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53" r:id="rId2"/>
    <p:sldId id="382" r:id="rId3"/>
    <p:sldId id="257" r:id="rId4"/>
    <p:sldId id="388" r:id="rId5"/>
    <p:sldId id="426" r:id="rId6"/>
    <p:sldId id="427" r:id="rId7"/>
    <p:sldId id="428" r:id="rId8"/>
    <p:sldId id="429" r:id="rId9"/>
    <p:sldId id="450" r:id="rId10"/>
    <p:sldId id="451" r:id="rId11"/>
    <p:sldId id="422" r:id="rId12"/>
    <p:sldId id="430" r:id="rId13"/>
    <p:sldId id="432" r:id="rId14"/>
    <p:sldId id="431" r:id="rId15"/>
    <p:sldId id="423" r:id="rId16"/>
    <p:sldId id="435" r:id="rId17"/>
    <p:sldId id="436" r:id="rId18"/>
    <p:sldId id="437" r:id="rId19"/>
    <p:sldId id="438" r:id="rId20"/>
    <p:sldId id="424" r:id="rId21"/>
    <p:sldId id="439" r:id="rId22"/>
    <p:sldId id="441" r:id="rId23"/>
    <p:sldId id="442" r:id="rId24"/>
    <p:sldId id="444" r:id="rId25"/>
    <p:sldId id="443" r:id="rId26"/>
    <p:sldId id="425" r:id="rId27"/>
    <p:sldId id="445" r:id="rId28"/>
    <p:sldId id="452" r:id="rId29"/>
    <p:sldId id="446" r:id="rId30"/>
    <p:sldId id="448" r:id="rId31"/>
    <p:sldId id="447" r:id="rId32"/>
    <p:sldId id="449" r:id="rId33"/>
  </p:sldIdLst>
  <p:sldSz cx="12190413"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BA8"/>
    <a:srgbClr val="D9D9D9"/>
    <a:srgbClr val="D20000"/>
    <a:srgbClr val="283C50"/>
    <a:srgbClr val="EFEFEF"/>
    <a:srgbClr val="0973DD"/>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0" autoAdjust="0"/>
  </p:normalViewPr>
  <p:slideViewPr>
    <p:cSldViewPr showGuides="1">
      <p:cViewPr>
        <p:scale>
          <a:sx n="75" d="100"/>
          <a:sy n="75" d="100"/>
        </p:scale>
        <p:origin x="1914" y="396"/>
      </p:cViewPr>
      <p:guideLst>
        <p:guide orient="horz" pos="1298"/>
        <p:guide pos="3839"/>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3"/>
          <c:y val="0"/>
          <c:w val="0.63522227981722901"/>
          <c:h val="0.95283325046404133"/>
        </c:manualLayout>
      </c:layout>
      <c:doughnutChart>
        <c:varyColors val="1"/>
        <c:ser>
          <c:idx val="0"/>
          <c:order val="0"/>
          <c:tx>
            <c:strRef>
              <c:f>Sheet1!$B$1</c:f>
              <c:strCache>
                <c:ptCount val="1"/>
                <c:pt idx="0">
                  <c:v>销售额</c:v>
                </c:pt>
              </c:strCache>
            </c:strRef>
          </c:tx>
          <c:spPr>
            <a:solidFill>
              <a:srgbClr val="0973DD"/>
            </a:solidFill>
          </c:spPr>
          <c:dPt>
            <c:idx val="0"/>
            <c:bubble3D val="0"/>
            <c:spPr>
              <a:solidFill>
                <a:srgbClr val="027BA8"/>
              </a:solidFill>
              <a:ln w="19050">
                <a:solidFill>
                  <a:schemeClr val="lt1"/>
                </a:solidFill>
              </a:ln>
              <a:effectLst/>
            </c:spPr>
            <c:extLst xmlns:c16r2="http://schemas.microsoft.com/office/drawing/2015/06/chart">
              <c:ext xmlns:c16="http://schemas.microsoft.com/office/drawing/2014/chart" uri="{C3380CC4-5D6E-409C-BE32-E72D297353CC}">
                <c16:uniqueId val="{00000001-A3C3-4033-B360-AE761EB5CD65}"/>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3C3-4033-B360-AE761EB5CD65}"/>
              </c:ext>
            </c:extLst>
          </c:dPt>
          <c:dPt>
            <c:idx val="2"/>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A3C3-4033-B360-AE761EB5CD65}"/>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8.2000000000000011</c:v>
                </c:pt>
                <c:pt idx="1">
                  <c:v>3.2</c:v>
                </c:pt>
                <c:pt idx="2">
                  <c:v>1.4</c:v>
                </c:pt>
              </c:numCache>
            </c:numRef>
          </c:val>
          <c:extLst xmlns:c16r2="http://schemas.microsoft.com/office/drawing/2015/06/chart">
            <c:ext xmlns:c16="http://schemas.microsoft.com/office/drawing/2014/chart" uri="{C3380CC4-5D6E-409C-BE32-E72D297353CC}">
              <c16:uniqueId val="{00000006-A3C3-4033-B360-AE761EB5CD65}"/>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4ED0BD-CC54-4DA8-8614-2A89AFA8C564}" type="datetimeFigureOut">
              <a:rPr lang="zh-CN" altLang="en-US" smtClean="0"/>
              <a:pPr/>
              <a:t>2018/8/31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F9242D-C310-45C5-ABF7-331EF53A8317}" type="slidenum">
              <a:rPr lang="zh-CN" altLang="en-US" smtClean="0"/>
              <a:pPr/>
              <a:t>‹#›</a:t>
            </a:fld>
            <a:endParaRPr lang="zh-CN" altLang="en-US"/>
          </a:p>
        </p:txBody>
      </p:sp>
    </p:spTree>
    <p:extLst>
      <p:ext uri="{BB962C8B-B14F-4D97-AF65-F5344CB8AC3E}">
        <p14:creationId xmlns:p14="http://schemas.microsoft.com/office/powerpoint/2010/main" val="63617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a:t>
            </a:fld>
            <a:endParaRPr lang="zh-CN" altLang="en-US"/>
          </a:p>
        </p:txBody>
      </p:sp>
    </p:spTree>
    <p:extLst>
      <p:ext uri="{BB962C8B-B14F-4D97-AF65-F5344CB8AC3E}">
        <p14:creationId xmlns:p14="http://schemas.microsoft.com/office/powerpoint/2010/main" val="1421909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a:t>
            </a:fld>
            <a:endParaRPr lang="zh-CN" altLang="en-US"/>
          </a:p>
        </p:txBody>
      </p:sp>
    </p:spTree>
    <p:extLst>
      <p:ext uri="{BB962C8B-B14F-4D97-AF65-F5344CB8AC3E}">
        <p14:creationId xmlns:p14="http://schemas.microsoft.com/office/powerpoint/2010/main" val="1421909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19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23</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24</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25</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26</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27</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28</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29</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30</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31</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24F9242D-C310-45C5-ABF7-331EF53A8317}" type="slidenum">
              <a:rPr lang="zh-CN" altLang="en-US" smtClean="0"/>
              <a:pPr/>
              <a:t>32</a:t>
            </a:fld>
            <a:endParaRPr lang="zh-CN" altLang="en-US"/>
          </a:p>
        </p:txBody>
      </p:sp>
    </p:spTree>
    <p:extLst>
      <p:ext uri="{BB962C8B-B14F-4D97-AF65-F5344CB8AC3E}">
        <p14:creationId xmlns:p14="http://schemas.microsoft.com/office/powerpoint/2010/main" val="3476592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4167177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8950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20481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90609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5290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2744987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406619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58396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175821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180317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252354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5F5F5">
                <a:lumMod val="78000"/>
                <a:lumOff val="22000"/>
              </a:srgbClr>
            </a:gs>
            <a:gs pos="100000">
              <a:srgbClr val="EFEFEF"/>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9D1857-973E-4C27-956E-0F730628F672}" type="datetimeFigureOut">
              <a:rPr lang="zh-CN" altLang="en-US" smtClean="0"/>
              <a:pPr/>
              <a:t>2018/8/31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350BA6-6275-427D-A292-661F14173213}" type="slidenum">
              <a:rPr lang="zh-CN" altLang="en-US" smtClean="0"/>
              <a:pPr/>
              <a:t>‹#›</a:t>
            </a:fld>
            <a:endParaRPr lang="zh-CN" altLang="en-US"/>
          </a:p>
        </p:txBody>
      </p:sp>
    </p:spTree>
    <p:extLst>
      <p:ext uri="{BB962C8B-B14F-4D97-AF65-F5344CB8AC3E}">
        <p14:creationId xmlns:p14="http://schemas.microsoft.com/office/powerpoint/2010/main" val="383633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3.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纯音乐 - 轻快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961578" y="188640"/>
            <a:ext cx="609600" cy="609600"/>
          </a:xfrm>
          <a:prstGeom prst="rect">
            <a:avLst/>
          </a:prstGeom>
        </p:spPr>
      </p:pic>
      <p:pic>
        <p:nvPicPr>
          <p:cNvPr id="1026" name="Picture 2" descr="C:\Users\Administrator\Desktop\未67题-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等腰三角形 19"/>
          <p:cNvSpPr/>
          <p:nvPr/>
        </p:nvSpPr>
        <p:spPr>
          <a:xfrm rot="10800000">
            <a:off x="2854846" y="-2981"/>
            <a:ext cx="12097345" cy="6888359"/>
          </a:xfrm>
          <a:prstGeom prst="triangle">
            <a:avLst/>
          </a:prstGeom>
          <a:solidFill>
            <a:srgbClr val="027BA8">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59"/>
          <p:cNvSpPr>
            <a:spLocks noChangeArrowheads="1"/>
          </p:cNvSpPr>
          <p:nvPr/>
        </p:nvSpPr>
        <p:spPr bwMode="auto">
          <a:xfrm flipH="1">
            <a:off x="6109628" y="764704"/>
            <a:ext cx="609520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0800" b="1" dirty="0">
                <a:solidFill>
                  <a:schemeClr val="bg1"/>
                </a:solidFill>
                <a:latin typeface="微软雅黑" panose="020B0503020204020204" pitchFamily="34" charset="-122"/>
                <a:ea typeface="微软雅黑" panose="020B0503020204020204" pitchFamily="34" charset="-122"/>
                <a:sym typeface="方正兰亭黑_GBK" pitchFamily="2" charset="-122"/>
              </a:rPr>
              <a:t>市调报告</a:t>
            </a:r>
            <a:endParaRPr lang="en-US" altLang="zh-CN" sz="108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3" name="TextBox 59"/>
          <p:cNvSpPr>
            <a:spLocks noChangeArrowheads="1"/>
          </p:cNvSpPr>
          <p:nvPr/>
        </p:nvSpPr>
        <p:spPr bwMode="auto">
          <a:xfrm flipH="1">
            <a:off x="6095206" y="2653754"/>
            <a:ext cx="11161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2400" b="1" dirty="0" smtClean="0">
                <a:solidFill>
                  <a:schemeClr val="bg1"/>
                </a:solidFill>
                <a:latin typeface="Impact MT Std" pitchFamily="34" charset="0"/>
                <a:ea typeface="微软雅黑" panose="020B0503020204020204" pitchFamily="34" charset="-122"/>
                <a:sym typeface="方正兰亭黑_GBK" pitchFamily="2" charset="-122"/>
              </a:rPr>
              <a:t>2020</a:t>
            </a:r>
            <a:endParaRPr lang="en-US" altLang="zh-CN" sz="2400" b="1" dirty="0">
              <a:solidFill>
                <a:schemeClr val="bg1"/>
              </a:solidFill>
              <a:latin typeface="Impact MT Std" pitchFamily="34" charset="0"/>
              <a:ea typeface="微软雅黑" panose="020B0503020204020204" pitchFamily="34" charset="-122"/>
              <a:sym typeface="方正兰亭黑_GBK" pitchFamily="2" charset="-122"/>
            </a:endParaRPr>
          </a:p>
        </p:txBody>
      </p:sp>
      <p:cxnSp>
        <p:nvCxnSpPr>
          <p:cNvPr id="24" name="直接连接符 23"/>
          <p:cNvCxnSpPr/>
          <p:nvPr/>
        </p:nvCxnSpPr>
        <p:spPr>
          <a:xfrm>
            <a:off x="6973724" y="2526581"/>
            <a:ext cx="0" cy="660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flipH="1">
            <a:off x="7045732" y="2509738"/>
            <a:ext cx="5242162" cy="369332"/>
          </a:xfrm>
          <a:prstGeom prst="rect">
            <a:avLst/>
          </a:prstGeom>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市场调查 </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 科研报告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产品调查 </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 工作计划 </a:t>
            </a:r>
            <a:r>
              <a:rPr lang="en-US" altLang="zh-CN" dirty="0">
                <a:solidFill>
                  <a:schemeClr val="bg1"/>
                </a:solidFill>
                <a:latin typeface="微软雅黑" panose="020B0503020204020204" pitchFamily="34" charset="-122"/>
                <a:ea typeface="微软雅黑" panose="020B0503020204020204" pitchFamily="34" charset="-122"/>
              </a:rPr>
              <a:t>|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7175326" y="2900556"/>
            <a:ext cx="5976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smtClean="0">
                <a:solidFill>
                  <a:schemeClr val="bg1"/>
                </a:solidFill>
                <a:latin typeface="微软雅黑" pitchFamily="34" charset="-122"/>
                <a:ea typeface="微软雅黑" pitchFamily="34" charset="-122"/>
                <a:sym typeface="微软雅黑" pitchFamily="34" charset="-122"/>
              </a:rPr>
              <a:t>汇报</a:t>
            </a:r>
            <a:r>
              <a:rPr lang="zh-CN" altLang="en-US" sz="1600" dirty="0">
                <a:solidFill>
                  <a:schemeClr val="bg1"/>
                </a:solidFill>
                <a:latin typeface="微软雅黑" pitchFamily="34" charset="-122"/>
                <a:ea typeface="微软雅黑" pitchFamily="34" charset="-122"/>
                <a:sym typeface="微软雅黑" pitchFamily="34" charset="-122"/>
              </a:rPr>
              <a:t>：恒好美</a:t>
            </a:r>
            <a:r>
              <a:rPr lang="zh-CN" altLang="en-US" sz="1600" dirty="0" smtClean="0">
                <a:solidFill>
                  <a:schemeClr val="bg1"/>
                </a:solidFill>
                <a:latin typeface="微软雅黑" pitchFamily="34" charset="-122"/>
                <a:ea typeface="微软雅黑" pitchFamily="34" charset="-122"/>
                <a:sym typeface="微软雅黑" pitchFamily="34" charset="-122"/>
              </a:rPr>
              <a:t>佳    部门</a:t>
            </a:r>
            <a:r>
              <a:rPr lang="zh-CN" altLang="en-US" sz="1600" dirty="0">
                <a:solidFill>
                  <a:schemeClr val="bg1"/>
                </a:solidFill>
                <a:latin typeface="微软雅黑" pitchFamily="34" charset="-122"/>
                <a:ea typeface="微软雅黑" pitchFamily="34" charset="-122"/>
                <a:sym typeface="微软雅黑" pitchFamily="34" charset="-122"/>
              </a:rPr>
              <a:t>：销售部</a:t>
            </a:r>
          </a:p>
        </p:txBody>
      </p:sp>
      <p:sp>
        <p:nvSpPr>
          <p:cNvPr id="36" name="矩形 35"/>
          <p:cNvSpPr/>
          <p:nvPr/>
        </p:nvSpPr>
        <p:spPr>
          <a:xfrm>
            <a:off x="6217640" y="3311119"/>
            <a:ext cx="5364596" cy="121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等腰三角形 36"/>
          <p:cNvSpPr/>
          <p:nvPr/>
        </p:nvSpPr>
        <p:spPr>
          <a:xfrm flipH="1">
            <a:off x="-25475" y="3466782"/>
            <a:ext cx="2769749" cy="3418602"/>
          </a:xfrm>
          <a:prstGeom prst="triangle">
            <a:avLst>
              <a:gd name="adj" fmla="val 100000"/>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Picture 3" descr="C:\Users\Administrator\Desktop\未67题-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3599" y="4581128"/>
            <a:ext cx="1224136" cy="117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0821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p:tgtEl>
                                          <p:spTgt spid="22"/>
                                        </p:tgtEl>
                                        <p:attrNameLst>
                                          <p:attrName>ppt_y</p:attrName>
                                        </p:attrNameLst>
                                      </p:cBhvr>
                                      <p:tavLst>
                                        <p:tav tm="0">
                                          <p:val>
                                            <p:strVal val="#ppt_y+#ppt_h*1.125000"/>
                                          </p:val>
                                        </p:tav>
                                        <p:tav tm="100000">
                                          <p:val>
                                            <p:strVal val="#ppt_y"/>
                                          </p:val>
                                        </p:tav>
                                      </p:tavLst>
                                    </p:anim>
                                    <p:animEffect transition="in" filter="wipe(up)">
                                      <p:cBhvr>
                                        <p:cTn id="17" dur="500"/>
                                        <p:tgtEl>
                                          <p:spTgt spid="22"/>
                                        </p:tgtEl>
                                      </p:cBhvr>
                                    </p:animEffect>
                                  </p:childTnLst>
                                </p:cTn>
                              </p:par>
                              <p:par>
                                <p:cTn id="18" presetID="12" presetClass="entr" presetSubtype="4" fill="hold" grpId="0" nodeType="withEffect">
                                  <p:stCondLst>
                                    <p:cond delay="100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p:tgtEl>
                                          <p:spTgt spid="23"/>
                                        </p:tgtEl>
                                        <p:attrNameLst>
                                          <p:attrName>ppt_y</p:attrName>
                                        </p:attrNameLst>
                                      </p:cBhvr>
                                      <p:tavLst>
                                        <p:tav tm="0">
                                          <p:val>
                                            <p:strVal val="#ppt_y+#ppt_h*1.125000"/>
                                          </p:val>
                                        </p:tav>
                                        <p:tav tm="100000">
                                          <p:val>
                                            <p:strVal val="#ppt_y"/>
                                          </p:val>
                                        </p:tav>
                                      </p:tavLst>
                                    </p:anim>
                                    <p:animEffect transition="in" filter="wipe(up)">
                                      <p:cBhvr>
                                        <p:cTn id="21" dur="500"/>
                                        <p:tgtEl>
                                          <p:spTgt spid="23"/>
                                        </p:tgtEl>
                                      </p:cBhvr>
                                    </p:animEffect>
                                  </p:childTnLst>
                                </p:cTn>
                              </p:par>
                            </p:childTnLst>
                          </p:cTn>
                        </p:par>
                        <p:par>
                          <p:cTn id="22" fill="hold">
                            <p:stCondLst>
                              <p:cond delay="2500"/>
                            </p:stCondLst>
                            <p:childTnLst>
                              <p:par>
                                <p:cTn id="23" presetID="16" presetClass="entr" presetSubtype="42"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outHorizontal)">
                                      <p:cBhvr>
                                        <p:cTn id="25" dur="500"/>
                                        <p:tgtEl>
                                          <p:spTgt spid="24"/>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arn(inVertical)">
                                      <p:cBhvr>
                                        <p:cTn id="29" dur="750"/>
                                        <p:tgtEl>
                                          <p:spTgt spid="25"/>
                                        </p:tgtEl>
                                      </p:cBhvr>
                                    </p:animEffect>
                                  </p:childTnLst>
                                </p:cTn>
                              </p:par>
                            </p:childTnLst>
                          </p:cTn>
                        </p:par>
                        <p:par>
                          <p:cTn id="30" fill="hold">
                            <p:stCondLst>
                              <p:cond delay="3750"/>
                            </p:stCondLst>
                            <p:childTnLst>
                              <p:par>
                                <p:cTn id="31" presetID="42"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par>
                          <p:cTn id="36" fill="hold">
                            <p:stCondLst>
                              <p:cond delay="4750"/>
                            </p:stCondLst>
                            <p:childTnLst>
                              <p:par>
                                <p:cTn id="37" presetID="16" presetClass="entr" presetSubtype="21"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inVertical)">
                                      <p:cBhvr>
                                        <p:cTn id="39" dur="500"/>
                                        <p:tgtEl>
                                          <p:spTgt spid="36"/>
                                        </p:tgtEl>
                                      </p:cBhvr>
                                    </p:animEffect>
                                  </p:childTnLst>
                                </p:cTn>
                              </p:par>
                            </p:childTnLst>
                          </p:cTn>
                        </p:par>
                        <p:par>
                          <p:cTn id="40" fill="hold">
                            <p:stCondLst>
                              <p:cond delay="5250"/>
                            </p:stCondLst>
                            <p:childTnLst>
                              <p:par>
                                <p:cTn id="41" presetID="10"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remove" display="0">
                  <p:stCondLst>
                    <p:cond delay="indefinite"/>
                  </p:stCondLst>
                  <p:endCondLst>
                    <p:cond evt="onStopAudio" delay="0">
                      <p:tgtEl>
                        <p:sldTgt/>
                      </p:tgtEl>
                    </p:cond>
                  </p:endCondLst>
                </p:cTn>
                <p:tgtEl>
                  <p:spTgt spid="4"/>
                </p:tgtEl>
              </p:cMediaNode>
            </p:audio>
          </p:childTnLst>
        </p:cTn>
      </p:par>
    </p:tnLst>
    <p:bldLst>
      <p:bldP spid="20" grpId="0" animBg="1"/>
      <p:bldP spid="22" grpId="0"/>
      <p:bldP spid="23" grpId="0"/>
      <p:bldP spid="25" grpId="0"/>
      <p:bldP spid="35" grpId="0"/>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Administrator\Desktop\未67题-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1" name="等腰三角形 30"/>
          <p:cNvSpPr/>
          <p:nvPr/>
        </p:nvSpPr>
        <p:spPr>
          <a:xfrm flipH="1">
            <a:off x="-25475" y="3466782"/>
            <a:ext cx="2769749" cy="3418602"/>
          </a:xfrm>
          <a:prstGeom prst="triangle">
            <a:avLst>
              <a:gd name="adj" fmla="val 100000"/>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4"/>
          <p:cNvSpPr/>
          <p:nvPr/>
        </p:nvSpPr>
        <p:spPr>
          <a:xfrm rot="10800000">
            <a:off x="2926852" y="3174"/>
            <a:ext cx="9292556" cy="6897028"/>
          </a:xfrm>
          <a:custGeom>
            <a:avLst/>
            <a:gdLst>
              <a:gd name="connsiteX0" fmla="*/ 0 w 8966037"/>
              <a:gd name="connsiteY0" fmla="*/ 6884740 h 6884740"/>
              <a:gd name="connsiteX1" fmla="*/ 4483019 w 8966037"/>
              <a:gd name="connsiteY1" fmla="*/ 0 h 6884740"/>
              <a:gd name="connsiteX2" fmla="*/ 8966037 w 8966037"/>
              <a:gd name="connsiteY2" fmla="*/ 6884740 h 6884740"/>
              <a:gd name="connsiteX3" fmla="*/ 0 w 8966037"/>
              <a:gd name="connsiteY3" fmla="*/ 6884740 h 6884740"/>
              <a:gd name="connsiteX0" fmla="*/ 0 w 8966037"/>
              <a:gd name="connsiteY0" fmla="*/ 6884740 h 6884740"/>
              <a:gd name="connsiteX1" fmla="*/ 800159 w 8966037"/>
              <a:gd name="connsiteY1" fmla="*/ 5648178 h 6884740"/>
              <a:gd name="connsiteX2" fmla="*/ 4483019 w 8966037"/>
              <a:gd name="connsiteY2" fmla="*/ 0 h 6884740"/>
              <a:gd name="connsiteX3" fmla="*/ 8966037 w 8966037"/>
              <a:gd name="connsiteY3" fmla="*/ 6884740 h 6884740"/>
              <a:gd name="connsiteX4" fmla="*/ 0 w 8966037"/>
              <a:gd name="connsiteY4" fmla="*/ 6884740 h 6884740"/>
              <a:gd name="connsiteX0" fmla="*/ 15768 w 8981805"/>
              <a:gd name="connsiteY0" fmla="*/ 6884740 h 6884740"/>
              <a:gd name="connsiteX1" fmla="*/ 0 w 8981805"/>
              <a:gd name="connsiteY1" fmla="*/ 5493433 h 6884740"/>
              <a:gd name="connsiteX2" fmla="*/ 4498787 w 8981805"/>
              <a:gd name="connsiteY2" fmla="*/ 0 h 6884740"/>
              <a:gd name="connsiteX3" fmla="*/ 8981805 w 8981805"/>
              <a:gd name="connsiteY3" fmla="*/ 6884740 h 6884740"/>
              <a:gd name="connsiteX4" fmla="*/ 15768 w 8981805"/>
              <a:gd name="connsiteY4" fmla="*/ 6884740 h 6884740"/>
              <a:gd name="connsiteX0" fmla="*/ 15768 w 8981805"/>
              <a:gd name="connsiteY0" fmla="*/ 6884740 h 6884740"/>
              <a:gd name="connsiteX1" fmla="*/ 0 w 8981805"/>
              <a:gd name="connsiteY1" fmla="*/ 5493433 h 6884740"/>
              <a:gd name="connsiteX2" fmla="*/ 3066758 w 8981805"/>
              <a:gd name="connsiteY2" fmla="*/ 1779563 h 6884740"/>
              <a:gd name="connsiteX3" fmla="*/ 4498787 w 8981805"/>
              <a:gd name="connsiteY3" fmla="*/ 0 h 6884740"/>
              <a:gd name="connsiteX4" fmla="*/ 8981805 w 8981805"/>
              <a:gd name="connsiteY4" fmla="*/ 6884740 h 6884740"/>
              <a:gd name="connsiteX5" fmla="*/ 15768 w 8981805"/>
              <a:gd name="connsiteY5" fmla="*/ 6884740 h 6884740"/>
              <a:gd name="connsiteX0" fmla="*/ 15768 w 8981805"/>
              <a:gd name="connsiteY0" fmla="*/ 6884740 h 6884740"/>
              <a:gd name="connsiteX1" fmla="*/ 0 w 8981805"/>
              <a:gd name="connsiteY1" fmla="*/ 5493433 h 6884740"/>
              <a:gd name="connsiteX2" fmla="*/ 56272 w 8981805"/>
              <a:gd name="connsiteY2" fmla="*/ 63305 h 6884740"/>
              <a:gd name="connsiteX3" fmla="*/ 4498787 w 8981805"/>
              <a:gd name="connsiteY3" fmla="*/ 0 h 6884740"/>
              <a:gd name="connsiteX4" fmla="*/ 8981805 w 8981805"/>
              <a:gd name="connsiteY4" fmla="*/ 6884740 h 6884740"/>
              <a:gd name="connsiteX5" fmla="*/ 15768 w 8981805"/>
              <a:gd name="connsiteY5" fmla="*/ 6884740 h 6884740"/>
              <a:gd name="connsiteX0" fmla="*/ 18474 w 8984511"/>
              <a:gd name="connsiteY0" fmla="*/ 6891774 h 6891774"/>
              <a:gd name="connsiteX1" fmla="*/ 2706 w 8984511"/>
              <a:gd name="connsiteY1" fmla="*/ 5500467 h 6891774"/>
              <a:gd name="connsiteX2" fmla="*/ 2707 w 8984511"/>
              <a:gd name="connsiteY2" fmla="*/ 0 h 6891774"/>
              <a:gd name="connsiteX3" fmla="*/ 58978 w 8984511"/>
              <a:gd name="connsiteY3" fmla="*/ 70339 h 6891774"/>
              <a:gd name="connsiteX4" fmla="*/ 4501493 w 8984511"/>
              <a:gd name="connsiteY4" fmla="*/ 7034 h 6891774"/>
              <a:gd name="connsiteX5" fmla="*/ 8984511 w 8984511"/>
              <a:gd name="connsiteY5" fmla="*/ 6891774 h 6891774"/>
              <a:gd name="connsiteX6" fmla="*/ 18474 w 8984511"/>
              <a:gd name="connsiteY6" fmla="*/ 6891774 h 6891774"/>
              <a:gd name="connsiteX0" fmla="*/ 18474 w 8984511"/>
              <a:gd name="connsiteY0" fmla="*/ 6891774 h 6891774"/>
              <a:gd name="connsiteX1" fmla="*/ 2706 w 8984511"/>
              <a:gd name="connsiteY1" fmla="*/ 5500467 h 6891774"/>
              <a:gd name="connsiteX2" fmla="*/ 2707 w 8984511"/>
              <a:gd name="connsiteY2" fmla="*/ 0 h 6891774"/>
              <a:gd name="connsiteX3" fmla="*/ 101181 w 8984511"/>
              <a:gd name="connsiteY3" fmla="*/ 14068 h 6891774"/>
              <a:gd name="connsiteX4" fmla="*/ 4501493 w 8984511"/>
              <a:gd name="connsiteY4" fmla="*/ 7034 h 6891774"/>
              <a:gd name="connsiteX5" fmla="*/ 8984511 w 8984511"/>
              <a:gd name="connsiteY5" fmla="*/ 6891774 h 6891774"/>
              <a:gd name="connsiteX6" fmla="*/ 18474 w 8984511"/>
              <a:gd name="connsiteY6" fmla="*/ 6891774 h 6891774"/>
              <a:gd name="connsiteX0" fmla="*/ 18474 w 8984511"/>
              <a:gd name="connsiteY0" fmla="*/ 6891774 h 6891774"/>
              <a:gd name="connsiteX1" fmla="*/ 2706 w 8984511"/>
              <a:gd name="connsiteY1" fmla="*/ 5500467 h 6891774"/>
              <a:gd name="connsiteX2" fmla="*/ 2707 w 8984511"/>
              <a:gd name="connsiteY2" fmla="*/ 0 h 6891774"/>
              <a:gd name="connsiteX3" fmla="*/ 4501493 w 8984511"/>
              <a:gd name="connsiteY3" fmla="*/ 7034 h 6891774"/>
              <a:gd name="connsiteX4" fmla="*/ 8984511 w 8984511"/>
              <a:gd name="connsiteY4" fmla="*/ 6891774 h 6891774"/>
              <a:gd name="connsiteX5" fmla="*/ 18474 w 8984511"/>
              <a:gd name="connsiteY5" fmla="*/ 6891774 h 6891774"/>
              <a:gd name="connsiteX0" fmla="*/ 21881 w 8987918"/>
              <a:gd name="connsiteY0" fmla="*/ 6927096 h 6927096"/>
              <a:gd name="connsiteX1" fmla="*/ 6113 w 8987918"/>
              <a:gd name="connsiteY1" fmla="*/ 5535789 h 6927096"/>
              <a:gd name="connsiteX2" fmla="*/ 2334 w 8987918"/>
              <a:gd name="connsiteY2" fmla="*/ 0 h 6927096"/>
              <a:gd name="connsiteX3" fmla="*/ 4504900 w 8987918"/>
              <a:gd name="connsiteY3" fmla="*/ 42356 h 6927096"/>
              <a:gd name="connsiteX4" fmla="*/ 8987918 w 8987918"/>
              <a:gd name="connsiteY4" fmla="*/ 6927096 h 6927096"/>
              <a:gd name="connsiteX5" fmla="*/ 21881 w 8987918"/>
              <a:gd name="connsiteY5" fmla="*/ 6927096 h 6927096"/>
              <a:gd name="connsiteX0" fmla="*/ 21881 w 8987918"/>
              <a:gd name="connsiteY0" fmla="*/ 6927096 h 6927096"/>
              <a:gd name="connsiteX1" fmla="*/ 6113 w 8987918"/>
              <a:gd name="connsiteY1" fmla="*/ 5535789 h 6927096"/>
              <a:gd name="connsiteX2" fmla="*/ 2334 w 8987918"/>
              <a:gd name="connsiteY2" fmla="*/ 0 h 6927096"/>
              <a:gd name="connsiteX3" fmla="*/ 4625847 w 8987918"/>
              <a:gd name="connsiteY3" fmla="*/ 18808 h 6927096"/>
              <a:gd name="connsiteX4" fmla="*/ 8987918 w 8987918"/>
              <a:gd name="connsiteY4" fmla="*/ 6927096 h 6927096"/>
              <a:gd name="connsiteX5" fmla="*/ 21881 w 8987918"/>
              <a:gd name="connsiteY5" fmla="*/ 6927096 h 6927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87918" h="6927096">
                <a:moveTo>
                  <a:pt x="21881" y="6927096"/>
                </a:moveTo>
                <a:lnTo>
                  <a:pt x="6113" y="5535789"/>
                </a:lnTo>
                <a:cubicBezTo>
                  <a:pt x="15492" y="3749192"/>
                  <a:pt x="-7045" y="1786597"/>
                  <a:pt x="2334" y="0"/>
                </a:cubicBezTo>
                <a:lnTo>
                  <a:pt x="4625847" y="18808"/>
                </a:lnTo>
                <a:lnTo>
                  <a:pt x="8987918" y="6927096"/>
                </a:lnTo>
                <a:lnTo>
                  <a:pt x="21881" y="6927096"/>
                </a:ln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3" descr="C:\Users\Administrator\Desktop\未67题-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599" y="4581128"/>
            <a:ext cx="1224136" cy="1175959"/>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59"/>
          <p:cNvSpPr>
            <a:spLocks noChangeArrowheads="1"/>
          </p:cNvSpPr>
          <p:nvPr/>
        </p:nvSpPr>
        <p:spPr bwMode="auto">
          <a:xfrm flipH="1">
            <a:off x="6167214" y="332656"/>
            <a:ext cx="56886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7200" b="1" dirty="0">
                <a:solidFill>
                  <a:srgbClr val="027BA8"/>
                </a:solidFill>
                <a:latin typeface="Impact MT Std" pitchFamily="34" charset="0"/>
              </a:rPr>
              <a:t>C</a:t>
            </a:r>
            <a:r>
              <a:rPr lang="en-US" altLang="zh-CN" sz="5400" b="1" dirty="0">
                <a:solidFill>
                  <a:srgbClr val="027BA8"/>
                </a:solidFill>
                <a:latin typeface="Impact MT Std" pitchFamily="34" charset="0"/>
              </a:rPr>
              <a:t>ontents</a:t>
            </a:r>
            <a:endParaRPr lang="en-US" altLang="zh-CN" sz="5400" b="1" dirty="0">
              <a:solidFill>
                <a:srgbClr val="027BA8"/>
              </a:solidFill>
              <a:latin typeface="Impact MT Std" pitchFamily="34" charset="0"/>
              <a:ea typeface="微软雅黑" panose="020B0503020204020204" pitchFamily="34" charset="-122"/>
              <a:sym typeface="方正兰亭黑_GBK" pitchFamily="2" charset="-122"/>
            </a:endParaRPr>
          </a:p>
        </p:txBody>
      </p:sp>
      <p:sp>
        <p:nvSpPr>
          <p:cNvPr id="41" name="TextBox 40"/>
          <p:cNvSpPr txBox="1"/>
          <p:nvPr/>
        </p:nvSpPr>
        <p:spPr>
          <a:xfrm>
            <a:off x="6887294" y="1789366"/>
            <a:ext cx="738203" cy="523220"/>
          </a:xfrm>
          <a:prstGeom prst="rect">
            <a:avLst/>
          </a:prstGeom>
          <a:noFill/>
        </p:spPr>
        <p:txBody>
          <a:bodyPr wrap="square" rtlCol="0">
            <a:spAutoFit/>
          </a:bodyPr>
          <a:lstStyle/>
          <a:p>
            <a:r>
              <a:rPr lang="en-US" altLang="zh-CN" sz="2800" dirty="0">
                <a:solidFill>
                  <a:schemeClr val="bg1">
                    <a:lumMod val="65000"/>
                  </a:schemeClr>
                </a:solidFill>
                <a:latin typeface="Impact MT Std" pitchFamily="34" charset="0"/>
                <a:ea typeface="微软雅黑" panose="020B0503020204020204" pitchFamily="34" charset="-122"/>
              </a:rPr>
              <a:t>01</a:t>
            </a:r>
          </a:p>
        </p:txBody>
      </p:sp>
      <p:grpSp>
        <p:nvGrpSpPr>
          <p:cNvPr id="42" name="Group 3"/>
          <p:cNvGrpSpPr/>
          <p:nvPr/>
        </p:nvGrpSpPr>
        <p:grpSpPr>
          <a:xfrm>
            <a:off x="7515439" y="1602959"/>
            <a:ext cx="4394778" cy="745921"/>
            <a:chOff x="8370955" y="2204864"/>
            <a:chExt cx="3754437" cy="745921"/>
          </a:xfrm>
        </p:grpSpPr>
        <p:sp>
          <p:nvSpPr>
            <p:cNvPr id="43" name="TextBox 42"/>
            <p:cNvSpPr txBox="1"/>
            <p:nvPr/>
          </p:nvSpPr>
          <p:spPr>
            <a:xfrm>
              <a:off x="8370955" y="2204864"/>
              <a:ext cx="2321270" cy="400110"/>
            </a:xfrm>
            <a:prstGeom prst="rect">
              <a:avLst/>
            </a:prstGeom>
            <a:noFill/>
          </p:spPr>
          <p:txBody>
            <a:bodyPr wrap="square" rtlCol="0">
              <a:spAutoFit/>
            </a:bodyPr>
            <a:lstStyle/>
            <a:p>
              <a:r>
                <a:rPr lang="zh-CN" altLang="en-US" sz="2000" b="1" dirty="0">
                  <a:solidFill>
                    <a:srgbClr val="027BA8"/>
                  </a:solidFill>
                  <a:latin typeface="微软雅黑" panose="020B0503020204020204" pitchFamily="34" charset="-122"/>
                  <a:ea typeface="微软雅黑" panose="020B0503020204020204" pitchFamily="34" charset="-122"/>
                </a:rPr>
                <a:t>调查内容</a:t>
              </a:r>
              <a:endParaRPr lang="en-US" sz="2000" b="1" dirty="0">
                <a:solidFill>
                  <a:srgbClr val="027BA8"/>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370957" y="2535287"/>
              <a:ext cx="3754435"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45" name="TextBox 44"/>
          <p:cNvSpPr txBox="1"/>
          <p:nvPr/>
        </p:nvSpPr>
        <p:spPr>
          <a:xfrm>
            <a:off x="6887294" y="2653462"/>
            <a:ext cx="738203" cy="523220"/>
          </a:xfrm>
          <a:prstGeom prst="rect">
            <a:avLst/>
          </a:prstGeom>
          <a:noFill/>
        </p:spPr>
        <p:txBody>
          <a:bodyPr wrap="square" rtlCol="0">
            <a:spAutoFit/>
          </a:bodyPr>
          <a:lstStyle/>
          <a:p>
            <a:r>
              <a:rPr lang="en-US" altLang="zh-CN" sz="2800" dirty="0">
                <a:solidFill>
                  <a:schemeClr val="bg1">
                    <a:lumMod val="65000"/>
                  </a:schemeClr>
                </a:solidFill>
                <a:latin typeface="Impact MT Std" pitchFamily="34" charset="0"/>
                <a:ea typeface="微软雅黑" panose="020B0503020204020204" pitchFamily="34" charset="-122"/>
              </a:rPr>
              <a:t>02</a:t>
            </a:r>
          </a:p>
        </p:txBody>
      </p:sp>
      <p:grpSp>
        <p:nvGrpSpPr>
          <p:cNvPr id="46" name="Group 3"/>
          <p:cNvGrpSpPr/>
          <p:nvPr/>
        </p:nvGrpSpPr>
        <p:grpSpPr>
          <a:xfrm>
            <a:off x="7515439" y="2467055"/>
            <a:ext cx="4376656" cy="745921"/>
            <a:chOff x="8370955" y="2204864"/>
            <a:chExt cx="3738955" cy="745921"/>
          </a:xfrm>
        </p:grpSpPr>
        <p:sp>
          <p:nvSpPr>
            <p:cNvPr id="47" name="TextBox 46"/>
            <p:cNvSpPr txBox="1"/>
            <p:nvPr/>
          </p:nvSpPr>
          <p:spPr>
            <a:xfrm>
              <a:off x="8370955" y="2204864"/>
              <a:ext cx="2321270" cy="400110"/>
            </a:xfrm>
            <a:prstGeom prst="rect">
              <a:avLst/>
            </a:prstGeom>
            <a:noFill/>
          </p:spPr>
          <p:txBody>
            <a:bodyPr wrap="square" rtlCol="0">
              <a:spAutoFit/>
            </a:bodyPr>
            <a:lstStyle/>
            <a:p>
              <a:r>
                <a:rPr lang="zh-CN" altLang="en-US" sz="2000" b="1" dirty="0">
                  <a:solidFill>
                    <a:srgbClr val="027BA8"/>
                  </a:solidFill>
                  <a:latin typeface="微软雅黑" panose="020B0503020204020204" pitchFamily="34" charset="-122"/>
                  <a:ea typeface="微软雅黑" panose="020B0503020204020204" pitchFamily="34" charset="-122"/>
                </a:rPr>
                <a:t>调查目的</a:t>
              </a:r>
              <a:endParaRPr lang="en-US" altLang="zh-CN" sz="2000" b="1" dirty="0">
                <a:solidFill>
                  <a:srgbClr val="027BA8"/>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8370957" y="2535287"/>
              <a:ext cx="3738953"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49" name="TextBox 48"/>
          <p:cNvSpPr txBox="1"/>
          <p:nvPr/>
        </p:nvSpPr>
        <p:spPr>
          <a:xfrm>
            <a:off x="6887294" y="3517558"/>
            <a:ext cx="738203" cy="523220"/>
          </a:xfrm>
          <a:prstGeom prst="rect">
            <a:avLst/>
          </a:prstGeom>
          <a:noFill/>
        </p:spPr>
        <p:txBody>
          <a:bodyPr wrap="square" rtlCol="0">
            <a:spAutoFit/>
          </a:bodyPr>
          <a:lstStyle/>
          <a:p>
            <a:r>
              <a:rPr lang="en-US" altLang="zh-CN" sz="2800" dirty="0">
                <a:solidFill>
                  <a:schemeClr val="bg1">
                    <a:lumMod val="65000"/>
                  </a:schemeClr>
                </a:solidFill>
                <a:latin typeface="Impact MT Std" pitchFamily="34" charset="0"/>
                <a:ea typeface="微软雅黑" panose="020B0503020204020204" pitchFamily="34" charset="-122"/>
              </a:rPr>
              <a:t>03</a:t>
            </a:r>
          </a:p>
        </p:txBody>
      </p:sp>
      <p:grpSp>
        <p:nvGrpSpPr>
          <p:cNvPr id="50" name="Group 3"/>
          <p:cNvGrpSpPr/>
          <p:nvPr/>
        </p:nvGrpSpPr>
        <p:grpSpPr>
          <a:xfrm>
            <a:off x="7515439" y="3331151"/>
            <a:ext cx="4376656" cy="745921"/>
            <a:chOff x="8370955" y="2204864"/>
            <a:chExt cx="3738955" cy="745921"/>
          </a:xfrm>
        </p:grpSpPr>
        <p:sp>
          <p:nvSpPr>
            <p:cNvPr id="51" name="TextBox 50"/>
            <p:cNvSpPr txBox="1"/>
            <p:nvPr/>
          </p:nvSpPr>
          <p:spPr>
            <a:xfrm>
              <a:off x="8370955" y="2204864"/>
              <a:ext cx="2321270" cy="400110"/>
            </a:xfrm>
            <a:prstGeom prst="rect">
              <a:avLst/>
            </a:prstGeom>
            <a:noFill/>
          </p:spPr>
          <p:txBody>
            <a:bodyPr wrap="square" rtlCol="0">
              <a:spAutoFit/>
            </a:bodyPr>
            <a:lstStyle/>
            <a:p>
              <a:r>
                <a:rPr lang="zh-CN" altLang="en-US" sz="2000" b="1" dirty="0">
                  <a:solidFill>
                    <a:srgbClr val="027BA8"/>
                  </a:solidFill>
                  <a:latin typeface="微软雅黑" panose="020B0503020204020204" pitchFamily="34" charset="-122"/>
                  <a:ea typeface="微软雅黑" panose="020B0503020204020204" pitchFamily="34" charset="-122"/>
                </a:rPr>
                <a:t>调查方式</a:t>
              </a:r>
              <a:endParaRPr lang="en-US" altLang="zh-CN" sz="2000" b="1" dirty="0">
                <a:solidFill>
                  <a:srgbClr val="027BA8"/>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8370957" y="2535287"/>
              <a:ext cx="3738953"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53" name="TextBox 52"/>
          <p:cNvSpPr txBox="1"/>
          <p:nvPr/>
        </p:nvSpPr>
        <p:spPr>
          <a:xfrm>
            <a:off x="6887294" y="4381654"/>
            <a:ext cx="738203" cy="523220"/>
          </a:xfrm>
          <a:prstGeom prst="rect">
            <a:avLst/>
          </a:prstGeom>
          <a:noFill/>
        </p:spPr>
        <p:txBody>
          <a:bodyPr wrap="square" rtlCol="0">
            <a:spAutoFit/>
          </a:bodyPr>
          <a:lstStyle/>
          <a:p>
            <a:r>
              <a:rPr lang="en-US" altLang="zh-CN" sz="2800" dirty="0">
                <a:solidFill>
                  <a:schemeClr val="bg1">
                    <a:lumMod val="65000"/>
                  </a:schemeClr>
                </a:solidFill>
                <a:latin typeface="Impact MT Std" pitchFamily="34" charset="0"/>
                <a:ea typeface="微软雅黑" panose="020B0503020204020204" pitchFamily="34" charset="-122"/>
              </a:rPr>
              <a:t>04</a:t>
            </a:r>
          </a:p>
        </p:txBody>
      </p:sp>
      <p:grpSp>
        <p:nvGrpSpPr>
          <p:cNvPr id="54" name="Group 3"/>
          <p:cNvGrpSpPr/>
          <p:nvPr/>
        </p:nvGrpSpPr>
        <p:grpSpPr>
          <a:xfrm>
            <a:off x="7515439" y="4195247"/>
            <a:ext cx="4358532" cy="745921"/>
            <a:chOff x="8370955" y="2204864"/>
            <a:chExt cx="3723472" cy="745921"/>
          </a:xfrm>
        </p:grpSpPr>
        <p:sp>
          <p:nvSpPr>
            <p:cNvPr id="55" name="TextBox 54"/>
            <p:cNvSpPr txBox="1"/>
            <p:nvPr/>
          </p:nvSpPr>
          <p:spPr>
            <a:xfrm>
              <a:off x="8370955" y="2204864"/>
              <a:ext cx="2321270" cy="400110"/>
            </a:xfrm>
            <a:prstGeom prst="rect">
              <a:avLst/>
            </a:prstGeom>
            <a:noFill/>
          </p:spPr>
          <p:txBody>
            <a:bodyPr wrap="square" rtlCol="0">
              <a:spAutoFit/>
            </a:bodyPr>
            <a:lstStyle/>
            <a:p>
              <a:r>
                <a:rPr lang="zh-CN" altLang="en-US" sz="2000" b="1" dirty="0">
                  <a:solidFill>
                    <a:srgbClr val="027BA8"/>
                  </a:solidFill>
                  <a:latin typeface="微软雅黑" panose="020B0503020204020204" pitchFamily="34" charset="-122"/>
                  <a:ea typeface="微软雅黑" panose="020B0503020204020204" pitchFamily="34" charset="-122"/>
                </a:rPr>
                <a:t>调查分析</a:t>
              </a:r>
              <a:endParaRPr lang="en-US" altLang="zh-CN" sz="2000" b="1" dirty="0">
                <a:solidFill>
                  <a:srgbClr val="027BA8"/>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8370957" y="2535287"/>
              <a:ext cx="3723470"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57" name="TextBox 56"/>
          <p:cNvSpPr txBox="1"/>
          <p:nvPr/>
        </p:nvSpPr>
        <p:spPr>
          <a:xfrm>
            <a:off x="6887294" y="5245750"/>
            <a:ext cx="738203" cy="523220"/>
          </a:xfrm>
          <a:prstGeom prst="rect">
            <a:avLst/>
          </a:prstGeom>
          <a:noFill/>
        </p:spPr>
        <p:txBody>
          <a:bodyPr wrap="square" rtlCol="0">
            <a:spAutoFit/>
          </a:bodyPr>
          <a:lstStyle/>
          <a:p>
            <a:r>
              <a:rPr lang="en-US" altLang="zh-CN" sz="2800" dirty="0">
                <a:solidFill>
                  <a:schemeClr val="bg1">
                    <a:lumMod val="65000"/>
                  </a:schemeClr>
                </a:solidFill>
                <a:latin typeface="Impact MT Std" pitchFamily="34" charset="0"/>
                <a:ea typeface="微软雅黑" panose="020B0503020204020204" pitchFamily="34" charset="-122"/>
              </a:rPr>
              <a:t>05</a:t>
            </a:r>
          </a:p>
        </p:txBody>
      </p:sp>
      <p:grpSp>
        <p:nvGrpSpPr>
          <p:cNvPr id="58" name="Group 3"/>
          <p:cNvGrpSpPr/>
          <p:nvPr/>
        </p:nvGrpSpPr>
        <p:grpSpPr>
          <a:xfrm>
            <a:off x="7515439" y="5059343"/>
            <a:ext cx="4394777" cy="745921"/>
            <a:chOff x="8370955" y="2204864"/>
            <a:chExt cx="3754436" cy="745921"/>
          </a:xfrm>
        </p:grpSpPr>
        <p:sp>
          <p:nvSpPr>
            <p:cNvPr id="59" name="TextBox 58"/>
            <p:cNvSpPr txBox="1"/>
            <p:nvPr/>
          </p:nvSpPr>
          <p:spPr>
            <a:xfrm>
              <a:off x="8370955" y="2204864"/>
              <a:ext cx="2321270" cy="400110"/>
            </a:xfrm>
            <a:prstGeom prst="rect">
              <a:avLst/>
            </a:prstGeom>
            <a:noFill/>
          </p:spPr>
          <p:txBody>
            <a:bodyPr wrap="square" rtlCol="0">
              <a:spAutoFit/>
            </a:bodyPr>
            <a:lstStyle/>
            <a:p>
              <a:r>
                <a:rPr lang="zh-CN" altLang="en-US" sz="2000" b="1" dirty="0">
                  <a:solidFill>
                    <a:srgbClr val="027BA8"/>
                  </a:solidFill>
                  <a:latin typeface="微软雅黑" panose="020B0503020204020204" pitchFamily="34" charset="-122"/>
                  <a:ea typeface="微软雅黑" panose="020B0503020204020204" pitchFamily="34" charset="-122"/>
                </a:rPr>
                <a:t>调查总结</a:t>
              </a:r>
              <a:endParaRPr lang="en-US" altLang="zh-CN" sz="2000" b="1" dirty="0">
                <a:solidFill>
                  <a:srgbClr val="027BA8"/>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370957" y="2535287"/>
              <a:ext cx="3754434"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extLst>
      <p:ext uri="{BB962C8B-B14F-4D97-AF65-F5344CB8AC3E}">
        <p14:creationId xmlns:p14="http://schemas.microsoft.com/office/powerpoint/2010/main" val="34589639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arn(inVertical)">
                                      <p:cBhvr>
                                        <p:cTn id="16" dur="500"/>
                                        <p:tgtEl>
                                          <p:spTgt spid="4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barn(inVertical)">
                                      <p:cBhvr>
                                        <p:cTn id="24" dur="500"/>
                                        <p:tgtEl>
                                          <p:spTgt spid="4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barn(inVertical)">
                                      <p:cBhvr>
                                        <p:cTn id="32" dur="500"/>
                                        <p:tgtEl>
                                          <p:spTgt spid="49"/>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inVertical)">
                                      <p:cBhvr>
                                        <p:cTn id="40" dur="500"/>
                                        <p:tgtEl>
                                          <p:spTgt spid="53"/>
                                        </p:tgtEl>
                                      </p:cBhvr>
                                    </p:animEffect>
                                  </p:childTnLst>
                                </p:cTn>
                              </p:par>
                            </p:childTnLst>
                          </p:cTn>
                        </p:par>
                        <p:par>
                          <p:cTn id="41" fill="hold">
                            <p:stCondLst>
                              <p:cond delay="4500"/>
                            </p:stCondLst>
                            <p:childTnLst>
                              <p:par>
                                <p:cTn id="42" presetID="22" presetClass="entr" presetSubtype="8"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childTnLst>
                          </p:cTn>
                        </p:par>
                        <p:par>
                          <p:cTn id="45" fill="hold">
                            <p:stCondLst>
                              <p:cond delay="5000"/>
                            </p:stCondLst>
                            <p:childTnLst>
                              <p:par>
                                <p:cTn id="46" presetID="16" presetClass="entr" presetSubtype="21"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barn(inVertical)">
                                      <p:cBhvr>
                                        <p:cTn id="48" dur="500"/>
                                        <p:tgtEl>
                                          <p:spTgt spid="57"/>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wipe(left)">
                                      <p:cBhvr>
                                        <p:cTn id="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9" grpId="0"/>
      <p:bldP spid="53"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01</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调查内容</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5298707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调查背景</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sp>
        <p:nvSpPr>
          <p:cNvPr id="24" name="矩形 23"/>
          <p:cNvSpPr/>
          <p:nvPr/>
        </p:nvSpPr>
        <p:spPr>
          <a:xfrm>
            <a:off x="694607" y="1556792"/>
            <a:ext cx="4987559" cy="2940786"/>
          </a:xfrm>
          <a:prstGeom prst="rect">
            <a:avLst/>
          </a:prstGeom>
          <a:blipFill>
            <a:blip r:embed="rId3" cstate="print"/>
            <a:srcRect/>
            <a:stretch>
              <a:fillRect t="-2602" b="-26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94606" y="4437112"/>
            <a:ext cx="4987559" cy="1080120"/>
          </a:xfrm>
          <a:prstGeom prst="rect">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48"/>
          <p:cNvGrpSpPr/>
          <p:nvPr/>
        </p:nvGrpSpPr>
        <p:grpSpPr>
          <a:xfrm>
            <a:off x="982637" y="4764011"/>
            <a:ext cx="374083" cy="321173"/>
            <a:chOff x="6810375" y="2373313"/>
            <a:chExt cx="1762125" cy="1512888"/>
          </a:xfrm>
          <a:solidFill>
            <a:schemeClr val="bg1"/>
          </a:solidFill>
        </p:grpSpPr>
        <p:sp>
          <p:nvSpPr>
            <p:cNvPr id="27"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sp>
          <p:nvSpPr>
            <p:cNvPr id="28"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sp>
          <p:nvSpPr>
            <p:cNvPr id="29"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100">
                <a:latin typeface="微软雅黑" panose="020B0503020204020204" pitchFamily="34" charset="-122"/>
                <a:ea typeface="微软雅黑" panose="020B0503020204020204" pitchFamily="34" charset="-122"/>
              </a:endParaRPr>
            </a:p>
          </p:txBody>
        </p:sp>
      </p:grpSp>
      <p:sp>
        <p:nvSpPr>
          <p:cNvPr id="30" name="矩形 29"/>
          <p:cNvSpPr/>
          <p:nvPr/>
        </p:nvSpPr>
        <p:spPr>
          <a:xfrm>
            <a:off x="1558702" y="4509120"/>
            <a:ext cx="4032448" cy="992577"/>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1" name="Text Box 7"/>
          <p:cNvSpPr txBox="1">
            <a:spLocks noChangeArrowheads="1"/>
          </p:cNvSpPr>
          <p:nvPr/>
        </p:nvSpPr>
        <p:spPr bwMode="gray">
          <a:xfrm>
            <a:off x="6100439" y="1484784"/>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调查背景概述</a:t>
            </a:r>
            <a:endParaRPr lang="en-US" altLang="zh-CN" sz="1400" dirty="0">
              <a:solidFill>
                <a:srgbClr val="027BA8"/>
              </a:solidFill>
              <a:latin typeface="微软雅黑" panose="020B0503020204020204" pitchFamily="34" charset="-122"/>
              <a:ea typeface="微软雅黑" panose="020B0503020204020204" pitchFamily="34" charset="-122"/>
              <a:sym typeface="方正兰亭黑_GBK" pitchFamily="2" charset="-122"/>
            </a:endParaRPr>
          </a:p>
        </p:txBody>
      </p:sp>
      <p:sp>
        <p:nvSpPr>
          <p:cNvPr id="32" name="矩形 31"/>
          <p:cNvSpPr/>
          <p:nvPr/>
        </p:nvSpPr>
        <p:spPr>
          <a:xfrm>
            <a:off x="6123308" y="1844824"/>
            <a:ext cx="3241080" cy="369332"/>
          </a:xfrm>
          <a:prstGeom prst="rect">
            <a:avLst/>
          </a:prstGeom>
        </p:spPr>
        <p:txBody>
          <a:bodyPr wrap="none">
            <a:spAutoFit/>
          </a:bodyPr>
          <a:lstStyle/>
          <a:p>
            <a:r>
              <a:rPr lang="en-US" altLang="zh-CN" dirty="0">
                <a:solidFill>
                  <a:schemeClr val="bg1">
                    <a:lumMod val="65000"/>
                  </a:schemeClr>
                </a:solidFill>
                <a:latin typeface="微软雅黑" panose="020B0503020204020204" pitchFamily="34" charset="-122"/>
                <a:ea typeface="微软雅黑" panose="020B0503020204020204" pitchFamily="34" charset="-122"/>
              </a:rPr>
              <a:t>Basic Information Company</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Rectangle 5"/>
          <p:cNvSpPr>
            <a:spLocks/>
          </p:cNvSpPr>
          <p:nvPr/>
        </p:nvSpPr>
        <p:spPr bwMode="auto">
          <a:xfrm>
            <a:off x="6172447" y="2513222"/>
            <a:ext cx="5395367" cy="24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Tree>
    <p:extLst>
      <p:ext uri="{BB962C8B-B14F-4D97-AF65-F5344CB8AC3E}">
        <p14:creationId xmlns:p14="http://schemas.microsoft.com/office/powerpoint/2010/main" val="20988399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barn(inVertical)">
                                      <p:cBhvr>
                                        <p:cTn id="24" dur="500"/>
                                        <p:tgtEl>
                                          <p:spTgt spid="24"/>
                                        </p:tgtEl>
                                      </p:cBhvr>
                                    </p:animEffect>
                                  </p:childTnLst>
                                </p:cTn>
                              </p:par>
                            </p:childTnLst>
                          </p:cTn>
                        </p:par>
                        <p:par>
                          <p:cTn id="25" fill="hold">
                            <p:stCondLst>
                              <p:cond delay="1500"/>
                            </p:stCondLst>
                            <p:childTnLst>
                              <p:par>
                                <p:cTn id="26" presetID="16" presetClass="entr" presetSubtype="21"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0" presetClass="entr" presetSubtype="0" fill="hold"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6" presetClass="entr" presetSubtype="2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4" grpId="0" animBg="1"/>
      <p:bldP spid="25" grpId="0" animBg="1"/>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sp>
        <p:nvSpPr>
          <p:cNvPr id="7"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grpSp>
        <p:nvGrpSpPr>
          <p:cNvPr id="8" name="Group 3"/>
          <p:cNvGrpSpPr/>
          <p:nvPr/>
        </p:nvGrpSpPr>
        <p:grpSpPr>
          <a:xfrm>
            <a:off x="3011622" y="1590093"/>
            <a:ext cx="2207083" cy="2680018"/>
            <a:chOff x="4350885" y="2760476"/>
            <a:chExt cx="3180806" cy="3862390"/>
          </a:xfrm>
        </p:grpSpPr>
        <p:cxnSp>
          <p:nvCxnSpPr>
            <p:cNvPr id="9" name="Elbow Connector 4"/>
            <p:cNvCxnSpPr/>
            <p:nvPr/>
          </p:nvCxnSpPr>
          <p:spPr>
            <a:xfrm rot="16200000" flipV="1">
              <a:off x="4626566" y="3717741"/>
              <a:ext cx="3048000" cy="2762250"/>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Oval 5"/>
            <p:cNvSpPr/>
            <p:nvPr/>
          </p:nvSpPr>
          <p:spPr>
            <a:xfrm>
              <a:off x="4350885" y="2760476"/>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02</a:t>
              </a:r>
            </a:p>
          </p:txBody>
        </p:sp>
      </p:grpSp>
      <p:grpSp>
        <p:nvGrpSpPr>
          <p:cNvPr id="15" name="Group 6"/>
          <p:cNvGrpSpPr/>
          <p:nvPr/>
        </p:nvGrpSpPr>
        <p:grpSpPr>
          <a:xfrm>
            <a:off x="7108645" y="1606211"/>
            <a:ext cx="2067018" cy="2663901"/>
            <a:chOff x="10255436" y="2783705"/>
            <a:chExt cx="2978946" cy="3839162"/>
          </a:xfrm>
        </p:grpSpPr>
        <p:cxnSp>
          <p:nvCxnSpPr>
            <p:cNvPr id="16" name="Elbow Connector 7"/>
            <p:cNvCxnSpPr/>
            <p:nvPr/>
          </p:nvCxnSpPr>
          <p:spPr>
            <a:xfrm rot="5400000" flipH="1" flipV="1">
              <a:off x="10017311" y="3812990"/>
              <a:ext cx="3048002" cy="2571751"/>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7" name="Oval 8"/>
            <p:cNvSpPr/>
            <p:nvPr/>
          </p:nvSpPr>
          <p:spPr>
            <a:xfrm>
              <a:off x="12419994" y="2783705"/>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04</a:t>
              </a:r>
            </a:p>
          </p:txBody>
        </p:sp>
      </p:grpSp>
      <p:grpSp>
        <p:nvGrpSpPr>
          <p:cNvPr id="18" name="Group 41"/>
          <p:cNvGrpSpPr/>
          <p:nvPr/>
        </p:nvGrpSpPr>
        <p:grpSpPr>
          <a:xfrm>
            <a:off x="5818486" y="2479023"/>
            <a:ext cx="565084" cy="2081891"/>
            <a:chOff x="8396084" y="3736785"/>
            <a:chExt cx="814388" cy="3000381"/>
          </a:xfrm>
        </p:grpSpPr>
        <p:sp>
          <p:nvSpPr>
            <p:cNvPr id="19" name="Oval 10"/>
            <p:cNvSpPr/>
            <p:nvPr/>
          </p:nvSpPr>
          <p:spPr>
            <a:xfrm>
              <a:off x="8396084" y="3736785"/>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03</a:t>
              </a:r>
            </a:p>
          </p:txBody>
        </p:sp>
        <p:cxnSp>
          <p:nvCxnSpPr>
            <p:cNvPr id="20" name="Straight Connector 11"/>
            <p:cNvCxnSpPr>
              <a:stCxn id="19" idx="4"/>
            </p:cNvCxnSpPr>
            <p:nvPr/>
          </p:nvCxnSpPr>
          <p:spPr>
            <a:xfrm>
              <a:off x="8803278" y="4551173"/>
              <a:ext cx="1" cy="218599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12"/>
          <p:cNvGrpSpPr/>
          <p:nvPr/>
        </p:nvGrpSpPr>
        <p:grpSpPr>
          <a:xfrm>
            <a:off x="7515043" y="3987568"/>
            <a:ext cx="2486309" cy="802591"/>
            <a:chOff x="10841129" y="6215671"/>
            <a:chExt cx="3583221" cy="1156679"/>
          </a:xfrm>
        </p:grpSpPr>
        <p:cxnSp>
          <p:nvCxnSpPr>
            <p:cNvPr id="22" name="Elbow Connector 13"/>
            <p:cNvCxnSpPr/>
            <p:nvPr/>
          </p:nvCxnSpPr>
          <p:spPr>
            <a:xfrm flipV="1">
              <a:off x="10841129"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Oval 14"/>
            <p:cNvSpPr/>
            <p:nvPr/>
          </p:nvSpPr>
          <p:spPr>
            <a:xfrm>
              <a:off x="13609962" y="6215671"/>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05</a:t>
              </a:r>
            </a:p>
          </p:txBody>
        </p:sp>
      </p:grpSp>
      <p:grpSp>
        <p:nvGrpSpPr>
          <p:cNvPr id="24" name="Group 15"/>
          <p:cNvGrpSpPr/>
          <p:nvPr/>
        </p:nvGrpSpPr>
        <p:grpSpPr>
          <a:xfrm>
            <a:off x="2137182" y="3987568"/>
            <a:ext cx="2535684" cy="802591"/>
            <a:chOff x="3090660" y="6215671"/>
            <a:chExt cx="3654379" cy="1156679"/>
          </a:xfrm>
        </p:grpSpPr>
        <p:cxnSp>
          <p:nvCxnSpPr>
            <p:cNvPr id="25" name="Elbow Connector 16"/>
            <p:cNvCxnSpPr/>
            <p:nvPr/>
          </p:nvCxnSpPr>
          <p:spPr>
            <a:xfrm flipH="1" flipV="1">
              <a:off x="3889218"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6" name="Oval 17"/>
            <p:cNvSpPr/>
            <p:nvPr/>
          </p:nvSpPr>
          <p:spPr>
            <a:xfrm>
              <a:off x="3090660" y="6215671"/>
              <a:ext cx="814388" cy="81438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MT Std" pitchFamily="34" charset="0"/>
                  <a:ea typeface="微软雅黑" panose="020B0503020204020204" pitchFamily="34" charset="-122"/>
                </a:rPr>
                <a:t>01</a:t>
              </a:r>
            </a:p>
          </p:txBody>
        </p:sp>
      </p:grpSp>
      <p:sp>
        <p:nvSpPr>
          <p:cNvPr id="27" name="Content Placeholder 2"/>
          <p:cNvSpPr txBox="1">
            <a:spLocks/>
          </p:cNvSpPr>
          <p:nvPr/>
        </p:nvSpPr>
        <p:spPr>
          <a:xfrm>
            <a:off x="622598" y="464014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8" name="Content Placeholder 2"/>
          <p:cNvSpPr txBox="1">
            <a:spLocks/>
          </p:cNvSpPr>
          <p:nvPr/>
        </p:nvSpPr>
        <p:spPr>
          <a:xfrm>
            <a:off x="550590" y="211986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Content Placeholder 2"/>
          <p:cNvSpPr txBox="1">
            <a:spLocks/>
          </p:cNvSpPr>
          <p:nvPr/>
        </p:nvSpPr>
        <p:spPr>
          <a:xfrm>
            <a:off x="4727054" y="1245942"/>
            <a:ext cx="2600094" cy="1418353"/>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ctr">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0" name="Content Placeholder 2"/>
          <p:cNvSpPr txBox="1">
            <a:spLocks/>
          </p:cNvSpPr>
          <p:nvPr/>
        </p:nvSpPr>
        <p:spPr>
          <a:xfrm>
            <a:off x="8975526" y="211986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1" name="Content Placeholder 2"/>
          <p:cNvSpPr txBox="1">
            <a:spLocks/>
          </p:cNvSpPr>
          <p:nvPr/>
        </p:nvSpPr>
        <p:spPr>
          <a:xfrm>
            <a:off x="8975526" y="464014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32" name="组合 31"/>
          <p:cNvGrpSpPr/>
          <p:nvPr/>
        </p:nvGrpSpPr>
        <p:grpSpPr>
          <a:xfrm>
            <a:off x="4536374" y="3779687"/>
            <a:ext cx="3143008" cy="2961681"/>
            <a:chOff x="4393601" y="3896320"/>
            <a:chExt cx="3143008" cy="2961681"/>
          </a:xfrm>
        </p:grpSpPr>
        <p:grpSp>
          <p:nvGrpSpPr>
            <p:cNvPr id="33" name="Group 4"/>
            <p:cNvGrpSpPr>
              <a:grpSpLocks noChangeAspect="1"/>
            </p:cNvGrpSpPr>
            <p:nvPr/>
          </p:nvGrpSpPr>
          <p:grpSpPr bwMode="auto">
            <a:xfrm>
              <a:off x="4393601" y="3896320"/>
              <a:ext cx="3143008" cy="2961681"/>
              <a:chOff x="2291" y="1478"/>
              <a:chExt cx="3016" cy="2842"/>
            </a:xfrm>
          </p:grpSpPr>
          <p:sp>
            <p:nvSpPr>
              <p:cNvPr id="35" name="AutoShape 3"/>
              <p:cNvSpPr>
                <a:spLocks noChangeAspect="1" noChangeArrowheads="1" noTextEdit="1"/>
              </p:cNvSpPr>
              <p:nvPr/>
            </p:nvSpPr>
            <p:spPr bwMode="auto">
              <a:xfrm>
                <a:off x="2345" y="1482"/>
                <a:ext cx="2900" cy="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6" name="Freeform 5"/>
              <p:cNvSpPr>
                <a:spLocks/>
              </p:cNvSpPr>
              <p:nvPr/>
            </p:nvSpPr>
            <p:spPr bwMode="auto">
              <a:xfrm>
                <a:off x="4167" y="2453"/>
                <a:ext cx="1140" cy="1333"/>
              </a:xfrm>
              <a:custGeom>
                <a:avLst/>
                <a:gdLst>
                  <a:gd name="T0" fmla="*/ 209 w 277"/>
                  <a:gd name="T1" fmla="*/ 80 h 324"/>
                  <a:gd name="T2" fmla="*/ 233 w 277"/>
                  <a:gd name="T3" fmla="*/ 261 h 324"/>
                  <a:gd name="T4" fmla="*/ 63 w 277"/>
                  <a:gd name="T5" fmla="*/ 281 h 324"/>
                  <a:gd name="T6" fmla="*/ 43 w 277"/>
                  <a:gd name="T7" fmla="*/ 57 h 324"/>
                  <a:gd name="T8" fmla="*/ 209 w 277"/>
                  <a:gd name="T9" fmla="*/ 80 h 324"/>
                </a:gdLst>
                <a:ahLst/>
                <a:cxnLst>
                  <a:cxn ang="0">
                    <a:pos x="T0" y="T1"/>
                  </a:cxn>
                  <a:cxn ang="0">
                    <a:pos x="T2" y="T3"/>
                  </a:cxn>
                  <a:cxn ang="0">
                    <a:pos x="T4" y="T5"/>
                  </a:cxn>
                  <a:cxn ang="0">
                    <a:pos x="T6" y="T7"/>
                  </a:cxn>
                  <a:cxn ang="0">
                    <a:pos x="T8" y="T9"/>
                  </a:cxn>
                </a:cxnLst>
                <a:rect l="0" t="0" r="r" b="b"/>
                <a:pathLst>
                  <a:path w="277" h="324">
                    <a:moveTo>
                      <a:pt x="209" y="80"/>
                    </a:moveTo>
                    <a:cubicBezTo>
                      <a:pt x="266" y="123"/>
                      <a:pt x="277" y="204"/>
                      <a:pt x="233" y="261"/>
                    </a:cubicBezTo>
                    <a:cubicBezTo>
                      <a:pt x="190" y="318"/>
                      <a:pt x="119" y="324"/>
                      <a:pt x="63" y="281"/>
                    </a:cubicBezTo>
                    <a:cubicBezTo>
                      <a:pt x="6" y="237"/>
                      <a:pt x="0" y="114"/>
                      <a:pt x="43" y="57"/>
                    </a:cubicBezTo>
                    <a:cubicBezTo>
                      <a:pt x="86" y="0"/>
                      <a:pt x="153" y="36"/>
                      <a:pt x="209" y="80"/>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7" name="Freeform 6"/>
              <p:cNvSpPr>
                <a:spLocks/>
              </p:cNvSpPr>
              <p:nvPr/>
            </p:nvSpPr>
            <p:spPr bwMode="auto">
              <a:xfrm>
                <a:off x="2291" y="2453"/>
                <a:ext cx="1140" cy="1333"/>
              </a:xfrm>
              <a:custGeom>
                <a:avLst/>
                <a:gdLst>
                  <a:gd name="T0" fmla="*/ 67 w 277"/>
                  <a:gd name="T1" fmla="*/ 80 h 324"/>
                  <a:gd name="T2" fmla="*/ 43 w 277"/>
                  <a:gd name="T3" fmla="*/ 261 h 324"/>
                  <a:gd name="T4" fmla="*/ 214 w 277"/>
                  <a:gd name="T5" fmla="*/ 281 h 324"/>
                  <a:gd name="T6" fmla="*/ 234 w 277"/>
                  <a:gd name="T7" fmla="*/ 57 h 324"/>
                  <a:gd name="T8" fmla="*/ 67 w 277"/>
                  <a:gd name="T9" fmla="*/ 80 h 324"/>
                </a:gdLst>
                <a:ahLst/>
                <a:cxnLst>
                  <a:cxn ang="0">
                    <a:pos x="T0" y="T1"/>
                  </a:cxn>
                  <a:cxn ang="0">
                    <a:pos x="T2" y="T3"/>
                  </a:cxn>
                  <a:cxn ang="0">
                    <a:pos x="T4" y="T5"/>
                  </a:cxn>
                  <a:cxn ang="0">
                    <a:pos x="T6" y="T7"/>
                  </a:cxn>
                  <a:cxn ang="0">
                    <a:pos x="T8" y="T9"/>
                  </a:cxn>
                </a:cxnLst>
                <a:rect l="0" t="0" r="r" b="b"/>
                <a:pathLst>
                  <a:path w="277" h="324">
                    <a:moveTo>
                      <a:pt x="67" y="80"/>
                    </a:moveTo>
                    <a:cubicBezTo>
                      <a:pt x="11" y="123"/>
                      <a:pt x="0" y="204"/>
                      <a:pt x="43" y="261"/>
                    </a:cubicBezTo>
                    <a:cubicBezTo>
                      <a:pt x="87" y="318"/>
                      <a:pt x="157" y="324"/>
                      <a:pt x="214" y="281"/>
                    </a:cubicBezTo>
                    <a:cubicBezTo>
                      <a:pt x="271" y="237"/>
                      <a:pt x="277" y="114"/>
                      <a:pt x="234" y="57"/>
                    </a:cubicBezTo>
                    <a:cubicBezTo>
                      <a:pt x="190" y="0"/>
                      <a:pt x="124" y="36"/>
                      <a:pt x="67" y="80"/>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8" name="Freeform 7"/>
              <p:cNvSpPr>
                <a:spLocks/>
              </p:cNvSpPr>
              <p:nvPr/>
            </p:nvSpPr>
            <p:spPr bwMode="auto">
              <a:xfrm>
                <a:off x="2596" y="1478"/>
                <a:ext cx="2394" cy="1699"/>
              </a:xfrm>
              <a:custGeom>
                <a:avLst/>
                <a:gdLst>
                  <a:gd name="T0" fmla="*/ 35 w 582"/>
                  <a:gd name="T1" fmla="*/ 0 h 413"/>
                  <a:gd name="T2" fmla="*/ 547 w 582"/>
                  <a:gd name="T3" fmla="*/ 0 h 413"/>
                  <a:gd name="T4" fmla="*/ 582 w 582"/>
                  <a:gd name="T5" fmla="*/ 35 h 413"/>
                  <a:gd name="T6" fmla="*/ 582 w 582"/>
                  <a:gd name="T7" fmla="*/ 378 h 413"/>
                  <a:gd name="T8" fmla="*/ 547 w 582"/>
                  <a:gd name="T9" fmla="*/ 413 h 413"/>
                  <a:gd name="T10" fmla="*/ 35 w 582"/>
                  <a:gd name="T11" fmla="*/ 413 h 413"/>
                  <a:gd name="T12" fmla="*/ 0 w 582"/>
                  <a:gd name="T13" fmla="*/ 378 h 413"/>
                  <a:gd name="T14" fmla="*/ 0 w 582"/>
                  <a:gd name="T15" fmla="*/ 35 h 413"/>
                  <a:gd name="T16" fmla="*/ 35 w 582"/>
                  <a:gd name="T17"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2" h="413">
                    <a:moveTo>
                      <a:pt x="35" y="0"/>
                    </a:moveTo>
                    <a:cubicBezTo>
                      <a:pt x="547" y="0"/>
                      <a:pt x="547" y="0"/>
                      <a:pt x="547" y="0"/>
                    </a:cubicBezTo>
                    <a:cubicBezTo>
                      <a:pt x="566" y="0"/>
                      <a:pt x="582" y="16"/>
                      <a:pt x="582" y="35"/>
                    </a:cubicBezTo>
                    <a:cubicBezTo>
                      <a:pt x="582" y="378"/>
                      <a:pt x="582" y="378"/>
                      <a:pt x="582" y="378"/>
                    </a:cubicBezTo>
                    <a:cubicBezTo>
                      <a:pt x="582" y="397"/>
                      <a:pt x="566" y="413"/>
                      <a:pt x="547" y="413"/>
                    </a:cubicBezTo>
                    <a:cubicBezTo>
                      <a:pt x="35" y="413"/>
                      <a:pt x="35" y="413"/>
                      <a:pt x="35" y="413"/>
                    </a:cubicBezTo>
                    <a:cubicBezTo>
                      <a:pt x="16" y="413"/>
                      <a:pt x="0" y="397"/>
                      <a:pt x="0" y="378"/>
                    </a:cubicBezTo>
                    <a:cubicBezTo>
                      <a:pt x="0" y="35"/>
                      <a:pt x="0" y="35"/>
                      <a:pt x="0" y="35"/>
                    </a:cubicBezTo>
                    <a:cubicBezTo>
                      <a:pt x="0" y="16"/>
                      <a:pt x="16" y="0"/>
                      <a:pt x="35"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9" name="Freeform 9"/>
              <p:cNvSpPr>
                <a:spLocks/>
              </p:cNvSpPr>
              <p:nvPr/>
            </p:nvSpPr>
            <p:spPr bwMode="auto">
              <a:xfrm>
                <a:off x="2649" y="2128"/>
                <a:ext cx="37" cy="403"/>
              </a:xfrm>
              <a:custGeom>
                <a:avLst/>
                <a:gdLst>
                  <a:gd name="T0" fmla="*/ 0 w 9"/>
                  <a:gd name="T1" fmla="*/ 94 h 98"/>
                  <a:gd name="T2" fmla="*/ 0 w 9"/>
                  <a:gd name="T3" fmla="*/ 4 h 98"/>
                  <a:gd name="T4" fmla="*/ 5 w 9"/>
                  <a:gd name="T5" fmla="*/ 0 h 98"/>
                  <a:gd name="T6" fmla="*/ 5 w 9"/>
                  <a:gd name="T7" fmla="*/ 0 h 98"/>
                  <a:gd name="T8" fmla="*/ 9 w 9"/>
                  <a:gd name="T9" fmla="*/ 4 h 98"/>
                  <a:gd name="T10" fmla="*/ 9 w 9"/>
                  <a:gd name="T11" fmla="*/ 94 h 98"/>
                  <a:gd name="T12" fmla="*/ 5 w 9"/>
                  <a:gd name="T13" fmla="*/ 98 h 98"/>
                  <a:gd name="T14" fmla="*/ 5 w 9"/>
                  <a:gd name="T15" fmla="*/ 98 h 98"/>
                  <a:gd name="T16" fmla="*/ 0 w 9"/>
                  <a:gd name="T17"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8">
                    <a:moveTo>
                      <a:pt x="0" y="94"/>
                    </a:moveTo>
                    <a:cubicBezTo>
                      <a:pt x="0" y="4"/>
                      <a:pt x="0" y="4"/>
                      <a:pt x="0" y="4"/>
                    </a:cubicBezTo>
                    <a:cubicBezTo>
                      <a:pt x="0" y="2"/>
                      <a:pt x="2" y="0"/>
                      <a:pt x="5" y="0"/>
                    </a:cubicBezTo>
                    <a:cubicBezTo>
                      <a:pt x="5" y="0"/>
                      <a:pt x="5" y="0"/>
                      <a:pt x="5" y="0"/>
                    </a:cubicBezTo>
                    <a:cubicBezTo>
                      <a:pt x="7" y="0"/>
                      <a:pt x="9" y="2"/>
                      <a:pt x="9" y="4"/>
                    </a:cubicBezTo>
                    <a:cubicBezTo>
                      <a:pt x="9" y="94"/>
                      <a:pt x="9" y="94"/>
                      <a:pt x="9" y="94"/>
                    </a:cubicBezTo>
                    <a:cubicBezTo>
                      <a:pt x="9" y="96"/>
                      <a:pt x="7" y="98"/>
                      <a:pt x="5" y="98"/>
                    </a:cubicBezTo>
                    <a:cubicBezTo>
                      <a:pt x="5" y="98"/>
                      <a:pt x="5" y="98"/>
                      <a:pt x="5" y="98"/>
                    </a:cubicBezTo>
                    <a:cubicBezTo>
                      <a:pt x="2" y="98"/>
                      <a:pt x="0" y="96"/>
                      <a:pt x="0" y="9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0" name="Oval 10"/>
              <p:cNvSpPr>
                <a:spLocks noChangeArrowheads="1"/>
              </p:cNvSpPr>
              <p:nvPr/>
            </p:nvSpPr>
            <p:spPr bwMode="auto">
              <a:xfrm>
                <a:off x="4813" y="2268"/>
                <a:ext cx="119" cy="12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1" name="Freeform 11"/>
              <p:cNvSpPr>
                <a:spLocks/>
              </p:cNvSpPr>
              <p:nvPr/>
            </p:nvSpPr>
            <p:spPr bwMode="auto">
              <a:xfrm>
                <a:off x="2415" y="3366"/>
                <a:ext cx="831" cy="950"/>
              </a:xfrm>
              <a:custGeom>
                <a:avLst/>
                <a:gdLst>
                  <a:gd name="T0" fmla="*/ 123 w 831"/>
                  <a:gd name="T1" fmla="*/ 0 h 950"/>
                  <a:gd name="T2" fmla="*/ 0 w 831"/>
                  <a:gd name="T3" fmla="*/ 950 h 950"/>
                  <a:gd name="T4" fmla="*/ 728 w 831"/>
                  <a:gd name="T5" fmla="*/ 950 h 950"/>
                  <a:gd name="T6" fmla="*/ 831 w 831"/>
                  <a:gd name="T7" fmla="*/ 136 h 950"/>
                  <a:gd name="T8" fmla="*/ 123 w 831"/>
                  <a:gd name="T9" fmla="*/ 0 h 950"/>
                </a:gdLst>
                <a:ahLst/>
                <a:cxnLst>
                  <a:cxn ang="0">
                    <a:pos x="T0" y="T1"/>
                  </a:cxn>
                  <a:cxn ang="0">
                    <a:pos x="T2" y="T3"/>
                  </a:cxn>
                  <a:cxn ang="0">
                    <a:pos x="T4" y="T5"/>
                  </a:cxn>
                  <a:cxn ang="0">
                    <a:pos x="T6" y="T7"/>
                  </a:cxn>
                  <a:cxn ang="0">
                    <a:pos x="T8" y="T9"/>
                  </a:cxn>
                </a:cxnLst>
                <a:rect l="0" t="0" r="r" b="b"/>
                <a:pathLst>
                  <a:path w="831" h="950">
                    <a:moveTo>
                      <a:pt x="123" y="0"/>
                    </a:moveTo>
                    <a:lnTo>
                      <a:pt x="0" y="950"/>
                    </a:lnTo>
                    <a:lnTo>
                      <a:pt x="728" y="950"/>
                    </a:lnTo>
                    <a:lnTo>
                      <a:pt x="831" y="136"/>
                    </a:lnTo>
                    <a:lnTo>
                      <a:pt x="123" y="0"/>
                    </a:ln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2" name="Freeform 12"/>
              <p:cNvSpPr>
                <a:spLocks/>
              </p:cNvSpPr>
              <p:nvPr/>
            </p:nvSpPr>
            <p:spPr bwMode="auto">
              <a:xfrm>
                <a:off x="2345" y="3744"/>
                <a:ext cx="921" cy="572"/>
              </a:xfrm>
              <a:custGeom>
                <a:avLst/>
                <a:gdLst>
                  <a:gd name="T0" fmla="*/ 70 w 921"/>
                  <a:gd name="T1" fmla="*/ 0 h 572"/>
                  <a:gd name="T2" fmla="*/ 0 w 921"/>
                  <a:gd name="T3" fmla="*/ 572 h 572"/>
                  <a:gd name="T4" fmla="*/ 868 w 921"/>
                  <a:gd name="T5" fmla="*/ 572 h 572"/>
                  <a:gd name="T6" fmla="*/ 921 w 921"/>
                  <a:gd name="T7" fmla="*/ 128 h 572"/>
                  <a:gd name="T8" fmla="*/ 70 w 921"/>
                  <a:gd name="T9" fmla="*/ 0 h 572"/>
                </a:gdLst>
                <a:ahLst/>
                <a:cxnLst>
                  <a:cxn ang="0">
                    <a:pos x="T0" y="T1"/>
                  </a:cxn>
                  <a:cxn ang="0">
                    <a:pos x="T2" y="T3"/>
                  </a:cxn>
                  <a:cxn ang="0">
                    <a:pos x="T4" y="T5"/>
                  </a:cxn>
                  <a:cxn ang="0">
                    <a:pos x="T6" y="T7"/>
                  </a:cxn>
                  <a:cxn ang="0">
                    <a:pos x="T8" y="T9"/>
                  </a:cxn>
                </a:cxnLst>
                <a:rect l="0" t="0" r="r" b="b"/>
                <a:pathLst>
                  <a:path w="921" h="572">
                    <a:moveTo>
                      <a:pt x="70" y="0"/>
                    </a:moveTo>
                    <a:lnTo>
                      <a:pt x="0" y="572"/>
                    </a:lnTo>
                    <a:lnTo>
                      <a:pt x="868" y="572"/>
                    </a:lnTo>
                    <a:lnTo>
                      <a:pt x="921" y="128"/>
                    </a:lnTo>
                    <a:lnTo>
                      <a:pt x="7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3" name="Freeform 13"/>
              <p:cNvSpPr>
                <a:spLocks/>
              </p:cNvSpPr>
              <p:nvPr/>
            </p:nvSpPr>
            <p:spPr bwMode="auto">
              <a:xfrm>
                <a:off x="2390" y="3078"/>
                <a:ext cx="658" cy="531"/>
              </a:xfrm>
              <a:custGeom>
                <a:avLst/>
                <a:gdLst>
                  <a:gd name="T0" fmla="*/ 42 w 160"/>
                  <a:gd name="T1" fmla="*/ 2 h 129"/>
                  <a:gd name="T2" fmla="*/ 18 w 160"/>
                  <a:gd name="T3" fmla="*/ 73 h 129"/>
                  <a:gd name="T4" fmla="*/ 108 w 160"/>
                  <a:gd name="T5" fmla="*/ 127 h 129"/>
                  <a:gd name="T6" fmla="*/ 142 w 160"/>
                  <a:gd name="T7" fmla="*/ 61 h 129"/>
                  <a:gd name="T8" fmla="*/ 42 w 160"/>
                  <a:gd name="T9" fmla="*/ 2 h 129"/>
                </a:gdLst>
                <a:ahLst/>
                <a:cxnLst>
                  <a:cxn ang="0">
                    <a:pos x="T0" y="T1"/>
                  </a:cxn>
                  <a:cxn ang="0">
                    <a:pos x="T2" y="T3"/>
                  </a:cxn>
                  <a:cxn ang="0">
                    <a:pos x="T4" y="T5"/>
                  </a:cxn>
                  <a:cxn ang="0">
                    <a:pos x="T6" y="T7"/>
                  </a:cxn>
                  <a:cxn ang="0">
                    <a:pos x="T8" y="T9"/>
                  </a:cxn>
                </a:cxnLst>
                <a:rect l="0" t="0" r="r" b="b"/>
                <a:pathLst>
                  <a:path w="160" h="129">
                    <a:moveTo>
                      <a:pt x="42" y="2"/>
                    </a:moveTo>
                    <a:cubicBezTo>
                      <a:pt x="6" y="4"/>
                      <a:pt x="0" y="38"/>
                      <a:pt x="18" y="73"/>
                    </a:cubicBezTo>
                    <a:cubicBezTo>
                      <a:pt x="36" y="107"/>
                      <a:pt x="72" y="129"/>
                      <a:pt x="108" y="127"/>
                    </a:cubicBezTo>
                    <a:cubicBezTo>
                      <a:pt x="145" y="125"/>
                      <a:pt x="160" y="96"/>
                      <a:pt x="142" y="61"/>
                    </a:cubicBezTo>
                    <a:cubicBezTo>
                      <a:pt x="123" y="27"/>
                      <a:pt x="79" y="0"/>
                      <a:pt x="42" y="2"/>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4" name="Freeform 14"/>
              <p:cNvSpPr>
                <a:spLocks/>
              </p:cNvSpPr>
              <p:nvPr/>
            </p:nvSpPr>
            <p:spPr bwMode="auto">
              <a:xfrm>
                <a:off x="2374" y="2440"/>
                <a:ext cx="292" cy="815"/>
              </a:xfrm>
              <a:custGeom>
                <a:avLst/>
                <a:gdLst>
                  <a:gd name="T0" fmla="*/ 33 w 71"/>
                  <a:gd name="T1" fmla="*/ 1 h 198"/>
                  <a:gd name="T2" fmla="*/ 23 w 71"/>
                  <a:gd name="T3" fmla="*/ 15 h 198"/>
                  <a:gd name="T4" fmla="*/ 2 w 71"/>
                  <a:gd name="T5" fmla="*/ 159 h 198"/>
                  <a:gd name="T6" fmla="*/ 22 w 71"/>
                  <a:gd name="T7" fmla="*/ 196 h 198"/>
                  <a:gd name="T8" fmla="*/ 22 w 71"/>
                  <a:gd name="T9" fmla="*/ 196 h 198"/>
                  <a:gd name="T10" fmla="*/ 52 w 71"/>
                  <a:gd name="T11" fmla="*/ 174 h 198"/>
                  <a:gd name="T12" fmla="*/ 68 w 71"/>
                  <a:gd name="T13" fmla="*/ 46 h 198"/>
                  <a:gd name="T14" fmla="*/ 33 w 71"/>
                  <a:gd name="T15" fmla="*/ 1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8">
                    <a:moveTo>
                      <a:pt x="33" y="1"/>
                    </a:moveTo>
                    <a:cubicBezTo>
                      <a:pt x="25" y="0"/>
                      <a:pt x="23" y="7"/>
                      <a:pt x="23" y="15"/>
                    </a:cubicBezTo>
                    <a:cubicBezTo>
                      <a:pt x="2" y="159"/>
                      <a:pt x="2" y="159"/>
                      <a:pt x="2" y="159"/>
                    </a:cubicBezTo>
                    <a:cubicBezTo>
                      <a:pt x="0" y="173"/>
                      <a:pt x="9" y="194"/>
                      <a:pt x="22" y="196"/>
                    </a:cubicBezTo>
                    <a:cubicBezTo>
                      <a:pt x="22" y="196"/>
                      <a:pt x="22" y="196"/>
                      <a:pt x="22" y="196"/>
                    </a:cubicBezTo>
                    <a:cubicBezTo>
                      <a:pt x="35" y="198"/>
                      <a:pt x="50" y="188"/>
                      <a:pt x="52" y="174"/>
                    </a:cubicBezTo>
                    <a:cubicBezTo>
                      <a:pt x="68" y="46"/>
                      <a:pt x="68" y="46"/>
                      <a:pt x="68" y="46"/>
                    </a:cubicBezTo>
                    <a:cubicBezTo>
                      <a:pt x="71" y="25"/>
                      <a:pt x="49" y="3"/>
                      <a:pt x="33" y="1"/>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5" name="Freeform 15"/>
              <p:cNvSpPr>
                <a:spLocks/>
              </p:cNvSpPr>
              <p:nvPr/>
            </p:nvSpPr>
            <p:spPr bwMode="auto">
              <a:xfrm>
                <a:off x="2357" y="2440"/>
                <a:ext cx="268" cy="856"/>
              </a:xfrm>
              <a:custGeom>
                <a:avLst/>
                <a:gdLst>
                  <a:gd name="T0" fmla="*/ 37 w 65"/>
                  <a:gd name="T1" fmla="*/ 1 h 208"/>
                  <a:gd name="T2" fmla="*/ 22 w 65"/>
                  <a:gd name="T3" fmla="*/ 12 h 208"/>
                  <a:gd name="T4" fmla="*/ 1 w 65"/>
                  <a:gd name="T5" fmla="*/ 174 h 208"/>
                  <a:gd name="T6" fmla="*/ 19 w 65"/>
                  <a:gd name="T7" fmla="*/ 206 h 208"/>
                  <a:gd name="T8" fmla="*/ 19 w 65"/>
                  <a:gd name="T9" fmla="*/ 206 h 208"/>
                  <a:gd name="T10" fmla="*/ 46 w 65"/>
                  <a:gd name="T11" fmla="*/ 187 h 208"/>
                  <a:gd name="T12" fmla="*/ 63 w 65"/>
                  <a:gd name="T13" fmla="*/ 40 h 208"/>
                  <a:gd name="T14" fmla="*/ 37 w 65"/>
                  <a:gd name="T15" fmla="*/ 1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08">
                    <a:moveTo>
                      <a:pt x="37" y="1"/>
                    </a:moveTo>
                    <a:cubicBezTo>
                      <a:pt x="30" y="0"/>
                      <a:pt x="23" y="5"/>
                      <a:pt x="22" y="12"/>
                    </a:cubicBezTo>
                    <a:cubicBezTo>
                      <a:pt x="1" y="174"/>
                      <a:pt x="1" y="174"/>
                      <a:pt x="1" y="174"/>
                    </a:cubicBezTo>
                    <a:cubicBezTo>
                      <a:pt x="0" y="186"/>
                      <a:pt x="7" y="205"/>
                      <a:pt x="19" y="206"/>
                    </a:cubicBezTo>
                    <a:cubicBezTo>
                      <a:pt x="19" y="206"/>
                      <a:pt x="19" y="206"/>
                      <a:pt x="19" y="206"/>
                    </a:cubicBezTo>
                    <a:cubicBezTo>
                      <a:pt x="31" y="208"/>
                      <a:pt x="45" y="199"/>
                      <a:pt x="46" y="187"/>
                    </a:cubicBezTo>
                    <a:cubicBezTo>
                      <a:pt x="63" y="40"/>
                      <a:pt x="63" y="40"/>
                      <a:pt x="63" y="40"/>
                    </a:cubicBezTo>
                    <a:cubicBezTo>
                      <a:pt x="65" y="21"/>
                      <a:pt x="51" y="3"/>
                      <a:pt x="37" y="1"/>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6" name="Freeform 16"/>
              <p:cNvSpPr>
                <a:spLocks/>
              </p:cNvSpPr>
              <p:nvPr/>
            </p:nvSpPr>
            <p:spPr bwMode="auto">
              <a:xfrm>
                <a:off x="2369" y="3082"/>
                <a:ext cx="626" cy="576"/>
              </a:xfrm>
              <a:custGeom>
                <a:avLst/>
                <a:gdLst>
                  <a:gd name="T0" fmla="*/ 44 w 152"/>
                  <a:gd name="T1" fmla="*/ 3 h 140"/>
                  <a:gd name="T2" fmla="*/ 18 w 152"/>
                  <a:gd name="T3" fmla="*/ 76 h 140"/>
                  <a:gd name="T4" fmla="*/ 108 w 152"/>
                  <a:gd name="T5" fmla="*/ 136 h 140"/>
                  <a:gd name="T6" fmla="*/ 134 w 152"/>
                  <a:gd name="T7" fmla="*/ 63 h 140"/>
                  <a:gd name="T8" fmla="*/ 44 w 152"/>
                  <a:gd name="T9" fmla="*/ 3 h 140"/>
                </a:gdLst>
                <a:ahLst/>
                <a:cxnLst>
                  <a:cxn ang="0">
                    <a:pos x="T0" y="T1"/>
                  </a:cxn>
                  <a:cxn ang="0">
                    <a:pos x="T2" y="T3"/>
                  </a:cxn>
                  <a:cxn ang="0">
                    <a:pos x="T4" y="T5"/>
                  </a:cxn>
                  <a:cxn ang="0">
                    <a:pos x="T6" y="T7"/>
                  </a:cxn>
                  <a:cxn ang="0">
                    <a:pos x="T8" y="T9"/>
                  </a:cxn>
                </a:cxnLst>
                <a:rect l="0" t="0" r="r" b="b"/>
                <a:pathLst>
                  <a:path w="152" h="140">
                    <a:moveTo>
                      <a:pt x="44" y="3"/>
                    </a:moveTo>
                    <a:cubicBezTo>
                      <a:pt x="12" y="7"/>
                      <a:pt x="0" y="40"/>
                      <a:pt x="18" y="76"/>
                    </a:cubicBezTo>
                    <a:cubicBezTo>
                      <a:pt x="36" y="113"/>
                      <a:pt x="76" y="140"/>
                      <a:pt x="108" y="136"/>
                    </a:cubicBezTo>
                    <a:cubicBezTo>
                      <a:pt x="140" y="133"/>
                      <a:pt x="152" y="100"/>
                      <a:pt x="134" y="63"/>
                    </a:cubicBezTo>
                    <a:cubicBezTo>
                      <a:pt x="116" y="27"/>
                      <a:pt x="76" y="0"/>
                      <a:pt x="44" y="3"/>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7" name="Freeform 17"/>
              <p:cNvSpPr>
                <a:spLocks/>
              </p:cNvSpPr>
              <p:nvPr/>
            </p:nvSpPr>
            <p:spPr bwMode="auto">
              <a:xfrm>
                <a:off x="2431" y="2457"/>
                <a:ext cx="103" cy="169"/>
              </a:xfrm>
              <a:custGeom>
                <a:avLst/>
                <a:gdLst>
                  <a:gd name="T0" fmla="*/ 8 w 25"/>
                  <a:gd name="T1" fmla="*/ 0 h 41"/>
                  <a:gd name="T2" fmla="*/ 4 w 25"/>
                  <a:gd name="T3" fmla="*/ 8 h 41"/>
                  <a:gd name="T4" fmla="*/ 0 w 25"/>
                  <a:gd name="T5" fmla="*/ 41 h 41"/>
                  <a:gd name="T6" fmla="*/ 23 w 25"/>
                  <a:gd name="T7" fmla="*/ 36 h 41"/>
                  <a:gd name="T8" fmla="*/ 8 w 25"/>
                  <a:gd name="T9" fmla="*/ 0 h 41"/>
                </a:gdLst>
                <a:ahLst/>
                <a:cxnLst>
                  <a:cxn ang="0">
                    <a:pos x="T0" y="T1"/>
                  </a:cxn>
                  <a:cxn ang="0">
                    <a:pos x="T2" y="T3"/>
                  </a:cxn>
                  <a:cxn ang="0">
                    <a:pos x="T4" y="T5"/>
                  </a:cxn>
                  <a:cxn ang="0">
                    <a:pos x="T6" y="T7"/>
                  </a:cxn>
                  <a:cxn ang="0">
                    <a:pos x="T8" y="T9"/>
                  </a:cxn>
                </a:cxnLst>
                <a:rect l="0" t="0" r="r" b="b"/>
                <a:pathLst>
                  <a:path w="25" h="41">
                    <a:moveTo>
                      <a:pt x="8" y="0"/>
                    </a:moveTo>
                    <a:cubicBezTo>
                      <a:pt x="6" y="2"/>
                      <a:pt x="5" y="5"/>
                      <a:pt x="4" y="8"/>
                    </a:cubicBezTo>
                    <a:cubicBezTo>
                      <a:pt x="0" y="41"/>
                      <a:pt x="0" y="41"/>
                      <a:pt x="0" y="41"/>
                    </a:cubicBezTo>
                    <a:cubicBezTo>
                      <a:pt x="8" y="40"/>
                      <a:pt x="15" y="39"/>
                      <a:pt x="23" y="36"/>
                    </a:cubicBezTo>
                    <a:cubicBezTo>
                      <a:pt x="25" y="22"/>
                      <a:pt x="23" y="0"/>
                      <a:pt x="8" y="0"/>
                    </a:cubicBezTo>
                    <a:close/>
                  </a:path>
                </a:pathLst>
              </a:custGeom>
              <a:solidFill>
                <a:srgbClr val="F7EC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8" name="Freeform 18"/>
              <p:cNvSpPr>
                <a:spLocks/>
              </p:cNvSpPr>
              <p:nvPr/>
            </p:nvSpPr>
            <p:spPr bwMode="auto">
              <a:xfrm>
                <a:off x="4352" y="3366"/>
                <a:ext cx="827" cy="950"/>
              </a:xfrm>
              <a:custGeom>
                <a:avLst/>
                <a:gdLst>
                  <a:gd name="T0" fmla="*/ 708 w 827"/>
                  <a:gd name="T1" fmla="*/ 0 h 950"/>
                  <a:gd name="T2" fmla="*/ 827 w 827"/>
                  <a:gd name="T3" fmla="*/ 950 h 950"/>
                  <a:gd name="T4" fmla="*/ 103 w 827"/>
                  <a:gd name="T5" fmla="*/ 950 h 950"/>
                  <a:gd name="T6" fmla="*/ 0 w 827"/>
                  <a:gd name="T7" fmla="*/ 136 h 950"/>
                  <a:gd name="T8" fmla="*/ 708 w 827"/>
                  <a:gd name="T9" fmla="*/ 0 h 950"/>
                </a:gdLst>
                <a:ahLst/>
                <a:cxnLst>
                  <a:cxn ang="0">
                    <a:pos x="T0" y="T1"/>
                  </a:cxn>
                  <a:cxn ang="0">
                    <a:pos x="T2" y="T3"/>
                  </a:cxn>
                  <a:cxn ang="0">
                    <a:pos x="T4" y="T5"/>
                  </a:cxn>
                  <a:cxn ang="0">
                    <a:pos x="T6" y="T7"/>
                  </a:cxn>
                  <a:cxn ang="0">
                    <a:pos x="T8" y="T9"/>
                  </a:cxn>
                </a:cxnLst>
                <a:rect l="0" t="0" r="r" b="b"/>
                <a:pathLst>
                  <a:path w="827" h="950">
                    <a:moveTo>
                      <a:pt x="708" y="0"/>
                    </a:moveTo>
                    <a:lnTo>
                      <a:pt x="827" y="950"/>
                    </a:lnTo>
                    <a:lnTo>
                      <a:pt x="103" y="950"/>
                    </a:lnTo>
                    <a:lnTo>
                      <a:pt x="0" y="136"/>
                    </a:lnTo>
                    <a:lnTo>
                      <a:pt x="708" y="0"/>
                    </a:ln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9" name="Freeform 19"/>
              <p:cNvSpPr>
                <a:spLocks/>
              </p:cNvSpPr>
              <p:nvPr/>
            </p:nvSpPr>
            <p:spPr bwMode="auto">
              <a:xfrm>
                <a:off x="4332" y="3744"/>
                <a:ext cx="917" cy="572"/>
              </a:xfrm>
              <a:custGeom>
                <a:avLst/>
                <a:gdLst>
                  <a:gd name="T0" fmla="*/ 847 w 917"/>
                  <a:gd name="T1" fmla="*/ 0 h 572"/>
                  <a:gd name="T2" fmla="*/ 917 w 917"/>
                  <a:gd name="T3" fmla="*/ 572 h 572"/>
                  <a:gd name="T4" fmla="*/ 53 w 917"/>
                  <a:gd name="T5" fmla="*/ 572 h 572"/>
                  <a:gd name="T6" fmla="*/ 0 w 917"/>
                  <a:gd name="T7" fmla="*/ 128 h 572"/>
                  <a:gd name="T8" fmla="*/ 847 w 917"/>
                  <a:gd name="T9" fmla="*/ 0 h 572"/>
                </a:gdLst>
                <a:ahLst/>
                <a:cxnLst>
                  <a:cxn ang="0">
                    <a:pos x="T0" y="T1"/>
                  </a:cxn>
                  <a:cxn ang="0">
                    <a:pos x="T2" y="T3"/>
                  </a:cxn>
                  <a:cxn ang="0">
                    <a:pos x="T4" y="T5"/>
                  </a:cxn>
                  <a:cxn ang="0">
                    <a:pos x="T6" y="T7"/>
                  </a:cxn>
                  <a:cxn ang="0">
                    <a:pos x="T8" y="T9"/>
                  </a:cxn>
                </a:cxnLst>
                <a:rect l="0" t="0" r="r" b="b"/>
                <a:pathLst>
                  <a:path w="917" h="572">
                    <a:moveTo>
                      <a:pt x="847" y="0"/>
                    </a:moveTo>
                    <a:lnTo>
                      <a:pt x="917" y="572"/>
                    </a:lnTo>
                    <a:lnTo>
                      <a:pt x="53" y="572"/>
                    </a:lnTo>
                    <a:lnTo>
                      <a:pt x="0" y="128"/>
                    </a:lnTo>
                    <a:lnTo>
                      <a:pt x="847"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0" name="Freeform 20"/>
              <p:cNvSpPr>
                <a:spLocks/>
              </p:cNvSpPr>
              <p:nvPr/>
            </p:nvSpPr>
            <p:spPr bwMode="auto">
              <a:xfrm>
                <a:off x="4550" y="3078"/>
                <a:ext cx="658" cy="531"/>
              </a:xfrm>
              <a:custGeom>
                <a:avLst/>
                <a:gdLst>
                  <a:gd name="T0" fmla="*/ 117 w 160"/>
                  <a:gd name="T1" fmla="*/ 2 h 129"/>
                  <a:gd name="T2" fmla="*/ 142 w 160"/>
                  <a:gd name="T3" fmla="*/ 73 h 129"/>
                  <a:gd name="T4" fmla="*/ 51 w 160"/>
                  <a:gd name="T5" fmla="*/ 127 h 129"/>
                  <a:gd name="T6" fmla="*/ 18 w 160"/>
                  <a:gd name="T7" fmla="*/ 61 h 129"/>
                  <a:gd name="T8" fmla="*/ 117 w 160"/>
                  <a:gd name="T9" fmla="*/ 2 h 129"/>
                </a:gdLst>
                <a:ahLst/>
                <a:cxnLst>
                  <a:cxn ang="0">
                    <a:pos x="T0" y="T1"/>
                  </a:cxn>
                  <a:cxn ang="0">
                    <a:pos x="T2" y="T3"/>
                  </a:cxn>
                  <a:cxn ang="0">
                    <a:pos x="T4" y="T5"/>
                  </a:cxn>
                  <a:cxn ang="0">
                    <a:pos x="T6" y="T7"/>
                  </a:cxn>
                  <a:cxn ang="0">
                    <a:pos x="T8" y="T9"/>
                  </a:cxn>
                </a:cxnLst>
                <a:rect l="0" t="0" r="r" b="b"/>
                <a:pathLst>
                  <a:path w="160" h="129">
                    <a:moveTo>
                      <a:pt x="117" y="2"/>
                    </a:moveTo>
                    <a:cubicBezTo>
                      <a:pt x="154" y="4"/>
                      <a:pt x="160" y="38"/>
                      <a:pt x="142" y="73"/>
                    </a:cubicBezTo>
                    <a:cubicBezTo>
                      <a:pt x="123" y="107"/>
                      <a:pt x="88" y="129"/>
                      <a:pt x="51" y="127"/>
                    </a:cubicBezTo>
                    <a:cubicBezTo>
                      <a:pt x="15" y="125"/>
                      <a:pt x="0" y="96"/>
                      <a:pt x="18" y="61"/>
                    </a:cubicBezTo>
                    <a:cubicBezTo>
                      <a:pt x="36" y="27"/>
                      <a:pt x="81" y="0"/>
                      <a:pt x="117" y="2"/>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1" name="Freeform 21"/>
              <p:cNvSpPr>
                <a:spLocks/>
              </p:cNvSpPr>
              <p:nvPr/>
            </p:nvSpPr>
            <p:spPr bwMode="auto">
              <a:xfrm>
                <a:off x="4932" y="2440"/>
                <a:ext cx="293" cy="815"/>
              </a:xfrm>
              <a:custGeom>
                <a:avLst/>
                <a:gdLst>
                  <a:gd name="T0" fmla="*/ 38 w 71"/>
                  <a:gd name="T1" fmla="*/ 1 h 198"/>
                  <a:gd name="T2" fmla="*/ 48 w 71"/>
                  <a:gd name="T3" fmla="*/ 15 h 198"/>
                  <a:gd name="T4" fmla="*/ 69 w 71"/>
                  <a:gd name="T5" fmla="*/ 159 h 198"/>
                  <a:gd name="T6" fmla="*/ 49 w 71"/>
                  <a:gd name="T7" fmla="*/ 196 h 198"/>
                  <a:gd name="T8" fmla="*/ 49 w 71"/>
                  <a:gd name="T9" fmla="*/ 196 h 198"/>
                  <a:gd name="T10" fmla="*/ 19 w 71"/>
                  <a:gd name="T11" fmla="*/ 174 h 198"/>
                  <a:gd name="T12" fmla="*/ 2 w 71"/>
                  <a:gd name="T13" fmla="*/ 46 h 198"/>
                  <a:gd name="T14" fmla="*/ 38 w 71"/>
                  <a:gd name="T15" fmla="*/ 1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8">
                    <a:moveTo>
                      <a:pt x="38" y="1"/>
                    </a:moveTo>
                    <a:cubicBezTo>
                      <a:pt x="46" y="0"/>
                      <a:pt x="47" y="7"/>
                      <a:pt x="48" y="15"/>
                    </a:cubicBezTo>
                    <a:cubicBezTo>
                      <a:pt x="69" y="159"/>
                      <a:pt x="69" y="159"/>
                      <a:pt x="69" y="159"/>
                    </a:cubicBezTo>
                    <a:cubicBezTo>
                      <a:pt x="71" y="173"/>
                      <a:pt x="62" y="194"/>
                      <a:pt x="49" y="196"/>
                    </a:cubicBezTo>
                    <a:cubicBezTo>
                      <a:pt x="49" y="196"/>
                      <a:pt x="49" y="196"/>
                      <a:pt x="49" y="196"/>
                    </a:cubicBezTo>
                    <a:cubicBezTo>
                      <a:pt x="35" y="198"/>
                      <a:pt x="20" y="188"/>
                      <a:pt x="19" y="174"/>
                    </a:cubicBezTo>
                    <a:cubicBezTo>
                      <a:pt x="2" y="46"/>
                      <a:pt x="2" y="46"/>
                      <a:pt x="2" y="46"/>
                    </a:cubicBezTo>
                    <a:cubicBezTo>
                      <a:pt x="0" y="25"/>
                      <a:pt x="22" y="3"/>
                      <a:pt x="38" y="1"/>
                    </a:cubicBezTo>
                    <a:close/>
                  </a:path>
                </a:pathLst>
              </a:custGeom>
              <a:solidFill>
                <a:srgbClr val="D5B2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2" name="Freeform 22"/>
              <p:cNvSpPr>
                <a:spLocks/>
              </p:cNvSpPr>
              <p:nvPr/>
            </p:nvSpPr>
            <p:spPr bwMode="auto">
              <a:xfrm>
                <a:off x="4969" y="2440"/>
                <a:ext cx="272" cy="856"/>
              </a:xfrm>
              <a:custGeom>
                <a:avLst/>
                <a:gdLst>
                  <a:gd name="T0" fmla="*/ 29 w 66"/>
                  <a:gd name="T1" fmla="*/ 1 h 208"/>
                  <a:gd name="T2" fmla="*/ 43 w 66"/>
                  <a:gd name="T3" fmla="*/ 12 h 208"/>
                  <a:gd name="T4" fmla="*/ 65 w 66"/>
                  <a:gd name="T5" fmla="*/ 174 h 208"/>
                  <a:gd name="T6" fmla="*/ 46 w 66"/>
                  <a:gd name="T7" fmla="*/ 206 h 208"/>
                  <a:gd name="T8" fmla="*/ 46 w 66"/>
                  <a:gd name="T9" fmla="*/ 206 h 208"/>
                  <a:gd name="T10" fmla="*/ 20 w 66"/>
                  <a:gd name="T11" fmla="*/ 187 h 208"/>
                  <a:gd name="T12" fmla="*/ 3 w 66"/>
                  <a:gd name="T13" fmla="*/ 40 h 208"/>
                  <a:gd name="T14" fmla="*/ 29 w 66"/>
                  <a:gd name="T15" fmla="*/ 1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8">
                    <a:moveTo>
                      <a:pt x="29" y="1"/>
                    </a:moveTo>
                    <a:cubicBezTo>
                      <a:pt x="36" y="0"/>
                      <a:pt x="42" y="5"/>
                      <a:pt x="43" y="12"/>
                    </a:cubicBezTo>
                    <a:cubicBezTo>
                      <a:pt x="65" y="174"/>
                      <a:pt x="65" y="174"/>
                      <a:pt x="65" y="174"/>
                    </a:cubicBezTo>
                    <a:cubicBezTo>
                      <a:pt x="66" y="186"/>
                      <a:pt x="58" y="205"/>
                      <a:pt x="46" y="206"/>
                    </a:cubicBezTo>
                    <a:cubicBezTo>
                      <a:pt x="46" y="206"/>
                      <a:pt x="46" y="206"/>
                      <a:pt x="46" y="206"/>
                    </a:cubicBezTo>
                    <a:cubicBezTo>
                      <a:pt x="35" y="208"/>
                      <a:pt x="21" y="199"/>
                      <a:pt x="20" y="187"/>
                    </a:cubicBezTo>
                    <a:cubicBezTo>
                      <a:pt x="3" y="40"/>
                      <a:pt x="3" y="40"/>
                      <a:pt x="3" y="40"/>
                    </a:cubicBezTo>
                    <a:cubicBezTo>
                      <a:pt x="0" y="21"/>
                      <a:pt x="15" y="3"/>
                      <a:pt x="29" y="1"/>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3" name="Freeform 23"/>
              <p:cNvSpPr>
                <a:spLocks/>
              </p:cNvSpPr>
              <p:nvPr/>
            </p:nvSpPr>
            <p:spPr bwMode="auto">
              <a:xfrm>
                <a:off x="4603" y="3082"/>
                <a:ext cx="626" cy="576"/>
              </a:xfrm>
              <a:custGeom>
                <a:avLst/>
                <a:gdLst>
                  <a:gd name="T0" fmla="*/ 108 w 152"/>
                  <a:gd name="T1" fmla="*/ 3 h 140"/>
                  <a:gd name="T2" fmla="*/ 134 w 152"/>
                  <a:gd name="T3" fmla="*/ 76 h 140"/>
                  <a:gd name="T4" fmla="*/ 44 w 152"/>
                  <a:gd name="T5" fmla="*/ 136 h 140"/>
                  <a:gd name="T6" fmla="*/ 18 w 152"/>
                  <a:gd name="T7" fmla="*/ 63 h 140"/>
                  <a:gd name="T8" fmla="*/ 108 w 152"/>
                  <a:gd name="T9" fmla="*/ 3 h 140"/>
                </a:gdLst>
                <a:ahLst/>
                <a:cxnLst>
                  <a:cxn ang="0">
                    <a:pos x="T0" y="T1"/>
                  </a:cxn>
                  <a:cxn ang="0">
                    <a:pos x="T2" y="T3"/>
                  </a:cxn>
                  <a:cxn ang="0">
                    <a:pos x="T4" y="T5"/>
                  </a:cxn>
                  <a:cxn ang="0">
                    <a:pos x="T6" y="T7"/>
                  </a:cxn>
                  <a:cxn ang="0">
                    <a:pos x="T8" y="T9"/>
                  </a:cxn>
                </a:cxnLst>
                <a:rect l="0" t="0" r="r" b="b"/>
                <a:pathLst>
                  <a:path w="152" h="140">
                    <a:moveTo>
                      <a:pt x="108" y="3"/>
                    </a:moveTo>
                    <a:cubicBezTo>
                      <a:pt x="140" y="7"/>
                      <a:pt x="152" y="40"/>
                      <a:pt x="134" y="76"/>
                    </a:cubicBezTo>
                    <a:cubicBezTo>
                      <a:pt x="116" y="113"/>
                      <a:pt x="76" y="140"/>
                      <a:pt x="44" y="136"/>
                    </a:cubicBezTo>
                    <a:cubicBezTo>
                      <a:pt x="12" y="133"/>
                      <a:pt x="0" y="100"/>
                      <a:pt x="18" y="63"/>
                    </a:cubicBezTo>
                    <a:cubicBezTo>
                      <a:pt x="36" y="27"/>
                      <a:pt x="76" y="0"/>
                      <a:pt x="108" y="3"/>
                    </a:cubicBezTo>
                    <a:close/>
                  </a:path>
                </a:pathLst>
              </a:cu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4" name="Freeform 24"/>
              <p:cNvSpPr>
                <a:spLocks/>
              </p:cNvSpPr>
              <p:nvPr/>
            </p:nvSpPr>
            <p:spPr bwMode="auto">
              <a:xfrm>
                <a:off x="5064" y="2457"/>
                <a:ext cx="103" cy="169"/>
              </a:xfrm>
              <a:custGeom>
                <a:avLst/>
                <a:gdLst>
                  <a:gd name="T0" fmla="*/ 16 w 25"/>
                  <a:gd name="T1" fmla="*/ 0 h 41"/>
                  <a:gd name="T2" fmla="*/ 20 w 25"/>
                  <a:gd name="T3" fmla="*/ 8 h 41"/>
                  <a:gd name="T4" fmla="*/ 25 w 25"/>
                  <a:gd name="T5" fmla="*/ 41 h 41"/>
                  <a:gd name="T6" fmla="*/ 2 w 25"/>
                  <a:gd name="T7" fmla="*/ 36 h 41"/>
                  <a:gd name="T8" fmla="*/ 16 w 25"/>
                  <a:gd name="T9" fmla="*/ 0 h 41"/>
                </a:gdLst>
                <a:ahLst/>
                <a:cxnLst>
                  <a:cxn ang="0">
                    <a:pos x="T0" y="T1"/>
                  </a:cxn>
                  <a:cxn ang="0">
                    <a:pos x="T2" y="T3"/>
                  </a:cxn>
                  <a:cxn ang="0">
                    <a:pos x="T4" y="T5"/>
                  </a:cxn>
                  <a:cxn ang="0">
                    <a:pos x="T6" y="T7"/>
                  </a:cxn>
                  <a:cxn ang="0">
                    <a:pos x="T8" y="T9"/>
                  </a:cxn>
                </a:cxnLst>
                <a:rect l="0" t="0" r="r" b="b"/>
                <a:pathLst>
                  <a:path w="25" h="41">
                    <a:moveTo>
                      <a:pt x="16" y="0"/>
                    </a:moveTo>
                    <a:cubicBezTo>
                      <a:pt x="18" y="2"/>
                      <a:pt x="20" y="5"/>
                      <a:pt x="20" y="8"/>
                    </a:cubicBezTo>
                    <a:cubicBezTo>
                      <a:pt x="25" y="41"/>
                      <a:pt x="25" y="41"/>
                      <a:pt x="25" y="41"/>
                    </a:cubicBezTo>
                    <a:cubicBezTo>
                      <a:pt x="16" y="40"/>
                      <a:pt x="10" y="39"/>
                      <a:pt x="2" y="36"/>
                    </a:cubicBezTo>
                    <a:cubicBezTo>
                      <a:pt x="0" y="22"/>
                      <a:pt x="2" y="0"/>
                      <a:pt x="16" y="0"/>
                    </a:cubicBezTo>
                    <a:close/>
                  </a:path>
                </a:pathLst>
              </a:custGeom>
              <a:solidFill>
                <a:srgbClr val="F7EC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34" name="矩形 33"/>
            <p:cNvSpPr/>
            <p:nvPr/>
          </p:nvSpPr>
          <p:spPr>
            <a:xfrm>
              <a:off x="4929767" y="4005064"/>
              <a:ext cx="2012838" cy="1512168"/>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TextBox 54"/>
          <p:cNvSpPr txBox="1"/>
          <p:nvPr/>
        </p:nvSpPr>
        <p:spPr>
          <a:xfrm>
            <a:off x="5172668" y="4424425"/>
            <a:ext cx="1858642"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调查内容</a:t>
            </a:r>
            <a:endParaRPr 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92251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22" presetClass="entr" presetSubtype="2" fill="hold" nodeType="withEffect">
                                  <p:stCondLst>
                                    <p:cond delay="750"/>
                                  </p:stCondLst>
                                  <p:childTnLst>
                                    <p:set>
                                      <p:cBhvr>
                                        <p:cTn id="36" dur="1" fill="hold">
                                          <p:stCondLst>
                                            <p:cond delay="0"/>
                                          </p:stCondLst>
                                        </p:cTn>
                                        <p:tgtEl>
                                          <p:spTgt spid="24"/>
                                        </p:tgtEl>
                                        <p:attrNameLst>
                                          <p:attrName>style.visibility</p:attrName>
                                        </p:attrNameLst>
                                      </p:cBhvr>
                                      <p:to>
                                        <p:strVal val="visible"/>
                                      </p:to>
                                    </p:set>
                                    <p:animEffect transition="in" filter="wipe(right)">
                                      <p:cBhvr>
                                        <p:cTn id="37" dur="500"/>
                                        <p:tgtEl>
                                          <p:spTgt spid="24"/>
                                        </p:tgtEl>
                                      </p:cBhvr>
                                    </p:animEffect>
                                  </p:childTnLst>
                                </p:cTn>
                              </p:par>
                              <p:par>
                                <p:cTn id="38" presetID="22" presetClass="entr" presetSubtype="2" fill="hold" nodeType="withEffect">
                                  <p:stCondLst>
                                    <p:cond delay="75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500"/>
                                        <p:tgtEl>
                                          <p:spTgt spid="8"/>
                                        </p:tgtEl>
                                      </p:cBhvr>
                                    </p:animEffect>
                                  </p:childTnLst>
                                </p:cTn>
                              </p:par>
                              <p:par>
                                <p:cTn id="41" presetID="22" presetClass="entr" presetSubtype="4" fill="hold" nodeType="withEffect">
                                  <p:stCondLst>
                                    <p:cond delay="75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par>
                                <p:cTn id="44" presetID="22" presetClass="entr" presetSubtype="8" fill="hold"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nodeType="withEffect">
                                  <p:stCondLst>
                                    <p:cond delay="75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75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4250"/>
                            </p:stCondLst>
                            <p:childTnLst>
                              <p:par>
                                <p:cTn id="57" presetID="53" presetClass="entr" presetSubtype="16"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4750"/>
                            </p:stCondLst>
                            <p:childTnLst>
                              <p:par>
                                <p:cTn id="63" presetID="53" presetClass="entr" presetSubtype="16"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500" fill="hold"/>
                                        <p:tgtEl>
                                          <p:spTgt spid="29"/>
                                        </p:tgtEl>
                                        <p:attrNameLst>
                                          <p:attrName>ppt_w</p:attrName>
                                        </p:attrNameLst>
                                      </p:cBhvr>
                                      <p:tavLst>
                                        <p:tav tm="0">
                                          <p:val>
                                            <p:fltVal val="0"/>
                                          </p:val>
                                        </p:tav>
                                        <p:tav tm="100000">
                                          <p:val>
                                            <p:strVal val="#ppt_w"/>
                                          </p:val>
                                        </p:tav>
                                      </p:tavLst>
                                    </p:anim>
                                    <p:anim calcmode="lin" valueType="num">
                                      <p:cBhvr>
                                        <p:cTn id="66" dur="500" fill="hold"/>
                                        <p:tgtEl>
                                          <p:spTgt spid="29"/>
                                        </p:tgtEl>
                                        <p:attrNameLst>
                                          <p:attrName>ppt_h</p:attrName>
                                        </p:attrNameLst>
                                      </p:cBhvr>
                                      <p:tavLst>
                                        <p:tav tm="0">
                                          <p:val>
                                            <p:fltVal val="0"/>
                                          </p:val>
                                        </p:tav>
                                        <p:tav tm="100000">
                                          <p:val>
                                            <p:strVal val="#ppt_h"/>
                                          </p:val>
                                        </p:tav>
                                      </p:tavLst>
                                    </p:anim>
                                    <p:animEffect transition="in" filter="fade">
                                      <p:cBhvr>
                                        <p:cTn id="67" dur="500"/>
                                        <p:tgtEl>
                                          <p:spTgt spid="29"/>
                                        </p:tgtEl>
                                      </p:cBhvr>
                                    </p:animEffect>
                                  </p:childTnLst>
                                </p:cTn>
                              </p:par>
                            </p:childTnLst>
                          </p:cTn>
                        </p:par>
                        <p:par>
                          <p:cTn id="68" fill="hold">
                            <p:stCondLst>
                              <p:cond delay="5250"/>
                            </p:stCondLst>
                            <p:childTnLst>
                              <p:par>
                                <p:cTn id="69" presetID="53" presetClass="entr" presetSubtype="16"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fltVal val="0"/>
                                          </p:val>
                                        </p:tav>
                                        <p:tav tm="100000">
                                          <p:val>
                                            <p:strVal val="#ppt_h"/>
                                          </p:val>
                                        </p:tav>
                                      </p:tavLst>
                                    </p:anim>
                                    <p:animEffect transition="in" filter="fade">
                                      <p:cBhvr>
                                        <p:cTn id="73" dur="500"/>
                                        <p:tgtEl>
                                          <p:spTgt spid="30"/>
                                        </p:tgtEl>
                                      </p:cBhvr>
                                    </p:animEffect>
                                  </p:childTnLst>
                                </p:cTn>
                              </p:par>
                            </p:childTnLst>
                          </p:cTn>
                        </p:par>
                        <p:par>
                          <p:cTn id="74" fill="hold">
                            <p:stCondLst>
                              <p:cond delay="575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P spid="27" grpId="0"/>
      <p:bldP spid="28" grpId="0"/>
      <p:bldP spid="29" grpId="0"/>
      <p:bldP spid="30" grpId="0"/>
      <p:bldP spid="31"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重点内容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组合 6"/>
          <p:cNvGrpSpPr/>
          <p:nvPr/>
        </p:nvGrpSpPr>
        <p:grpSpPr>
          <a:xfrm>
            <a:off x="6153926" y="1149985"/>
            <a:ext cx="2508664" cy="2802584"/>
            <a:chOff x="4590167" y="675338"/>
            <a:chExt cx="2164652" cy="2418267"/>
          </a:xfrm>
        </p:grpSpPr>
        <p:grpSp>
          <p:nvGrpSpPr>
            <p:cNvPr id="8" name="组合 7"/>
            <p:cNvGrpSpPr/>
            <p:nvPr/>
          </p:nvGrpSpPr>
          <p:grpSpPr>
            <a:xfrm>
              <a:off x="4590167" y="675338"/>
              <a:ext cx="2164652" cy="2418267"/>
              <a:chOff x="4590167" y="675338"/>
              <a:chExt cx="2164652" cy="2418267"/>
            </a:xfrm>
          </p:grpSpPr>
          <p:sp>
            <p:nvSpPr>
              <p:cNvPr id="14" name="任意多边形 13"/>
              <p:cNvSpPr>
                <a:spLocks noChangeAspect="1"/>
              </p:cNvSpPr>
              <p:nvPr/>
            </p:nvSpPr>
            <p:spPr>
              <a:xfrm rot="13500000" flipV="1">
                <a:off x="4463360" y="1387360"/>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5" name="圆角矩形 20"/>
              <p:cNvSpPr/>
              <p:nvPr/>
            </p:nvSpPr>
            <p:spPr>
              <a:xfrm rot="13500000" flipV="1">
                <a:off x="6217329" y="2139811"/>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6" name="圆角矩形 23"/>
              <p:cNvSpPr/>
              <p:nvPr/>
            </p:nvSpPr>
            <p:spPr>
              <a:xfrm rot="13500000" flipV="1">
                <a:off x="4601134" y="1080677"/>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grpSp>
        <p:sp>
          <p:nvSpPr>
            <p:cNvPr id="9" name="TextBox 8"/>
            <p:cNvSpPr txBox="1"/>
            <p:nvPr/>
          </p:nvSpPr>
          <p:spPr>
            <a:xfrm>
              <a:off x="5240445" y="1675254"/>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02</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17" name="组合 16"/>
          <p:cNvGrpSpPr/>
          <p:nvPr/>
        </p:nvGrpSpPr>
        <p:grpSpPr>
          <a:xfrm>
            <a:off x="6036407" y="3682887"/>
            <a:ext cx="2802584" cy="1863074"/>
            <a:chOff x="4488763" y="2860904"/>
            <a:chExt cx="2418267" cy="1607591"/>
          </a:xfrm>
        </p:grpSpPr>
        <p:sp>
          <p:nvSpPr>
            <p:cNvPr id="18" name="任意多边形 17"/>
            <p:cNvSpPr>
              <a:spLocks noChangeAspect="1"/>
            </p:cNvSpPr>
            <p:nvPr/>
          </p:nvSpPr>
          <p:spPr>
            <a:xfrm rot="8100000" flipH="1" flipV="1">
              <a:off x="4488763" y="3167587"/>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19" name="圆角矩形 20"/>
            <p:cNvSpPr/>
            <p:nvPr/>
          </p:nvSpPr>
          <p:spPr>
            <a:xfrm rot="8100000" flipH="1" flipV="1">
              <a:off x="4626537" y="3920038"/>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0" name="圆角矩形 23"/>
            <p:cNvSpPr/>
            <p:nvPr/>
          </p:nvSpPr>
          <p:spPr>
            <a:xfrm rot="8100000" flipH="1" flipV="1">
              <a:off x="6242732" y="2860904"/>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1" name="TextBox 20"/>
            <p:cNvSpPr txBox="1"/>
            <p:nvPr/>
          </p:nvSpPr>
          <p:spPr>
            <a:xfrm>
              <a:off x="5240445" y="3477127"/>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03</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22" name="组合 21"/>
          <p:cNvGrpSpPr/>
          <p:nvPr/>
        </p:nvGrpSpPr>
        <p:grpSpPr>
          <a:xfrm>
            <a:off x="3417449" y="1619740"/>
            <a:ext cx="2802584" cy="1863074"/>
            <a:chOff x="2228942" y="1080676"/>
            <a:chExt cx="2418267" cy="1607591"/>
          </a:xfrm>
        </p:grpSpPr>
        <p:sp>
          <p:nvSpPr>
            <p:cNvPr id="23" name="任意多边形 22"/>
            <p:cNvSpPr>
              <a:spLocks noChangeAspect="1"/>
            </p:cNvSpPr>
            <p:nvPr/>
          </p:nvSpPr>
          <p:spPr>
            <a:xfrm rot="8100000">
              <a:off x="2228942" y="1387360"/>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4" name="圆角矩形 20"/>
            <p:cNvSpPr/>
            <p:nvPr/>
          </p:nvSpPr>
          <p:spPr>
            <a:xfrm rot="8100000">
              <a:off x="3982911" y="1080676"/>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5" name="圆角矩形 23"/>
            <p:cNvSpPr/>
            <p:nvPr/>
          </p:nvSpPr>
          <p:spPr>
            <a:xfrm rot="8100000">
              <a:off x="2366716" y="2139810"/>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6" name="TextBox 25"/>
            <p:cNvSpPr txBox="1"/>
            <p:nvPr/>
          </p:nvSpPr>
          <p:spPr>
            <a:xfrm flipH="1">
              <a:off x="3048294" y="1675254"/>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01</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27" name="组合 26"/>
          <p:cNvGrpSpPr/>
          <p:nvPr/>
        </p:nvGrpSpPr>
        <p:grpSpPr>
          <a:xfrm>
            <a:off x="3585659" y="3218704"/>
            <a:ext cx="2508665" cy="2802584"/>
            <a:chOff x="2374085" y="2460374"/>
            <a:chExt cx="2164653" cy="2418267"/>
          </a:xfrm>
        </p:grpSpPr>
        <p:sp>
          <p:nvSpPr>
            <p:cNvPr id="28" name="任意多边形 27"/>
            <p:cNvSpPr>
              <a:spLocks noChangeAspect="1"/>
            </p:cNvSpPr>
            <p:nvPr/>
          </p:nvSpPr>
          <p:spPr>
            <a:xfrm rot="13500000" flipV="1">
              <a:off x="2247278" y="3172396"/>
              <a:ext cx="2418267" cy="994224"/>
            </a:xfrm>
            <a:custGeom>
              <a:avLst/>
              <a:gdLst>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1529441 w 3637975"/>
                <a:gd name="connsiteY4" fmla="*/ 1046027 h 1495684"/>
                <a:gd name="connsiteX5" fmla="*/ 534359 w 3637975"/>
                <a:gd name="connsiteY5" fmla="*/ 88543 h 1495684"/>
                <a:gd name="connsiteX6" fmla="*/ 0 w 3637975"/>
                <a:gd name="connsiteY6" fmla="*/ 335527 h 1495684"/>
                <a:gd name="connsiteX7" fmla="*/ 347954 w 3637975"/>
                <a:gd name="connsiteY7" fmla="*/ 15534 h 1495684"/>
                <a:gd name="connsiteX8" fmla="*/ 1612395 w 3637975"/>
                <a:gd name="connsiteY8" fmla="*/ 0 h 1495684"/>
                <a:gd name="connsiteX9" fmla="*/ 1690063 w 3637975"/>
                <a:gd name="connsiteY9" fmla="*/ 43495 h 1495684"/>
                <a:gd name="connsiteX10" fmla="*/ 2108534 w 3637975"/>
                <a:gd name="connsiteY10" fmla="*/ 449657 h 1495684"/>
                <a:gd name="connsiteX11" fmla="*/ 2109461 w 3637975"/>
                <a:gd name="connsiteY11" fmla="*/ 448715 h 1495684"/>
                <a:gd name="connsiteX12" fmla="*/ 3103616 w 3637975"/>
                <a:gd name="connsiteY12" fmla="*/ 1407142 h 1495684"/>
                <a:gd name="connsiteX13" fmla="*/ 3637975 w 3637975"/>
                <a:gd name="connsiteY13"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2109461 w 3637975"/>
                <a:gd name="connsiteY10" fmla="*/ 448715 h 1495684"/>
                <a:gd name="connsiteX11" fmla="*/ 3103616 w 3637975"/>
                <a:gd name="connsiteY11" fmla="*/ 1407142 h 1495684"/>
                <a:gd name="connsiteX12" fmla="*/ 3637975 w 3637975"/>
                <a:gd name="connsiteY12"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2108534 w 3637975"/>
                <a:gd name="connsiteY9" fmla="*/ 449657 h 1495684"/>
                <a:gd name="connsiteX10" fmla="*/ 3103616 w 3637975"/>
                <a:gd name="connsiteY10" fmla="*/ 1407142 h 1495684"/>
                <a:gd name="connsiteX11" fmla="*/ 3637975 w 3637975"/>
                <a:gd name="connsiteY11" fmla="*/ 1160157 h 1495684"/>
                <a:gd name="connsiteX0" fmla="*/ 3637975 w 3637975"/>
                <a:gd name="connsiteY0" fmla="*/ 1160157 h 1495684"/>
                <a:gd name="connsiteX1" fmla="*/ 3290021 w 3637975"/>
                <a:gd name="connsiteY1" fmla="*/ 1480151 h 1495684"/>
                <a:gd name="connsiteX2" fmla="*/ 2025580 w 3637975"/>
                <a:gd name="connsiteY2" fmla="*/ 1495684 h 1495684"/>
                <a:gd name="connsiteX3" fmla="*/ 1947912 w 3637975"/>
                <a:gd name="connsiteY3" fmla="*/ 1452190 h 1495684"/>
                <a:gd name="connsiteX4" fmla="*/ 534359 w 3637975"/>
                <a:gd name="connsiteY4" fmla="*/ 88543 h 1495684"/>
                <a:gd name="connsiteX5" fmla="*/ 0 w 3637975"/>
                <a:gd name="connsiteY5" fmla="*/ 335527 h 1495684"/>
                <a:gd name="connsiteX6" fmla="*/ 347954 w 3637975"/>
                <a:gd name="connsiteY6" fmla="*/ 15534 h 1495684"/>
                <a:gd name="connsiteX7" fmla="*/ 1612395 w 3637975"/>
                <a:gd name="connsiteY7" fmla="*/ 0 h 1495684"/>
                <a:gd name="connsiteX8" fmla="*/ 1690063 w 3637975"/>
                <a:gd name="connsiteY8" fmla="*/ 43495 h 1495684"/>
                <a:gd name="connsiteX9" fmla="*/ 3103616 w 3637975"/>
                <a:gd name="connsiteY9" fmla="*/ 1407142 h 1495684"/>
                <a:gd name="connsiteX10" fmla="*/ 3637975 w 3637975"/>
                <a:gd name="connsiteY10" fmla="*/ 1160157 h 149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7975" h="1495684">
                  <a:moveTo>
                    <a:pt x="3637975" y="1160157"/>
                  </a:moveTo>
                  <a:cubicBezTo>
                    <a:pt x="3600694" y="1301514"/>
                    <a:pt x="3542184" y="1431478"/>
                    <a:pt x="3290021" y="1480151"/>
                  </a:cubicBezTo>
                  <a:lnTo>
                    <a:pt x="2025580" y="1495684"/>
                  </a:lnTo>
                  <a:cubicBezTo>
                    <a:pt x="1992701" y="1485846"/>
                    <a:pt x="1970694" y="1479115"/>
                    <a:pt x="1947912" y="1452190"/>
                  </a:cubicBezTo>
                  <a:lnTo>
                    <a:pt x="534359" y="88543"/>
                  </a:lnTo>
                  <a:cubicBezTo>
                    <a:pt x="302908" y="-39352"/>
                    <a:pt x="60582" y="93720"/>
                    <a:pt x="0" y="335527"/>
                  </a:cubicBezTo>
                  <a:cubicBezTo>
                    <a:pt x="37281" y="194171"/>
                    <a:pt x="95791" y="64206"/>
                    <a:pt x="347954" y="15534"/>
                  </a:cubicBezTo>
                  <a:lnTo>
                    <a:pt x="1612395" y="0"/>
                  </a:lnTo>
                  <a:cubicBezTo>
                    <a:pt x="1645275" y="9838"/>
                    <a:pt x="1667281" y="16569"/>
                    <a:pt x="1690063" y="43495"/>
                  </a:cubicBezTo>
                  <a:lnTo>
                    <a:pt x="3103616" y="1407142"/>
                  </a:lnTo>
                  <a:cubicBezTo>
                    <a:pt x="3335067" y="1535036"/>
                    <a:pt x="3577393" y="1401965"/>
                    <a:pt x="3637975" y="1160157"/>
                  </a:cubicBezTo>
                  <a:close/>
                </a:path>
              </a:pathLst>
            </a:custGeom>
            <a:solidFill>
              <a:srgbClr val="027BA8"/>
            </a:solidFill>
            <a:ln>
              <a:noFill/>
            </a:ln>
            <a:effectLst>
              <a:outerShdw blurRad="2413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29" name="圆角矩形 20"/>
            <p:cNvSpPr/>
            <p:nvPr/>
          </p:nvSpPr>
          <p:spPr>
            <a:xfrm rot="13500000" flipV="1">
              <a:off x="4001248" y="3924847"/>
              <a:ext cx="526524" cy="548457"/>
            </a:xfrm>
            <a:custGeom>
              <a:avLst/>
              <a:gdLst>
                <a:gd name="connsiteX0" fmla="*/ 361741 w 792088"/>
                <a:gd name="connsiteY0" fmla="*/ 52520 h 877442"/>
                <a:gd name="connsiteX1" fmla="*/ 534359 w 792088"/>
                <a:gd name="connsiteY1" fmla="*/ 101889 h 877442"/>
                <a:gd name="connsiteX2" fmla="*/ 792088 w 792088"/>
                <a:gd name="connsiteY2" fmla="*/ 350519 h 877442"/>
                <a:gd name="connsiteX3" fmla="*/ 792088 w 792088"/>
                <a:gd name="connsiteY3" fmla="*/ 745425 h 877442"/>
                <a:gd name="connsiteX4" fmla="*/ 660071 w 792088"/>
                <a:gd name="connsiteY4" fmla="*/ 877442 h 877442"/>
                <a:gd name="connsiteX5" fmla="*/ 132017 w 792088"/>
                <a:gd name="connsiteY5" fmla="*/ 877442 h 877442"/>
                <a:gd name="connsiteX6" fmla="*/ 0 w 792088"/>
                <a:gd name="connsiteY6" fmla="*/ 745425 h 877442"/>
                <a:gd name="connsiteX7" fmla="*/ 0 w 792088"/>
                <a:gd name="connsiteY7" fmla="*/ 348873 h 877442"/>
                <a:gd name="connsiteX8" fmla="*/ 361741 w 792088"/>
                <a:gd name="connsiteY8" fmla="*/ 52520 h 877442"/>
                <a:gd name="connsiteX9" fmla="*/ 132017 w 792088"/>
                <a:gd name="connsiteY9" fmla="*/ 13346 h 877442"/>
                <a:gd name="connsiteX10" fmla="*/ 660071 w 792088"/>
                <a:gd name="connsiteY10" fmla="*/ 13346 h 877442"/>
                <a:gd name="connsiteX11" fmla="*/ 347954 w 792088"/>
                <a:gd name="connsiteY11" fmla="*/ 28880 h 877442"/>
                <a:gd name="connsiteX12" fmla="*/ 0 w 792088"/>
                <a:gd name="connsiteY12" fmla="*/ 348873 h 877442"/>
                <a:gd name="connsiteX13" fmla="*/ 0 w 792088"/>
                <a:gd name="connsiteY13" fmla="*/ 145363 h 877442"/>
                <a:gd name="connsiteX14" fmla="*/ 132017 w 792088"/>
                <a:gd name="connsiteY14" fmla="*/ 13346 h 877442"/>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347954 w 792088"/>
                <a:gd name="connsiteY10" fmla="*/ 15534 h 864096"/>
                <a:gd name="connsiteX11" fmla="*/ 0 w 792088"/>
                <a:gd name="connsiteY11" fmla="*/ 335527 h 864096"/>
                <a:gd name="connsiteX12" fmla="*/ 0 w 792088"/>
                <a:gd name="connsiteY12" fmla="*/ 132017 h 864096"/>
                <a:gd name="connsiteX13" fmla="*/ 132017 w 792088"/>
                <a:gd name="connsiteY13" fmla="*/ 0 h 864096"/>
                <a:gd name="connsiteX0" fmla="*/ 361741 w 792088"/>
                <a:gd name="connsiteY0" fmla="*/ 39174 h 864096"/>
                <a:gd name="connsiteX1" fmla="*/ 534359 w 792088"/>
                <a:gd name="connsiteY1" fmla="*/ 88543 h 864096"/>
                <a:gd name="connsiteX2" fmla="*/ 792088 w 792088"/>
                <a:gd name="connsiteY2" fmla="*/ 337173 h 864096"/>
                <a:gd name="connsiteX3" fmla="*/ 792088 w 792088"/>
                <a:gd name="connsiteY3" fmla="*/ 732079 h 864096"/>
                <a:gd name="connsiteX4" fmla="*/ 660071 w 792088"/>
                <a:gd name="connsiteY4" fmla="*/ 864096 h 864096"/>
                <a:gd name="connsiteX5" fmla="*/ 132017 w 792088"/>
                <a:gd name="connsiteY5" fmla="*/ 864096 h 864096"/>
                <a:gd name="connsiteX6" fmla="*/ 0 w 792088"/>
                <a:gd name="connsiteY6" fmla="*/ 732079 h 864096"/>
                <a:gd name="connsiteX7" fmla="*/ 0 w 792088"/>
                <a:gd name="connsiteY7" fmla="*/ 335527 h 864096"/>
                <a:gd name="connsiteX8" fmla="*/ 361741 w 792088"/>
                <a:gd name="connsiteY8" fmla="*/ 39174 h 864096"/>
                <a:gd name="connsiteX9" fmla="*/ 132017 w 792088"/>
                <a:gd name="connsiteY9" fmla="*/ 0 h 864096"/>
                <a:gd name="connsiteX10" fmla="*/ 0 w 792088"/>
                <a:gd name="connsiteY10" fmla="*/ 335527 h 864096"/>
                <a:gd name="connsiteX11" fmla="*/ 0 w 792088"/>
                <a:gd name="connsiteY11" fmla="*/ 132017 h 864096"/>
                <a:gd name="connsiteX12" fmla="*/ 132017 w 792088"/>
                <a:gd name="connsiteY12" fmla="*/ 0 h 864096"/>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 name="connsiteX9" fmla="*/ 0 w 792088"/>
                <a:gd name="connsiteY9" fmla="*/ 93005 h 825084"/>
                <a:gd name="connsiteX10" fmla="*/ 0 w 792088"/>
                <a:gd name="connsiteY10" fmla="*/ 296515 h 825084"/>
                <a:gd name="connsiteX11" fmla="*/ 0 w 792088"/>
                <a:gd name="connsiteY11" fmla="*/ 93005 h 825084"/>
                <a:gd name="connsiteX0" fmla="*/ 361741 w 792088"/>
                <a:gd name="connsiteY0" fmla="*/ 162 h 825084"/>
                <a:gd name="connsiteX1" fmla="*/ 534359 w 792088"/>
                <a:gd name="connsiteY1" fmla="*/ 49531 h 825084"/>
                <a:gd name="connsiteX2" fmla="*/ 792088 w 792088"/>
                <a:gd name="connsiteY2" fmla="*/ 298161 h 825084"/>
                <a:gd name="connsiteX3" fmla="*/ 792088 w 792088"/>
                <a:gd name="connsiteY3" fmla="*/ 693067 h 825084"/>
                <a:gd name="connsiteX4" fmla="*/ 660071 w 792088"/>
                <a:gd name="connsiteY4" fmla="*/ 825084 h 825084"/>
                <a:gd name="connsiteX5" fmla="*/ 132017 w 792088"/>
                <a:gd name="connsiteY5" fmla="*/ 825084 h 825084"/>
                <a:gd name="connsiteX6" fmla="*/ 0 w 792088"/>
                <a:gd name="connsiteY6" fmla="*/ 693067 h 825084"/>
                <a:gd name="connsiteX7" fmla="*/ 0 w 792088"/>
                <a:gd name="connsiteY7" fmla="*/ 296515 h 825084"/>
                <a:gd name="connsiteX8" fmla="*/ 361741 w 792088"/>
                <a:gd name="connsiteY8" fmla="*/ 162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088" h="825084">
                  <a:moveTo>
                    <a:pt x="361741" y="162"/>
                  </a:moveTo>
                  <a:cubicBezTo>
                    <a:pt x="417954" y="1894"/>
                    <a:pt x="476496" y="17557"/>
                    <a:pt x="534359" y="49531"/>
                  </a:cubicBezTo>
                  <a:lnTo>
                    <a:pt x="792088" y="298161"/>
                  </a:lnTo>
                  <a:lnTo>
                    <a:pt x="792088" y="693067"/>
                  </a:lnTo>
                  <a:cubicBezTo>
                    <a:pt x="792088" y="765978"/>
                    <a:pt x="732982" y="825084"/>
                    <a:pt x="660071" y="825084"/>
                  </a:cubicBezTo>
                  <a:lnTo>
                    <a:pt x="132017" y="825084"/>
                  </a:lnTo>
                  <a:cubicBezTo>
                    <a:pt x="59106" y="825084"/>
                    <a:pt x="0" y="765978"/>
                    <a:pt x="0" y="693067"/>
                  </a:cubicBezTo>
                  <a:lnTo>
                    <a:pt x="0" y="296515"/>
                  </a:lnTo>
                  <a:cubicBezTo>
                    <a:pt x="45437" y="115160"/>
                    <a:pt x="193104" y="-5032"/>
                    <a:pt x="361741" y="162"/>
                  </a:cubicBezTo>
                  <a:close/>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30" name="圆角矩形 23"/>
            <p:cNvSpPr/>
            <p:nvPr/>
          </p:nvSpPr>
          <p:spPr>
            <a:xfrm rot="13500000" flipV="1">
              <a:off x="2385052" y="2865713"/>
              <a:ext cx="526524" cy="548457"/>
            </a:xfrm>
            <a:custGeom>
              <a:avLst/>
              <a:gdLst>
                <a:gd name="connsiteX0" fmla="*/ 792088 w 792088"/>
                <a:gd name="connsiteY0" fmla="*/ 528569 h 877442"/>
                <a:gd name="connsiteX1" fmla="*/ 792088 w 792088"/>
                <a:gd name="connsiteY1" fmla="*/ 732079 h 877442"/>
                <a:gd name="connsiteX2" fmla="*/ 660071 w 792088"/>
                <a:gd name="connsiteY2" fmla="*/ 864096 h 877442"/>
                <a:gd name="connsiteX3" fmla="*/ 132017 w 792088"/>
                <a:gd name="connsiteY3" fmla="*/ 864096 h 877442"/>
                <a:gd name="connsiteX4" fmla="*/ 444134 w 792088"/>
                <a:gd name="connsiteY4" fmla="*/ 848563 h 877442"/>
                <a:gd name="connsiteX5" fmla="*/ 792088 w 792088"/>
                <a:gd name="connsiteY5" fmla="*/ 528569 h 877442"/>
                <a:gd name="connsiteX6" fmla="*/ 132017 w 792088"/>
                <a:gd name="connsiteY6" fmla="*/ 0 h 877442"/>
                <a:gd name="connsiteX7" fmla="*/ 660071 w 792088"/>
                <a:gd name="connsiteY7" fmla="*/ 0 h 877442"/>
                <a:gd name="connsiteX8" fmla="*/ 792088 w 792088"/>
                <a:gd name="connsiteY8" fmla="*/ 132017 h 877442"/>
                <a:gd name="connsiteX9" fmla="*/ 792088 w 792088"/>
                <a:gd name="connsiteY9" fmla="*/ 528569 h 877442"/>
                <a:gd name="connsiteX10" fmla="*/ 257729 w 792088"/>
                <a:gd name="connsiteY10" fmla="*/ 775554 h 877442"/>
                <a:gd name="connsiteX11" fmla="*/ 0 w 792088"/>
                <a:gd name="connsiteY11" fmla="*/ 526924 h 877442"/>
                <a:gd name="connsiteX12" fmla="*/ 0 w 792088"/>
                <a:gd name="connsiteY12" fmla="*/ 132017 h 877442"/>
                <a:gd name="connsiteX13" fmla="*/ 132017 w 792088"/>
                <a:gd name="connsiteY13" fmla="*/ 0 h 877442"/>
                <a:gd name="connsiteX0" fmla="*/ 792088 w 792088"/>
                <a:gd name="connsiteY0" fmla="*/ 528569 h 864096"/>
                <a:gd name="connsiteX1" fmla="*/ 792088 w 792088"/>
                <a:gd name="connsiteY1" fmla="*/ 732079 h 864096"/>
                <a:gd name="connsiteX2" fmla="*/ 660071 w 792088"/>
                <a:gd name="connsiteY2" fmla="*/ 864096 h 864096"/>
                <a:gd name="connsiteX3" fmla="*/ 444134 w 792088"/>
                <a:gd name="connsiteY3" fmla="*/ 848563 h 864096"/>
                <a:gd name="connsiteX4" fmla="*/ 792088 w 792088"/>
                <a:gd name="connsiteY4" fmla="*/ 528569 h 864096"/>
                <a:gd name="connsiteX5" fmla="*/ 132017 w 792088"/>
                <a:gd name="connsiteY5" fmla="*/ 0 h 864096"/>
                <a:gd name="connsiteX6" fmla="*/ 660071 w 792088"/>
                <a:gd name="connsiteY6" fmla="*/ 0 h 864096"/>
                <a:gd name="connsiteX7" fmla="*/ 792088 w 792088"/>
                <a:gd name="connsiteY7" fmla="*/ 132017 h 864096"/>
                <a:gd name="connsiteX8" fmla="*/ 792088 w 792088"/>
                <a:gd name="connsiteY8" fmla="*/ 528569 h 864096"/>
                <a:gd name="connsiteX9" fmla="*/ 257729 w 792088"/>
                <a:gd name="connsiteY9" fmla="*/ 775554 h 864096"/>
                <a:gd name="connsiteX10" fmla="*/ 0 w 792088"/>
                <a:gd name="connsiteY10" fmla="*/ 526924 h 864096"/>
                <a:gd name="connsiteX11" fmla="*/ 0 w 792088"/>
                <a:gd name="connsiteY11" fmla="*/ 132017 h 864096"/>
                <a:gd name="connsiteX12" fmla="*/ 132017 w 792088"/>
                <a:gd name="connsiteY12" fmla="*/ 0 h 864096"/>
                <a:gd name="connsiteX0" fmla="*/ 792088 w 792088"/>
                <a:gd name="connsiteY0" fmla="*/ 528569 h 864096"/>
                <a:gd name="connsiteX1" fmla="*/ 792088 w 792088"/>
                <a:gd name="connsiteY1" fmla="*/ 732079 h 864096"/>
                <a:gd name="connsiteX2" fmla="*/ 660071 w 792088"/>
                <a:gd name="connsiteY2" fmla="*/ 864096 h 864096"/>
                <a:gd name="connsiteX3" fmla="*/ 792088 w 792088"/>
                <a:gd name="connsiteY3" fmla="*/ 528569 h 864096"/>
                <a:gd name="connsiteX4" fmla="*/ 132017 w 792088"/>
                <a:gd name="connsiteY4" fmla="*/ 0 h 864096"/>
                <a:gd name="connsiteX5" fmla="*/ 660071 w 792088"/>
                <a:gd name="connsiteY5" fmla="*/ 0 h 864096"/>
                <a:gd name="connsiteX6" fmla="*/ 792088 w 792088"/>
                <a:gd name="connsiteY6" fmla="*/ 132017 h 864096"/>
                <a:gd name="connsiteX7" fmla="*/ 792088 w 792088"/>
                <a:gd name="connsiteY7" fmla="*/ 528569 h 864096"/>
                <a:gd name="connsiteX8" fmla="*/ 257729 w 792088"/>
                <a:gd name="connsiteY8" fmla="*/ 775554 h 864096"/>
                <a:gd name="connsiteX9" fmla="*/ 0 w 792088"/>
                <a:gd name="connsiteY9" fmla="*/ 526924 h 864096"/>
                <a:gd name="connsiteX10" fmla="*/ 0 w 792088"/>
                <a:gd name="connsiteY10" fmla="*/ 132017 h 864096"/>
                <a:gd name="connsiteX11" fmla="*/ 132017 w 792088"/>
                <a:gd name="connsiteY11" fmla="*/ 0 h 864096"/>
                <a:gd name="connsiteX0" fmla="*/ 132017 w 883528"/>
                <a:gd name="connsiteY0" fmla="*/ 0 h 825084"/>
                <a:gd name="connsiteX1" fmla="*/ 660071 w 883528"/>
                <a:gd name="connsiteY1" fmla="*/ 0 h 825084"/>
                <a:gd name="connsiteX2" fmla="*/ 792088 w 883528"/>
                <a:gd name="connsiteY2" fmla="*/ 132017 h 825084"/>
                <a:gd name="connsiteX3" fmla="*/ 792088 w 883528"/>
                <a:gd name="connsiteY3" fmla="*/ 528569 h 825084"/>
                <a:gd name="connsiteX4" fmla="*/ 257729 w 883528"/>
                <a:gd name="connsiteY4" fmla="*/ 775554 h 825084"/>
                <a:gd name="connsiteX5" fmla="*/ 0 w 883528"/>
                <a:gd name="connsiteY5" fmla="*/ 526924 h 825084"/>
                <a:gd name="connsiteX6" fmla="*/ 0 w 883528"/>
                <a:gd name="connsiteY6" fmla="*/ 132017 h 825084"/>
                <a:gd name="connsiteX7" fmla="*/ 132017 w 883528"/>
                <a:gd name="connsiteY7" fmla="*/ 0 h 825084"/>
                <a:gd name="connsiteX8" fmla="*/ 883528 w 883528"/>
                <a:gd name="connsiteY8" fmla="*/ 823519 h 825084"/>
                <a:gd name="connsiteX0" fmla="*/ 132017 w 792088"/>
                <a:gd name="connsiteY0" fmla="*/ 0 h 825084"/>
                <a:gd name="connsiteX1" fmla="*/ 660071 w 792088"/>
                <a:gd name="connsiteY1" fmla="*/ 0 h 825084"/>
                <a:gd name="connsiteX2" fmla="*/ 792088 w 792088"/>
                <a:gd name="connsiteY2" fmla="*/ 132017 h 825084"/>
                <a:gd name="connsiteX3" fmla="*/ 792088 w 792088"/>
                <a:gd name="connsiteY3" fmla="*/ 528569 h 825084"/>
                <a:gd name="connsiteX4" fmla="*/ 257729 w 792088"/>
                <a:gd name="connsiteY4" fmla="*/ 775554 h 825084"/>
                <a:gd name="connsiteX5" fmla="*/ 0 w 792088"/>
                <a:gd name="connsiteY5" fmla="*/ 526924 h 825084"/>
                <a:gd name="connsiteX6" fmla="*/ 0 w 792088"/>
                <a:gd name="connsiteY6" fmla="*/ 132017 h 825084"/>
                <a:gd name="connsiteX7" fmla="*/ 132017 w 792088"/>
                <a:gd name="connsiteY7" fmla="*/ 0 h 82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088" h="825084">
                  <a:close/>
                  <a:moveTo>
                    <a:pt x="132017" y="0"/>
                  </a:moveTo>
                  <a:lnTo>
                    <a:pt x="660071" y="0"/>
                  </a:lnTo>
                  <a:cubicBezTo>
                    <a:pt x="732982" y="0"/>
                    <a:pt x="792088" y="59106"/>
                    <a:pt x="792088" y="132017"/>
                  </a:cubicBezTo>
                  <a:lnTo>
                    <a:pt x="792088" y="528569"/>
                  </a:lnTo>
                  <a:cubicBezTo>
                    <a:pt x="731506" y="770377"/>
                    <a:pt x="489180" y="903448"/>
                    <a:pt x="257729" y="775554"/>
                  </a:cubicBezTo>
                  <a:lnTo>
                    <a:pt x="0" y="526924"/>
                  </a:lnTo>
                  <a:lnTo>
                    <a:pt x="0" y="132017"/>
                  </a:lnTo>
                  <a:cubicBezTo>
                    <a:pt x="0" y="59106"/>
                    <a:pt x="59106" y="0"/>
                    <a:pt x="132017" y="0"/>
                  </a:cubicBezTo>
                </a:path>
              </a:pathLst>
            </a:custGeom>
            <a:solidFill>
              <a:schemeClr val="bg1">
                <a:lumMod val="65000"/>
              </a:schemeClr>
            </a:solidFill>
            <a:ln>
              <a:no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Impact MT Std" pitchFamily="34" charset="0"/>
                <a:ea typeface="微软雅黑" panose="020B0503020204020204" pitchFamily="34" charset="-122"/>
              </a:endParaRPr>
            </a:p>
          </p:txBody>
        </p:sp>
        <p:sp>
          <p:nvSpPr>
            <p:cNvPr id="31" name="TextBox 30"/>
            <p:cNvSpPr txBox="1"/>
            <p:nvPr/>
          </p:nvSpPr>
          <p:spPr>
            <a:xfrm flipH="1">
              <a:off x="3031431" y="3477127"/>
              <a:ext cx="864096" cy="345243"/>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04</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32" name="组合 31"/>
          <p:cNvGrpSpPr/>
          <p:nvPr/>
        </p:nvGrpSpPr>
        <p:grpSpPr>
          <a:xfrm>
            <a:off x="3070827" y="1490490"/>
            <a:ext cx="576107" cy="576107"/>
            <a:chOff x="1842556" y="969150"/>
            <a:chExt cx="497106" cy="497106"/>
          </a:xfrm>
        </p:grpSpPr>
        <p:sp>
          <p:nvSpPr>
            <p:cNvPr id="33" name="椭圆 32"/>
            <p:cNvSpPr/>
            <p:nvPr/>
          </p:nvSpPr>
          <p:spPr>
            <a:xfrm>
              <a:off x="1842556" y="969150"/>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24"/>
            <p:cNvSpPr/>
            <p:nvPr/>
          </p:nvSpPr>
          <p:spPr>
            <a:xfrm>
              <a:off x="1945933" y="1081709"/>
              <a:ext cx="290352" cy="224425"/>
            </a:xfrm>
            <a:custGeom>
              <a:avLst/>
              <a:gdLst/>
              <a:ahLst/>
              <a:cxnLst/>
              <a:rect l="l" t="t" r="r" b="b"/>
              <a:pathLst>
                <a:path w="360040" h="360040">
                  <a:moveTo>
                    <a:pt x="36004" y="36004"/>
                  </a:moveTo>
                  <a:lnTo>
                    <a:pt x="36004" y="306004"/>
                  </a:lnTo>
                  <a:lnTo>
                    <a:pt x="324036" y="306004"/>
                  </a:lnTo>
                  <a:lnTo>
                    <a:pt x="324036" y="36004"/>
                  </a:lnTo>
                  <a:close/>
                  <a:moveTo>
                    <a:pt x="0" y="0"/>
                  </a:moveTo>
                  <a:lnTo>
                    <a:pt x="360040" y="0"/>
                  </a:lnTo>
                  <a:lnTo>
                    <a:pt x="360040" y="360040"/>
                  </a:lnTo>
                  <a:lnTo>
                    <a:pt x="0" y="36004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129462"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2166096"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92828" y="1271837"/>
              <a:ext cx="29032" cy="29032"/>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梯形 37"/>
            <p:cNvSpPr/>
            <p:nvPr/>
          </p:nvSpPr>
          <p:spPr>
            <a:xfrm>
              <a:off x="2028381" y="1309441"/>
              <a:ext cx="125455" cy="64215"/>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8543478" y="1482125"/>
            <a:ext cx="576107" cy="576107"/>
            <a:chOff x="6896400" y="961932"/>
            <a:chExt cx="497106" cy="497106"/>
          </a:xfrm>
        </p:grpSpPr>
        <p:sp>
          <p:nvSpPr>
            <p:cNvPr id="40" name="椭圆 39"/>
            <p:cNvSpPr/>
            <p:nvPr/>
          </p:nvSpPr>
          <p:spPr>
            <a:xfrm>
              <a:off x="6896400" y="961932"/>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1024"/>
            <p:cNvSpPr/>
            <p:nvPr/>
          </p:nvSpPr>
          <p:spPr>
            <a:xfrm>
              <a:off x="6964933" y="1059902"/>
              <a:ext cx="360040" cy="301166"/>
            </a:xfrm>
            <a:custGeom>
              <a:avLst/>
              <a:gdLst/>
              <a:ahLst/>
              <a:cxnLst/>
              <a:rect l="l" t="t" r="r" b="b"/>
              <a:pathLst>
                <a:path w="504056" h="421632">
                  <a:moveTo>
                    <a:pt x="252028" y="0"/>
                  </a:moveTo>
                  <a:lnTo>
                    <a:pt x="504056" y="216024"/>
                  </a:lnTo>
                  <a:lnTo>
                    <a:pt x="432048" y="216024"/>
                  </a:lnTo>
                  <a:lnTo>
                    <a:pt x="432048" y="421632"/>
                  </a:lnTo>
                  <a:lnTo>
                    <a:pt x="324036" y="421632"/>
                  </a:lnTo>
                  <a:lnTo>
                    <a:pt x="324036" y="312478"/>
                  </a:lnTo>
                  <a:lnTo>
                    <a:pt x="180020" y="312478"/>
                  </a:lnTo>
                  <a:lnTo>
                    <a:pt x="180020" y="421632"/>
                  </a:lnTo>
                  <a:lnTo>
                    <a:pt x="72008" y="421632"/>
                  </a:lnTo>
                  <a:lnTo>
                    <a:pt x="72008" y="216024"/>
                  </a:lnTo>
                  <a:lnTo>
                    <a:pt x="0" y="216024"/>
                  </a:ln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615486" y="5012371"/>
            <a:ext cx="576107" cy="576107"/>
            <a:chOff x="6896400" y="4008076"/>
            <a:chExt cx="497106" cy="497106"/>
          </a:xfrm>
        </p:grpSpPr>
        <p:sp>
          <p:nvSpPr>
            <p:cNvPr id="43" name="椭圆 42"/>
            <p:cNvSpPr/>
            <p:nvPr/>
          </p:nvSpPr>
          <p:spPr>
            <a:xfrm>
              <a:off x="6896400" y="4008076"/>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983021" y="4172453"/>
              <a:ext cx="323864" cy="183798"/>
              <a:chOff x="14865669" y="3075806"/>
              <a:chExt cx="507531" cy="288032"/>
            </a:xfrm>
          </p:grpSpPr>
          <p:sp>
            <p:nvSpPr>
              <p:cNvPr id="45" name="矩形 44"/>
              <p:cNvSpPr/>
              <p:nvPr/>
            </p:nvSpPr>
            <p:spPr>
              <a:xfrm>
                <a:off x="14865669" y="3075806"/>
                <a:ext cx="507531" cy="288032"/>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flipV="1">
                <a:off x="14865669" y="3075806"/>
                <a:ext cx="504056" cy="216024"/>
              </a:xfrm>
              <a:prstGeom prst="triangle">
                <a:avLst/>
              </a:prstGeom>
              <a:solidFill>
                <a:srgbClr val="FDFDFD"/>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7" name="组合 46"/>
          <p:cNvGrpSpPr/>
          <p:nvPr/>
        </p:nvGrpSpPr>
        <p:grpSpPr>
          <a:xfrm>
            <a:off x="3070827" y="5012371"/>
            <a:ext cx="576107" cy="576107"/>
            <a:chOff x="1842556" y="4008076"/>
            <a:chExt cx="497106" cy="497106"/>
          </a:xfrm>
        </p:grpSpPr>
        <p:sp>
          <p:nvSpPr>
            <p:cNvPr id="48" name="椭圆 47"/>
            <p:cNvSpPr/>
            <p:nvPr/>
          </p:nvSpPr>
          <p:spPr>
            <a:xfrm>
              <a:off x="1842556" y="4008076"/>
              <a:ext cx="497106" cy="497106"/>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95300" y="4097371"/>
              <a:ext cx="391618" cy="318516"/>
              <a:chOff x="1075737" y="1609572"/>
              <a:chExt cx="541064" cy="440065"/>
            </a:xfrm>
            <a:solidFill>
              <a:schemeClr val="bg1">
                <a:lumMod val="85000"/>
              </a:schemeClr>
            </a:solidFill>
            <a:effectLst/>
          </p:grpSpPr>
          <p:sp>
            <p:nvSpPr>
              <p:cNvPr id="50" name="Freeform 86"/>
              <p:cNvSpPr>
                <a:spLocks noEditPoints="1"/>
              </p:cNvSpPr>
              <p:nvPr/>
            </p:nvSpPr>
            <p:spPr bwMode="black">
              <a:xfrm>
                <a:off x="1075737" y="1652491"/>
                <a:ext cx="395062" cy="397146"/>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200"/>
              </a:p>
            </p:txBody>
          </p:sp>
          <p:sp>
            <p:nvSpPr>
              <p:cNvPr id="51" name="Freeform 88"/>
              <p:cNvSpPr>
                <a:spLocks noEditPoints="1"/>
              </p:cNvSpPr>
              <p:nvPr/>
            </p:nvSpPr>
            <p:spPr bwMode="black">
              <a:xfrm>
                <a:off x="1416407" y="1609572"/>
                <a:ext cx="200394" cy="215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200"/>
              </a:p>
            </p:txBody>
          </p:sp>
        </p:grpSp>
      </p:grpSp>
      <p:grpSp>
        <p:nvGrpSpPr>
          <p:cNvPr id="52" name="组合 51"/>
          <p:cNvGrpSpPr/>
          <p:nvPr/>
        </p:nvGrpSpPr>
        <p:grpSpPr>
          <a:xfrm>
            <a:off x="1342679" y="1916832"/>
            <a:ext cx="2160239" cy="1080120"/>
            <a:chOff x="2288094" y="1321493"/>
            <a:chExt cx="735778" cy="1080120"/>
          </a:xfrm>
        </p:grpSpPr>
        <p:sp>
          <p:nvSpPr>
            <p:cNvPr id="53" name="矩形 52"/>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54" name="矩形 53"/>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5" name="组合 54"/>
          <p:cNvGrpSpPr/>
          <p:nvPr/>
        </p:nvGrpSpPr>
        <p:grpSpPr>
          <a:xfrm>
            <a:off x="1342679" y="3933056"/>
            <a:ext cx="2160239" cy="1080120"/>
            <a:chOff x="2288094" y="1321493"/>
            <a:chExt cx="735778" cy="1080120"/>
          </a:xfrm>
        </p:grpSpPr>
        <p:sp>
          <p:nvSpPr>
            <p:cNvPr id="56" name="矩形 55"/>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57" name="矩形 56"/>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8" name="组合 57"/>
          <p:cNvGrpSpPr/>
          <p:nvPr/>
        </p:nvGrpSpPr>
        <p:grpSpPr>
          <a:xfrm>
            <a:off x="8759503" y="1916832"/>
            <a:ext cx="2160239" cy="1080120"/>
            <a:chOff x="2288094" y="1321493"/>
            <a:chExt cx="735778" cy="1080120"/>
          </a:xfrm>
        </p:grpSpPr>
        <p:sp>
          <p:nvSpPr>
            <p:cNvPr id="59" name="矩形 58"/>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60" name="矩形 59"/>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1" name="组合 60"/>
          <p:cNvGrpSpPr/>
          <p:nvPr/>
        </p:nvGrpSpPr>
        <p:grpSpPr>
          <a:xfrm>
            <a:off x="8759503" y="3933056"/>
            <a:ext cx="2160239" cy="1080120"/>
            <a:chOff x="2288094" y="1321493"/>
            <a:chExt cx="735778" cy="1080120"/>
          </a:xfrm>
        </p:grpSpPr>
        <p:sp>
          <p:nvSpPr>
            <p:cNvPr id="62" name="矩形 61"/>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64" name="矩形 63"/>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5" name="组合 64"/>
          <p:cNvGrpSpPr/>
          <p:nvPr/>
        </p:nvGrpSpPr>
        <p:grpSpPr>
          <a:xfrm>
            <a:off x="5087096" y="2996952"/>
            <a:ext cx="2160239" cy="1080120"/>
            <a:chOff x="2288094" y="1321493"/>
            <a:chExt cx="735778" cy="1080120"/>
          </a:xfrm>
        </p:grpSpPr>
        <p:sp>
          <p:nvSpPr>
            <p:cNvPr id="66" name="矩形 65"/>
            <p:cNvSpPr/>
            <p:nvPr/>
          </p:nvSpPr>
          <p:spPr>
            <a:xfrm>
              <a:off x="2381156" y="1321493"/>
              <a:ext cx="534627" cy="369332"/>
            </a:xfrm>
            <a:prstGeom prst="rect">
              <a:avLst/>
            </a:prstGeom>
          </p:spPr>
          <p:txBody>
            <a:bodyPr wrap="none">
              <a:spAutoFit/>
            </a:bodyPr>
            <a:lstStyle/>
            <a:p>
              <a:pPr algn="ctr"/>
              <a:r>
                <a:rPr lang="zh-CN" altLang="en-US" dirty="0">
                  <a:solidFill>
                    <a:srgbClr val="027BA8"/>
                  </a:solidFill>
                  <a:latin typeface="微软雅黑" panose="020B0503020204020204" pitchFamily="34" charset="-122"/>
                  <a:ea typeface="微软雅黑" panose="020B0503020204020204" pitchFamily="34" charset="-122"/>
                </a:rPr>
                <a:t>调查重点内容</a:t>
              </a:r>
            </a:p>
          </p:txBody>
        </p:sp>
        <p:sp>
          <p:nvSpPr>
            <p:cNvPr id="67" name="矩形 66"/>
            <p:cNvSpPr/>
            <p:nvPr/>
          </p:nvSpPr>
          <p:spPr>
            <a:xfrm>
              <a:off x="2288094" y="1693727"/>
              <a:ext cx="735778" cy="707886"/>
            </a:xfrm>
            <a:prstGeom prst="rect">
              <a:avLst/>
            </a:prstGeom>
          </p:spPr>
          <p:txBody>
            <a:bodyPr wrap="square" anchor="ctr">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请在此输入详息和，简介在此输入详细文字信息和简介。请在此输入详息和简介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19062446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nodeType="withEffect">
                                  <p:stCondLst>
                                    <p:cond delay="5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10" presetClass="entr" presetSubtype="0" fill="hold" nodeType="withEffect">
                                  <p:stCondLst>
                                    <p:cond delay="10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nodeType="withEffect">
                                  <p:stCondLst>
                                    <p:cond delay="10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nodeType="withEffect">
                                  <p:stCondLst>
                                    <p:cond delay="100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2" presetClass="entr" presetSubtype="8" fill="hold" nodeType="withEffect">
                                  <p:stCondLst>
                                    <p:cond delay="150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0-#ppt_w/2"/>
                                          </p:val>
                                        </p:tav>
                                        <p:tav tm="100000">
                                          <p:val>
                                            <p:strVal val="#ppt_x"/>
                                          </p:val>
                                        </p:tav>
                                      </p:tavLst>
                                    </p:anim>
                                    <p:anim calcmode="lin" valueType="num">
                                      <p:cBhvr additive="base">
                                        <p:cTn id="56" dur="500" fill="hold"/>
                                        <p:tgtEl>
                                          <p:spTgt spid="52"/>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150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0-#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500"/>
                                  </p:stCondLst>
                                  <p:childTnLst>
                                    <p:set>
                                      <p:cBhvr>
                                        <p:cTn id="62" dur="1" fill="hold">
                                          <p:stCondLst>
                                            <p:cond delay="0"/>
                                          </p:stCondLst>
                                        </p:cTn>
                                        <p:tgtEl>
                                          <p:spTgt spid="58"/>
                                        </p:tgtEl>
                                        <p:attrNameLst>
                                          <p:attrName>style.visibility</p:attrName>
                                        </p:attrNameLst>
                                      </p:cBhvr>
                                      <p:to>
                                        <p:strVal val="visible"/>
                                      </p:to>
                                    </p:set>
                                    <p:anim calcmode="lin" valueType="num">
                                      <p:cBhvr additive="base">
                                        <p:cTn id="63" dur="500" fill="hold"/>
                                        <p:tgtEl>
                                          <p:spTgt spid="58"/>
                                        </p:tgtEl>
                                        <p:attrNameLst>
                                          <p:attrName>ppt_x</p:attrName>
                                        </p:attrNameLst>
                                      </p:cBhvr>
                                      <p:tavLst>
                                        <p:tav tm="0">
                                          <p:val>
                                            <p:strVal val="1+#ppt_w/2"/>
                                          </p:val>
                                        </p:tav>
                                        <p:tav tm="100000">
                                          <p:val>
                                            <p:strVal val="#ppt_x"/>
                                          </p:val>
                                        </p:tav>
                                      </p:tavLst>
                                    </p:anim>
                                    <p:anim calcmode="lin" valueType="num">
                                      <p:cBhvr additive="base">
                                        <p:cTn id="64" dur="500" fill="hold"/>
                                        <p:tgtEl>
                                          <p:spTgt spid="58"/>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61"/>
                                        </p:tgtEl>
                                        <p:attrNameLst>
                                          <p:attrName>style.visibility</p:attrName>
                                        </p:attrNameLst>
                                      </p:cBhvr>
                                      <p:to>
                                        <p:strVal val="visible"/>
                                      </p:to>
                                    </p:set>
                                    <p:anim calcmode="lin" valueType="num">
                                      <p:cBhvr additive="base">
                                        <p:cTn id="67" dur="500" fill="hold"/>
                                        <p:tgtEl>
                                          <p:spTgt spid="61"/>
                                        </p:tgtEl>
                                        <p:attrNameLst>
                                          <p:attrName>ppt_x</p:attrName>
                                        </p:attrNameLst>
                                      </p:cBhvr>
                                      <p:tavLst>
                                        <p:tav tm="0">
                                          <p:val>
                                            <p:strVal val="1+#ppt_w/2"/>
                                          </p:val>
                                        </p:tav>
                                        <p:tav tm="100000">
                                          <p:val>
                                            <p:strVal val="#ppt_x"/>
                                          </p:val>
                                        </p:tav>
                                      </p:tavLst>
                                    </p:anim>
                                    <p:anim calcmode="lin" valueType="num">
                                      <p:cBhvr additive="base">
                                        <p:cTn id="68" dur="500" fill="hold"/>
                                        <p:tgtEl>
                                          <p:spTgt spid="61"/>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2" presetClass="entr" presetSubtype="8"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0-#ppt_w/2"/>
                                          </p:val>
                                        </p:tav>
                                        <p:tav tm="100000">
                                          <p:val>
                                            <p:strVal val="#ppt_x"/>
                                          </p:val>
                                        </p:tav>
                                      </p:tavLst>
                                    </p:anim>
                                    <p:anim calcmode="lin" valueType="num">
                                      <p:cBhvr additive="base">
                                        <p:cTn id="7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引申内容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pic>
        <p:nvPicPr>
          <p:cNvPr id="7" name="图片 5"/>
          <p:cNvPicPr>
            <a:picLocks noChangeAspect="1"/>
          </p:cNvPicPr>
          <p:nvPr/>
        </p:nvPicPr>
        <p:blipFill>
          <a:blip r:embed="rId3">
            <a:extLst>
              <a:ext uri="{28A0092B-C50C-407E-A947-70E740481C1C}">
                <a14:useLocalDpi xmlns:a14="http://schemas.microsoft.com/office/drawing/2010/main" val="0"/>
              </a:ext>
            </a:extLst>
          </a:blip>
          <a:srcRect l="22517"/>
          <a:stretch>
            <a:fillRect/>
          </a:stretch>
        </p:blipFill>
        <p:spPr bwMode="auto">
          <a:xfrm>
            <a:off x="428799" y="1397968"/>
            <a:ext cx="5761038"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2"/>
          <p:cNvSpPr>
            <a:spLocks noChangeArrowheads="1"/>
          </p:cNvSpPr>
          <p:nvPr/>
        </p:nvSpPr>
        <p:spPr bwMode="auto">
          <a:xfrm>
            <a:off x="406574" y="4291856"/>
            <a:ext cx="5783263" cy="1498600"/>
          </a:xfrm>
          <a:prstGeom prst="rect">
            <a:avLst/>
          </a:prstGeom>
          <a:solidFill>
            <a:srgbClr val="027BA8"/>
          </a:solidFill>
          <a:ln>
            <a:noFill/>
          </a:ln>
          <a:effectLst>
            <a:outerShdw blurRad="50800" dist="38100" dir="2700000" algn="tl" rotWithShape="0">
              <a:prstClr val="black">
                <a:alpha val="40000"/>
              </a:prstClr>
            </a:outerShdw>
          </a:effectLst>
          <a:extLst/>
        </p:spPr>
        <p:txBody>
          <a:bodyPr lIns="121920" tIns="60960" rIns="121920" bIns="60960"/>
          <a:lstStyle/>
          <a:p>
            <a:pPr eaLnBrk="1" hangingPunct="1"/>
            <a:endParaRPr lang="en-US" altLang="zh-CN" sz="2400">
              <a:solidFill>
                <a:srgbClr val="000000"/>
              </a:solidFill>
            </a:endParaRPr>
          </a:p>
        </p:txBody>
      </p:sp>
      <p:sp>
        <p:nvSpPr>
          <p:cNvPr id="9" name="矩形 7"/>
          <p:cNvSpPr>
            <a:spLocks noChangeArrowheads="1"/>
          </p:cNvSpPr>
          <p:nvPr/>
        </p:nvSpPr>
        <p:spPr bwMode="auto">
          <a:xfrm>
            <a:off x="766614" y="4566320"/>
            <a:ext cx="5184576"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dirty="0">
                <a:solidFill>
                  <a:schemeClr val="bg1"/>
                </a:solidFill>
                <a:latin typeface="微软雅黑" pitchFamily="34" charset="-122"/>
                <a:ea typeface="微软雅黑" pitchFamily="34" charset="-122"/>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sp>
        <p:nvSpPr>
          <p:cNvPr id="14" name="圆角矩形 13"/>
          <p:cNvSpPr/>
          <p:nvPr/>
        </p:nvSpPr>
        <p:spPr>
          <a:xfrm>
            <a:off x="6438219" y="1400638"/>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4"/>
          <p:cNvSpPr txBox="1">
            <a:spLocks/>
          </p:cNvSpPr>
          <p:nvPr/>
        </p:nvSpPr>
        <p:spPr>
          <a:xfrm>
            <a:off x="6366211" y="139796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6" name="矩形 15"/>
          <p:cNvSpPr/>
          <p:nvPr/>
        </p:nvSpPr>
        <p:spPr>
          <a:xfrm>
            <a:off x="6438219" y="1976702"/>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 name="圆角矩形 16"/>
          <p:cNvSpPr/>
          <p:nvPr/>
        </p:nvSpPr>
        <p:spPr>
          <a:xfrm>
            <a:off x="6438219" y="3027295"/>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a:spLocks/>
          </p:cNvSpPr>
          <p:nvPr/>
        </p:nvSpPr>
        <p:spPr>
          <a:xfrm>
            <a:off x="6366211" y="3024625"/>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9" name="矩形 18"/>
          <p:cNvSpPr/>
          <p:nvPr/>
        </p:nvSpPr>
        <p:spPr>
          <a:xfrm>
            <a:off x="6438219" y="3603359"/>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圆角矩形 19"/>
          <p:cNvSpPr/>
          <p:nvPr/>
        </p:nvSpPr>
        <p:spPr>
          <a:xfrm>
            <a:off x="6421192" y="4539463"/>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 4"/>
          <p:cNvSpPr txBox="1">
            <a:spLocks/>
          </p:cNvSpPr>
          <p:nvPr/>
        </p:nvSpPr>
        <p:spPr>
          <a:xfrm>
            <a:off x="6349184" y="453679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22" name="矩形 21"/>
          <p:cNvSpPr/>
          <p:nvPr/>
        </p:nvSpPr>
        <p:spPr>
          <a:xfrm>
            <a:off x="6421192" y="5115527"/>
            <a:ext cx="5417627"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2401398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1000"/>
                                        <p:tgtEl>
                                          <p:spTgt spid="14"/>
                                        </p:tgtEl>
                                      </p:cBhvr>
                                    </p:animEffect>
                                  </p:childTnLst>
                                </p:cTn>
                              </p:par>
                            </p:childTnLst>
                          </p:cTn>
                        </p:par>
                        <p:par>
                          <p:cTn id="39" fill="hold">
                            <p:stCondLst>
                              <p:cond delay="40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5"/>
                                        </p:tgtEl>
                                        <p:attrNameLst>
                                          <p:attrName>ppt_y</p:attrName>
                                        </p:attrNameLst>
                                      </p:cBhvr>
                                      <p:tavLst>
                                        <p:tav tm="0">
                                          <p:val>
                                            <p:strVal val="#ppt_y"/>
                                          </p:val>
                                        </p:tav>
                                        <p:tav tm="100000">
                                          <p:val>
                                            <p:strVal val="#ppt_y"/>
                                          </p:val>
                                        </p:tav>
                                      </p:tavLst>
                                    </p:anim>
                                    <p:anim calcmode="lin" valueType="num">
                                      <p:cBhvr>
                                        <p:cTn id="4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5"/>
                                        </p:tgtEl>
                                      </p:cBhvr>
                                    </p:animEffect>
                                  </p:childTnLst>
                                </p:cTn>
                              </p:par>
                            </p:childTnLst>
                          </p:cTn>
                        </p:par>
                        <p:par>
                          <p:cTn id="47" fill="hold">
                            <p:stCondLst>
                              <p:cond delay="4750"/>
                            </p:stCondLst>
                            <p:childTnLst>
                              <p:par>
                                <p:cTn id="48" presetID="42"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5750"/>
                            </p:stCondLst>
                            <p:childTnLst>
                              <p:par>
                                <p:cTn id="54" presetID="2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1000"/>
                                        <p:tgtEl>
                                          <p:spTgt spid="17"/>
                                        </p:tgtEl>
                                      </p:cBhvr>
                                    </p:animEffect>
                                  </p:childTnLst>
                                </p:cTn>
                              </p:par>
                            </p:childTnLst>
                          </p:cTn>
                        </p:par>
                        <p:par>
                          <p:cTn id="57" fill="hold">
                            <p:stCondLst>
                              <p:cond delay="675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8"/>
                                        </p:tgtEl>
                                        <p:attrNameLst>
                                          <p:attrName>ppt_y</p:attrName>
                                        </p:attrNameLst>
                                      </p:cBhvr>
                                      <p:tavLst>
                                        <p:tav tm="0">
                                          <p:val>
                                            <p:strVal val="#ppt_y"/>
                                          </p:val>
                                        </p:tav>
                                        <p:tav tm="100000">
                                          <p:val>
                                            <p:strVal val="#ppt_y"/>
                                          </p:val>
                                        </p:tav>
                                      </p:tavLst>
                                    </p:anim>
                                    <p:anim calcmode="lin" valueType="num">
                                      <p:cBhvr>
                                        <p:cTn id="62"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8"/>
                                        </p:tgtEl>
                                      </p:cBhvr>
                                    </p:animEffect>
                                  </p:childTnLst>
                                </p:cTn>
                              </p:par>
                            </p:childTnLst>
                          </p:cTn>
                        </p:par>
                        <p:par>
                          <p:cTn id="65" fill="hold">
                            <p:stCondLst>
                              <p:cond delay="7500"/>
                            </p:stCondLst>
                            <p:childTnLst>
                              <p:par>
                                <p:cTn id="66" presetID="42"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par>
                          <p:cTn id="71" fill="hold">
                            <p:stCondLst>
                              <p:cond delay="8500"/>
                            </p:stCondLst>
                            <p:childTnLst>
                              <p:par>
                                <p:cTn id="72" presetID="22" presetClass="entr" presetSubtype="4"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down)">
                                      <p:cBhvr>
                                        <p:cTn id="74" dur="1000"/>
                                        <p:tgtEl>
                                          <p:spTgt spid="20"/>
                                        </p:tgtEl>
                                      </p:cBhvr>
                                    </p:animEffect>
                                  </p:childTnLst>
                                </p:cTn>
                              </p:par>
                            </p:childTnLst>
                          </p:cTn>
                        </p:par>
                        <p:par>
                          <p:cTn id="75" fill="hold">
                            <p:stCondLst>
                              <p:cond delay="95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21"/>
                                        </p:tgtEl>
                                        <p:attrNameLst>
                                          <p:attrName>ppt_y</p:attrName>
                                        </p:attrNameLst>
                                      </p:cBhvr>
                                      <p:tavLst>
                                        <p:tav tm="0">
                                          <p:val>
                                            <p:strVal val="#ppt_y"/>
                                          </p:val>
                                        </p:tav>
                                        <p:tav tm="100000">
                                          <p:val>
                                            <p:strVal val="#ppt_y"/>
                                          </p:val>
                                        </p:tav>
                                      </p:tavLst>
                                    </p:anim>
                                    <p:anim calcmode="lin" valueType="num">
                                      <p:cBhvr>
                                        <p:cTn id="8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21"/>
                                        </p:tgtEl>
                                      </p:cBhvr>
                                    </p:animEffect>
                                  </p:childTnLst>
                                </p:cTn>
                              </p:par>
                            </p:childTnLst>
                          </p:cTn>
                        </p:par>
                        <p:par>
                          <p:cTn id="83" fill="hold">
                            <p:stCondLst>
                              <p:cond delay="10250"/>
                            </p:stCondLst>
                            <p:childTnLst>
                              <p:par>
                                <p:cTn id="84" presetID="42"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1000"/>
                                        <p:tgtEl>
                                          <p:spTgt spid="22"/>
                                        </p:tgtEl>
                                      </p:cBhvr>
                                    </p:animEffect>
                                    <p:anim calcmode="lin" valueType="num">
                                      <p:cBhvr>
                                        <p:cTn id="87" dur="1000" fill="hold"/>
                                        <p:tgtEl>
                                          <p:spTgt spid="22"/>
                                        </p:tgtEl>
                                        <p:attrNameLst>
                                          <p:attrName>ppt_x</p:attrName>
                                        </p:attrNameLst>
                                      </p:cBhvr>
                                      <p:tavLst>
                                        <p:tav tm="0">
                                          <p:val>
                                            <p:strVal val="#ppt_x"/>
                                          </p:val>
                                        </p:tav>
                                        <p:tav tm="100000">
                                          <p:val>
                                            <p:strVal val="#ppt_x"/>
                                          </p:val>
                                        </p:tav>
                                      </p:tavLst>
                                    </p:anim>
                                    <p:anim calcmode="lin" valueType="num">
                                      <p:cBhvr>
                                        <p:cTn id="8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 grpId="0" animBg="1"/>
      <p:bldP spid="9" grpId="0"/>
      <p:bldP spid="14" grpId="0" animBg="1"/>
      <p:bldP spid="15" grpId="0"/>
      <p:bldP spid="16" grpId="0"/>
      <p:bldP spid="17" grpId="0" animBg="1"/>
      <p:bldP spid="18" grpId="0"/>
      <p:bldP spid="19" grpId="0"/>
      <p:bldP spid="20" grpId="0" animBg="1"/>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调查地点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组合 6"/>
          <p:cNvGrpSpPr/>
          <p:nvPr/>
        </p:nvGrpSpPr>
        <p:grpSpPr>
          <a:xfrm>
            <a:off x="622598" y="1719594"/>
            <a:ext cx="4655320" cy="3853066"/>
            <a:chOff x="555625" y="285751"/>
            <a:chExt cx="7940675" cy="6572250"/>
          </a:xfrm>
          <a:solidFill>
            <a:schemeClr val="bg1">
              <a:lumMod val="85000"/>
            </a:schemeClr>
          </a:solidFill>
          <a:effectLst/>
        </p:grpSpPr>
        <p:sp>
          <p:nvSpPr>
            <p:cNvPr id="8"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4"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5"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6"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8"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9"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0"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1"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2"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3"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4"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5"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6"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7"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8"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9"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0"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1"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2"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9"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0"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1"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headEnd/>
              <a:tailEnd/>
            </a:ln>
            <a:extLst/>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2"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6"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9"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0"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1"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2"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4"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5"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7"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8"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9"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0"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1"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2"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3"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4"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solidFill>
                    <a:srgbClr val="FF0000"/>
                  </a:solid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5"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6"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77" name="椭圆 76"/>
          <p:cNvSpPr/>
          <p:nvPr/>
        </p:nvSpPr>
        <p:spPr>
          <a:xfrm>
            <a:off x="3985675" y="303247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78" name="椭圆 77"/>
          <p:cNvSpPr/>
          <p:nvPr/>
        </p:nvSpPr>
        <p:spPr>
          <a:xfrm>
            <a:off x="4130048" y="342216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79" name="椭圆 78"/>
          <p:cNvSpPr/>
          <p:nvPr/>
        </p:nvSpPr>
        <p:spPr>
          <a:xfrm>
            <a:off x="3361296" y="4089740"/>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80" name="椭圆 79"/>
          <p:cNvSpPr/>
          <p:nvPr/>
        </p:nvSpPr>
        <p:spPr>
          <a:xfrm>
            <a:off x="4436530" y="3979873"/>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81" name="椭圆 80"/>
          <p:cNvSpPr/>
          <p:nvPr/>
        </p:nvSpPr>
        <p:spPr>
          <a:xfrm>
            <a:off x="3933671" y="4929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82" name="椭圆 81"/>
          <p:cNvSpPr/>
          <p:nvPr/>
        </p:nvSpPr>
        <p:spPr>
          <a:xfrm>
            <a:off x="2682250" y="4831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83" name="椭圆 82"/>
          <p:cNvSpPr/>
          <p:nvPr/>
        </p:nvSpPr>
        <p:spPr>
          <a:xfrm>
            <a:off x="4444018" y="4195897"/>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84" name="圆角矩形 83"/>
          <p:cNvSpPr/>
          <p:nvPr/>
        </p:nvSpPr>
        <p:spPr>
          <a:xfrm>
            <a:off x="5878042" y="1271430"/>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5806034" y="1268760"/>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86" name="矩形 85"/>
          <p:cNvSpPr/>
          <p:nvPr/>
        </p:nvSpPr>
        <p:spPr>
          <a:xfrm>
            <a:off x="5878042" y="1847494"/>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7" name="圆角矩形 86"/>
          <p:cNvSpPr/>
          <p:nvPr/>
        </p:nvSpPr>
        <p:spPr>
          <a:xfrm>
            <a:off x="5878042" y="2855606"/>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5806034" y="2852936"/>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89" name="矩形 88"/>
          <p:cNvSpPr/>
          <p:nvPr/>
        </p:nvSpPr>
        <p:spPr>
          <a:xfrm>
            <a:off x="5878042" y="3431670"/>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0" name="圆角矩形 89"/>
          <p:cNvSpPr/>
          <p:nvPr/>
        </p:nvSpPr>
        <p:spPr>
          <a:xfrm>
            <a:off x="5878042" y="4467455"/>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5806034" y="4464785"/>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92" name="矩形 91"/>
          <p:cNvSpPr/>
          <p:nvPr/>
        </p:nvSpPr>
        <p:spPr>
          <a:xfrm>
            <a:off x="5878042" y="5043519"/>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8974435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30"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800" decel="100000"/>
                                        <p:tgtEl>
                                          <p:spTgt spid="77"/>
                                        </p:tgtEl>
                                      </p:cBhvr>
                                    </p:animEffect>
                                    <p:anim calcmode="lin" valueType="num">
                                      <p:cBhvr>
                                        <p:cTn id="30" dur="800" decel="100000" fill="hold"/>
                                        <p:tgtEl>
                                          <p:spTgt spid="77"/>
                                        </p:tgtEl>
                                        <p:attrNameLst>
                                          <p:attrName>style.rotation</p:attrName>
                                        </p:attrNameLst>
                                      </p:cBhvr>
                                      <p:tavLst>
                                        <p:tav tm="0">
                                          <p:val>
                                            <p:fltVal val="-90"/>
                                          </p:val>
                                        </p:tav>
                                        <p:tav tm="100000">
                                          <p:val>
                                            <p:fltVal val="0"/>
                                          </p:val>
                                        </p:tav>
                                      </p:tavLst>
                                    </p:anim>
                                    <p:anim calcmode="lin" valueType="num">
                                      <p:cBhvr>
                                        <p:cTn id="31" dur="800" decel="100000" fill="hold"/>
                                        <p:tgtEl>
                                          <p:spTgt spid="77"/>
                                        </p:tgtEl>
                                        <p:attrNameLst>
                                          <p:attrName>ppt_x</p:attrName>
                                        </p:attrNameLst>
                                      </p:cBhvr>
                                      <p:tavLst>
                                        <p:tav tm="0">
                                          <p:val>
                                            <p:strVal val="#ppt_x+0.4"/>
                                          </p:val>
                                        </p:tav>
                                        <p:tav tm="100000">
                                          <p:val>
                                            <p:strVal val="#ppt_x-0.05"/>
                                          </p:val>
                                        </p:tav>
                                      </p:tavLst>
                                    </p:anim>
                                    <p:anim calcmode="lin" valueType="num">
                                      <p:cBhvr>
                                        <p:cTn id="32" dur="800" decel="100000" fill="hold"/>
                                        <p:tgtEl>
                                          <p:spTgt spid="7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7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7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800" decel="100000"/>
                                        <p:tgtEl>
                                          <p:spTgt spid="78"/>
                                        </p:tgtEl>
                                      </p:cBhvr>
                                    </p:animEffect>
                                    <p:anim calcmode="lin" valueType="num">
                                      <p:cBhvr>
                                        <p:cTn id="38" dur="800" decel="100000" fill="hold"/>
                                        <p:tgtEl>
                                          <p:spTgt spid="78"/>
                                        </p:tgtEl>
                                        <p:attrNameLst>
                                          <p:attrName>style.rotation</p:attrName>
                                        </p:attrNameLst>
                                      </p:cBhvr>
                                      <p:tavLst>
                                        <p:tav tm="0">
                                          <p:val>
                                            <p:fltVal val="-90"/>
                                          </p:val>
                                        </p:tav>
                                        <p:tav tm="100000">
                                          <p:val>
                                            <p:fltVal val="0"/>
                                          </p:val>
                                        </p:tav>
                                      </p:tavLst>
                                    </p:anim>
                                    <p:anim calcmode="lin" valueType="num">
                                      <p:cBhvr>
                                        <p:cTn id="39" dur="800" decel="100000" fill="hold"/>
                                        <p:tgtEl>
                                          <p:spTgt spid="78"/>
                                        </p:tgtEl>
                                        <p:attrNameLst>
                                          <p:attrName>ppt_x</p:attrName>
                                        </p:attrNameLst>
                                      </p:cBhvr>
                                      <p:tavLst>
                                        <p:tav tm="0">
                                          <p:val>
                                            <p:strVal val="#ppt_x+0.4"/>
                                          </p:val>
                                        </p:tav>
                                        <p:tav tm="100000">
                                          <p:val>
                                            <p:strVal val="#ppt_x-0.05"/>
                                          </p:val>
                                        </p:tav>
                                      </p:tavLst>
                                    </p:anim>
                                    <p:anim calcmode="lin" valueType="num">
                                      <p:cBhvr>
                                        <p:cTn id="40" dur="800" decel="100000" fill="hold"/>
                                        <p:tgtEl>
                                          <p:spTgt spid="7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7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7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20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800" decel="100000"/>
                                        <p:tgtEl>
                                          <p:spTgt spid="79"/>
                                        </p:tgtEl>
                                      </p:cBhvr>
                                    </p:animEffect>
                                    <p:anim calcmode="lin" valueType="num">
                                      <p:cBhvr>
                                        <p:cTn id="46" dur="800" decel="100000" fill="hold"/>
                                        <p:tgtEl>
                                          <p:spTgt spid="79"/>
                                        </p:tgtEl>
                                        <p:attrNameLst>
                                          <p:attrName>style.rotation</p:attrName>
                                        </p:attrNameLst>
                                      </p:cBhvr>
                                      <p:tavLst>
                                        <p:tav tm="0">
                                          <p:val>
                                            <p:fltVal val="-90"/>
                                          </p:val>
                                        </p:tav>
                                        <p:tav tm="100000">
                                          <p:val>
                                            <p:fltVal val="0"/>
                                          </p:val>
                                        </p:tav>
                                      </p:tavLst>
                                    </p:anim>
                                    <p:anim calcmode="lin" valueType="num">
                                      <p:cBhvr>
                                        <p:cTn id="47" dur="800" decel="100000" fill="hold"/>
                                        <p:tgtEl>
                                          <p:spTgt spid="79"/>
                                        </p:tgtEl>
                                        <p:attrNameLst>
                                          <p:attrName>ppt_x</p:attrName>
                                        </p:attrNameLst>
                                      </p:cBhvr>
                                      <p:tavLst>
                                        <p:tav tm="0">
                                          <p:val>
                                            <p:strVal val="#ppt_x+0.4"/>
                                          </p:val>
                                        </p:tav>
                                        <p:tav tm="100000">
                                          <p:val>
                                            <p:strVal val="#ppt_x-0.05"/>
                                          </p:val>
                                        </p:tav>
                                      </p:tavLst>
                                    </p:anim>
                                    <p:anim calcmode="lin" valueType="num">
                                      <p:cBhvr>
                                        <p:cTn id="48" dur="800" decel="100000" fill="hold"/>
                                        <p:tgtEl>
                                          <p:spTgt spid="7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7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7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30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800" decel="100000"/>
                                        <p:tgtEl>
                                          <p:spTgt spid="80"/>
                                        </p:tgtEl>
                                      </p:cBhvr>
                                    </p:animEffect>
                                    <p:anim calcmode="lin" valueType="num">
                                      <p:cBhvr>
                                        <p:cTn id="54" dur="800" decel="100000" fill="hold"/>
                                        <p:tgtEl>
                                          <p:spTgt spid="80"/>
                                        </p:tgtEl>
                                        <p:attrNameLst>
                                          <p:attrName>style.rotation</p:attrName>
                                        </p:attrNameLst>
                                      </p:cBhvr>
                                      <p:tavLst>
                                        <p:tav tm="0">
                                          <p:val>
                                            <p:fltVal val="-90"/>
                                          </p:val>
                                        </p:tav>
                                        <p:tav tm="100000">
                                          <p:val>
                                            <p:fltVal val="0"/>
                                          </p:val>
                                        </p:tav>
                                      </p:tavLst>
                                    </p:anim>
                                    <p:anim calcmode="lin" valueType="num">
                                      <p:cBhvr>
                                        <p:cTn id="55" dur="800" decel="100000" fill="hold"/>
                                        <p:tgtEl>
                                          <p:spTgt spid="80"/>
                                        </p:tgtEl>
                                        <p:attrNameLst>
                                          <p:attrName>ppt_x</p:attrName>
                                        </p:attrNameLst>
                                      </p:cBhvr>
                                      <p:tavLst>
                                        <p:tav tm="0">
                                          <p:val>
                                            <p:strVal val="#ppt_x+0.4"/>
                                          </p:val>
                                        </p:tav>
                                        <p:tav tm="100000">
                                          <p:val>
                                            <p:strVal val="#ppt_x-0.05"/>
                                          </p:val>
                                        </p:tav>
                                      </p:tavLst>
                                    </p:anim>
                                    <p:anim calcmode="lin" valueType="num">
                                      <p:cBhvr>
                                        <p:cTn id="56" dur="800" decel="100000" fill="hold"/>
                                        <p:tgtEl>
                                          <p:spTgt spid="8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8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8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50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800" decel="100000"/>
                                        <p:tgtEl>
                                          <p:spTgt spid="81"/>
                                        </p:tgtEl>
                                      </p:cBhvr>
                                    </p:animEffect>
                                    <p:anim calcmode="lin" valueType="num">
                                      <p:cBhvr>
                                        <p:cTn id="62" dur="800" decel="100000" fill="hold"/>
                                        <p:tgtEl>
                                          <p:spTgt spid="81"/>
                                        </p:tgtEl>
                                        <p:attrNameLst>
                                          <p:attrName>style.rotation</p:attrName>
                                        </p:attrNameLst>
                                      </p:cBhvr>
                                      <p:tavLst>
                                        <p:tav tm="0">
                                          <p:val>
                                            <p:fltVal val="-90"/>
                                          </p:val>
                                        </p:tav>
                                        <p:tav tm="100000">
                                          <p:val>
                                            <p:fltVal val="0"/>
                                          </p:val>
                                        </p:tav>
                                      </p:tavLst>
                                    </p:anim>
                                    <p:anim calcmode="lin" valueType="num">
                                      <p:cBhvr>
                                        <p:cTn id="63" dur="800" decel="100000" fill="hold"/>
                                        <p:tgtEl>
                                          <p:spTgt spid="81"/>
                                        </p:tgtEl>
                                        <p:attrNameLst>
                                          <p:attrName>ppt_x</p:attrName>
                                        </p:attrNameLst>
                                      </p:cBhvr>
                                      <p:tavLst>
                                        <p:tav tm="0">
                                          <p:val>
                                            <p:strVal val="#ppt_x+0.4"/>
                                          </p:val>
                                        </p:tav>
                                        <p:tav tm="100000">
                                          <p:val>
                                            <p:strVal val="#ppt_x-0.05"/>
                                          </p:val>
                                        </p:tav>
                                      </p:tavLst>
                                    </p:anim>
                                    <p:anim calcmode="lin" valueType="num">
                                      <p:cBhvr>
                                        <p:cTn id="64" dur="800" decel="100000" fill="hold"/>
                                        <p:tgtEl>
                                          <p:spTgt spid="8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8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81"/>
                                        </p:tgtEl>
                                        <p:attrNameLst>
                                          <p:attrName>ppt_y</p:attrName>
                                        </p:attrNameLst>
                                      </p:cBhvr>
                                      <p:tavLst>
                                        <p:tav tm="0">
                                          <p:val>
                                            <p:strVal val="#ppt_y+0.1"/>
                                          </p:val>
                                        </p:tav>
                                        <p:tav tm="100000">
                                          <p:val>
                                            <p:strVal val="#ppt_y"/>
                                          </p:val>
                                        </p:tav>
                                      </p:tavLst>
                                    </p:anim>
                                  </p:childTnLst>
                                </p:cTn>
                              </p:par>
                              <p:par>
                                <p:cTn id="67" presetID="30" presetClass="entr" presetSubtype="0" fill="hold" grpId="0" nodeType="withEffect">
                                  <p:stCondLst>
                                    <p:cond delay="600"/>
                                  </p:stCondLst>
                                  <p:childTnLst>
                                    <p:set>
                                      <p:cBhvr>
                                        <p:cTn id="68" dur="1" fill="hold">
                                          <p:stCondLst>
                                            <p:cond delay="0"/>
                                          </p:stCondLst>
                                        </p:cTn>
                                        <p:tgtEl>
                                          <p:spTgt spid="82"/>
                                        </p:tgtEl>
                                        <p:attrNameLst>
                                          <p:attrName>style.visibility</p:attrName>
                                        </p:attrNameLst>
                                      </p:cBhvr>
                                      <p:to>
                                        <p:strVal val="visible"/>
                                      </p:to>
                                    </p:set>
                                    <p:animEffect transition="in" filter="fade">
                                      <p:cBhvr>
                                        <p:cTn id="69" dur="800" decel="100000"/>
                                        <p:tgtEl>
                                          <p:spTgt spid="82"/>
                                        </p:tgtEl>
                                      </p:cBhvr>
                                    </p:animEffect>
                                    <p:anim calcmode="lin" valueType="num">
                                      <p:cBhvr>
                                        <p:cTn id="70" dur="800" decel="100000" fill="hold"/>
                                        <p:tgtEl>
                                          <p:spTgt spid="82"/>
                                        </p:tgtEl>
                                        <p:attrNameLst>
                                          <p:attrName>style.rotation</p:attrName>
                                        </p:attrNameLst>
                                      </p:cBhvr>
                                      <p:tavLst>
                                        <p:tav tm="0">
                                          <p:val>
                                            <p:fltVal val="-90"/>
                                          </p:val>
                                        </p:tav>
                                        <p:tav tm="100000">
                                          <p:val>
                                            <p:fltVal val="0"/>
                                          </p:val>
                                        </p:tav>
                                      </p:tavLst>
                                    </p:anim>
                                    <p:anim calcmode="lin" valueType="num">
                                      <p:cBhvr>
                                        <p:cTn id="71" dur="800" decel="100000" fill="hold"/>
                                        <p:tgtEl>
                                          <p:spTgt spid="82"/>
                                        </p:tgtEl>
                                        <p:attrNameLst>
                                          <p:attrName>ppt_x</p:attrName>
                                        </p:attrNameLst>
                                      </p:cBhvr>
                                      <p:tavLst>
                                        <p:tav tm="0">
                                          <p:val>
                                            <p:strVal val="#ppt_x+0.4"/>
                                          </p:val>
                                        </p:tav>
                                        <p:tav tm="100000">
                                          <p:val>
                                            <p:strVal val="#ppt_x-0.05"/>
                                          </p:val>
                                        </p:tav>
                                      </p:tavLst>
                                    </p:anim>
                                    <p:anim calcmode="lin" valueType="num">
                                      <p:cBhvr>
                                        <p:cTn id="72" dur="800" decel="100000" fill="hold"/>
                                        <p:tgtEl>
                                          <p:spTgt spid="82"/>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82"/>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82"/>
                                        </p:tgtEl>
                                        <p:attrNameLst>
                                          <p:attrName>ppt_y</p:attrName>
                                        </p:attrNameLst>
                                      </p:cBhvr>
                                      <p:tavLst>
                                        <p:tav tm="0">
                                          <p:val>
                                            <p:strVal val="#ppt_y+0.1"/>
                                          </p:val>
                                        </p:tav>
                                        <p:tav tm="100000">
                                          <p:val>
                                            <p:strVal val="#ppt_y"/>
                                          </p:val>
                                        </p:tav>
                                      </p:tavLst>
                                    </p:anim>
                                  </p:childTnLst>
                                </p:cTn>
                              </p:par>
                              <p:par>
                                <p:cTn id="75" presetID="30" presetClass="entr" presetSubtype="0" fill="hold" grpId="0" nodeType="withEffect">
                                  <p:stCondLst>
                                    <p:cond delay="900"/>
                                  </p:stCondLst>
                                  <p:childTnLst>
                                    <p:set>
                                      <p:cBhvr>
                                        <p:cTn id="76" dur="1" fill="hold">
                                          <p:stCondLst>
                                            <p:cond delay="0"/>
                                          </p:stCondLst>
                                        </p:cTn>
                                        <p:tgtEl>
                                          <p:spTgt spid="83"/>
                                        </p:tgtEl>
                                        <p:attrNameLst>
                                          <p:attrName>style.visibility</p:attrName>
                                        </p:attrNameLst>
                                      </p:cBhvr>
                                      <p:to>
                                        <p:strVal val="visible"/>
                                      </p:to>
                                    </p:set>
                                    <p:animEffect transition="in" filter="fade">
                                      <p:cBhvr>
                                        <p:cTn id="77" dur="800" decel="100000"/>
                                        <p:tgtEl>
                                          <p:spTgt spid="83"/>
                                        </p:tgtEl>
                                      </p:cBhvr>
                                    </p:animEffect>
                                    <p:anim calcmode="lin" valueType="num">
                                      <p:cBhvr>
                                        <p:cTn id="78" dur="800" decel="100000" fill="hold"/>
                                        <p:tgtEl>
                                          <p:spTgt spid="83"/>
                                        </p:tgtEl>
                                        <p:attrNameLst>
                                          <p:attrName>style.rotation</p:attrName>
                                        </p:attrNameLst>
                                      </p:cBhvr>
                                      <p:tavLst>
                                        <p:tav tm="0">
                                          <p:val>
                                            <p:fltVal val="-90"/>
                                          </p:val>
                                        </p:tav>
                                        <p:tav tm="100000">
                                          <p:val>
                                            <p:fltVal val="0"/>
                                          </p:val>
                                        </p:tav>
                                      </p:tavLst>
                                    </p:anim>
                                    <p:anim calcmode="lin" valueType="num">
                                      <p:cBhvr>
                                        <p:cTn id="79" dur="800" decel="100000" fill="hold"/>
                                        <p:tgtEl>
                                          <p:spTgt spid="83"/>
                                        </p:tgtEl>
                                        <p:attrNameLst>
                                          <p:attrName>ppt_x</p:attrName>
                                        </p:attrNameLst>
                                      </p:cBhvr>
                                      <p:tavLst>
                                        <p:tav tm="0">
                                          <p:val>
                                            <p:strVal val="#ppt_x+0.4"/>
                                          </p:val>
                                        </p:tav>
                                        <p:tav tm="100000">
                                          <p:val>
                                            <p:strVal val="#ppt_x-0.05"/>
                                          </p:val>
                                        </p:tav>
                                      </p:tavLst>
                                    </p:anim>
                                    <p:anim calcmode="lin" valueType="num">
                                      <p:cBhvr>
                                        <p:cTn id="80" dur="800" decel="100000" fill="hold"/>
                                        <p:tgtEl>
                                          <p:spTgt spid="83"/>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childTnLst>
                          </p:cTn>
                        </p:par>
                        <p:par>
                          <p:cTn id="83" fill="hold">
                            <p:stCondLst>
                              <p:cond delay="2900"/>
                            </p:stCondLst>
                            <p:childTnLst>
                              <p:par>
                                <p:cTn id="84" presetID="22" presetClass="entr" presetSubtype="4" fill="hold" grpId="0" nodeType="after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wipe(down)">
                                      <p:cBhvr>
                                        <p:cTn id="86" dur="1000"/>
                                        <p:tgtEl>
                                          <p:spTgt spid="84"/>
                                        </p:tgtEl>
                                      </p:cBhvr>
                                    </p:animEffect>
                                  </p:childTnLst>
                                </p:cTn>
                              </p:par>
                            </p:childTnLst>
                          </p:cTn>
                        </p:par>
                        <p:par>
                          <p:cTn id="87" fill="hold">
                            <p:stCondLst>
                              <p:cond delay="39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85"/>
                                        </p:tgtEl>
                                        <p:attrNameLst>
                                          <p:attrName>style.visibility</p:attrName>
                                        </p:attrNameLst>
                                      </p:cBhvr>
                                      <p:to>
                                        <p:strVal val="visible"/>
                                      </p:to>
                                    </p:set>
                                    <p:anim calcmode="lin" valueType="num">
                                      <p:cBhvr>
                                        <p:cTn id="90"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85"/>
                                        </p:tgtEl>
                                        <p:attrNameLst>
                                          <p:attrName>ppt_y</p:attrName>
                                        </p:attrNameLst>
                                      </p:cBhvr>
                                      <p:tavLst>
                                        <p:tav tm="0">
                                          <p:val>
                                            <p:strVal val="#ppt_y"/>
                                          </p:val>
                                        </p:tav>
                                        <p:tav tm="100000">
                                          <p:val>
                                            <p:strVal val="#ppt_y"/>
                                          </p:val>
                                        </p:tav>
                                      </p:tavLst>
                                    </p:anim>
                                    <p:anim calcmode="lin" valueType="num">
                                      <p:cBhvr>
                                        <p:cTn id="92"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85"/>
                                        </p:tgtEl>
                                      </p:cBhvr>
                                    </p:animEffect>
                                  </p:childTnLst>
                                </p:cTn>
                              </p:par>
                            </p:childTnLst>
                          </p:cTn>
                        </p:par>
                        <p:par>
                          <p:cTn id="95" fill="hold">
                            <p:stCondLst>
                              <p:cond delay="4650"/>
                            </p:stCondLst>
                            <p:childTnLst>
                              <p:par>
                                <p:cTn id="96" presetID="42" presetClass="entr" presetSubtype="0" fill="hold" grpId="0" nodeType="afterEffect">
                                  <p:stCondLst>
                                    <p:cond delay="0"/>
                                  </p:stCondLst>
                                  <p:childTnLst>
                                    <p:set>
                                      <p:cBhvr>
                                        <p:cTn id="97" dur="1" fill="hold">
                                          <p:stCondLst>
                                            <p:cond delay="0"/>
                                          </p:stCondLst>
                                        </p:cTn>
                                        <p:tgtEl>
                                          <p:spTgt spid="86"/>
                                        </p:tgtEl>
                                        <p:attrNameLst>
                                          <p:attrName>style.visibility</p:attrName>
                                        </p:attrNameLst>
                                      </p:cBhvr>
                                      <p:to>
                                        <p:strVal val="visible"/>
                                      </p:to>
                                    </p:set>
                                    <p:animEffect transition="in" filter="fade">
                                      <p:cBhvr>
                                        <p:cTn id="98" dur="1000"/>
                                        <p:tgtEl>
                                          <p:spTgt spid="86"/>
                                        </p:tgtEl>
                                      </p:cBhvr>
                                    </p:animEffect>
                                    <p:anim calcmode="lin" valueType="num">
                                      <p:cBhvr>
                                        <p:cTn id="99" dur="1000" fill="hold"/>
                                        <p:tgtEl>
                                          <p:spTgt spid="86"/>
                                        </p:tgtEl>
                                        <p:attrNameLst>
                                          <p:attrName>ppt_x</p:attrName>
                                        </p:attrNameLst>
                                      </p:cBhvr>
                                      <p:tavLst>
                                        <p:tav tm="0">
                                          <p:val>
                                            <p:strVal val="#ppt_x"/>
                                          </p:val>
                                        </p:tav>
                                        <p:tav tm="100000">
                                          <p:val>
                                            <p:strVal val="#ppt_x"/>
                                          </p:val>
                                        </p:tav>
                                      </p:tavLst>
                                    </p:anim>
                                    <p:anim calcmode="lin" valueType="num">
                                      <p:cBhvr>
                                        <p:cTn id="100" dur="1000" fill="hold"/>
                                        <p:tgtEl>
                                          <p:spTgt spid="86"/>
                                        </p:tgtEl>
                                        <p:attrNameLst>
                                          <p:attrName>ppt_y</p:attrName>
                                        </p:attrNameLst>
                                      </p:cBhvr>
                                      <p:tavLst>
                                        <p:tav tm="0">
                                          <p:val>
                                            <p:strVal val="#ppt_y+.1"/>
                                          </p:val>
                                        </p:tav>
                                        <p:tav tm="100000">
                                          <p:val>
                                            <p:strVal val="#ppt_y"/>
                                          </p:val>
                                        </p:tav>
                                      </p:tavLst>
                                    </p:anim>
                                  </p:childTnLst>
                                </p:cTn>
                              </p:par>
                            </p:childTnLst>
                          </p:cTn>
                        </p:par>
                        <p:par>
                          <p:cTn id="101" fill="hold">
                            <p:stCondLst>
                              <p:cond delay="5650"/>
                            </p:stCondLst>
                            <p:childTnLst>
                              <p:par>
                                <p:cTn id="102" presetID="22" presetClass="entr" presetSubtype="4" fill="hold" grpId="0" nodeType="afterEffect">
                                  <p:stCondLst>
                                    <p:cond delay="0"/>
                                  </p:stCondLst>
                                  <p:childTnLst>
                                    <p:set>
                                      <p:cBhvr>
                                        <p:cTn id="103" dur="1" fill="hold">
                                          <p:stCondLst>
                                            <p:cond delay="0"/>
                                          </p:stCondLst>
                                        </p:cTn>
                                        <p:tgtEl>
                                          <p:spTgt spid="87"/>
                                        </p:tgtEl>
                                        <p:attrNameLst>
                                          <p:attrName>style.visibility</p:attrName>
                                        </p:attrNameLst>
                                      </p:cBhvr>
                                      <p:to>
                                        <p:strVal val="visible"/>
                                      </p:to>
                                    </p:set>
                                    <p:animEffect transition="in" filter="wipe(down)">
                                      <p:cBhvr>
                                        <p:cTn id="104" dur="1000"/>
                                        <p:tgtEl>
                                          <p:spTgt spid="87"/>
                                        </p:tgtEl>
                                      </p:cBhvr>
                                    </p:animEffect>
                                  </p:childTnLst>
                                </p:cTn>
                              </p:par>
                            </p:childTnLst>
                          </p:cTn>
                        </p:par>
                        <p:par>
                          <p:cTn id="105" fill="hold">
                            <p:stCondLst>
                              <p:cond delay="665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88"/>
                                        </p:tgtEl>
                                        <p:attrNameLst>
                                          <p:attrName>style.visibility</p:attrName>
                                        </p:attrNameLst>
                                      </p:cBhvr>
                                      <p:to>
                                        <p:strVal val="visible"/>
                                      </p:to>
                                    </p:set>
                                    <p:anim calcmode="lin" valueType="num">
                                      <p:cBhvr>
                                        <p:cTn id="108"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88"/>
                                        </p:tgtEl>
                                        <p:attrNameLst>
                                          <p:attrName>ppt_y</p:attrName>
                                        </p:attrNameLst>
                                      </p:cBhvr>
                                      <p:tavLst>
                                        <p:tav tm="0">
                                          <p:val>
                                            <p:strVal val="#ppt_y"/>
                                          </p:val>
                                        </p:tav>
                                        <p:tav tm="100000">
                                          <p:val>
                                            <p:strVal val="#ppt_y"/>
                                          </p:val>
                                        </p:tav>
                                      </p:tavLst>
                                    </p:anim>
                                    <p:anim calcmode="lin" valueType="num">
                                      <p:cBhvr>
                                        <p:cTn id="110"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88"/>
                                        </p:tgtEl>
                                      </p:cBhvr>
                                    </p:animEffect>
                                  </p:childTnLst>
                                </p:cTn>
                              </p:par>
                            </p:childTnLst>
                          </p:cTn>
                        </p:par>
                        <p:par>
                          <p:cTn id="113" fill="hold">
                            <p:stCondLst>
                              <p:cond delay="7400"/>
                            </p:stCondLst>
                            <p:childTnLst>
                              <p:par>
                                <p:cTn id="114" presetID="42" presetClass="entr" presetSubtype="0" fill="hold" grpId="0" nodeType="afterEffect">
                                  <p:stCondLst>
                                    <p:cond delay="0"/>
                                  </p:stCondLst>
                                  <p:childTnLst>
                                    <p:set>
                                      <p:cBhvr>
                                        <p:cTn id="115" dur="1" fill="hold">
                                          <p:stCondLst>
                                            <p:cond delay="0"/>
                                          </p:stCondLst>
                                        </p:cTn>
                                        <p:tgtEl>
                                          <p:spTgt spid="89"/>
                                        </p:tgtEl>
                                        <p:attrNameLst>
                                          <p:attrName>style.visibility</p:attrName>
                                        </p:attrNameLst>
                                      </p:cBhvr>
                                      <p:to>
                                        <p:strVal val="visible"/>
                                      </p:to>
                                    </p:set>
                                    <p:animEffect transition="in" filter="fade">
                                      <p:cBhvr>
                                        <p:cTn id="116" dur="1000"/>
                                        <p:tgtEl>
                                          <p:spTgt spid="89"/>
                                        </p:tgtEl>
                                      </p:cBhvr>
                                    </p:animEffect>
                                    <p:anim calcmode="lin" valueType="num">
                                      <p:cBhvr>
                                        <p:cTn id="117" dur="1000" fill="hold"/>
                                        <p:tgtEl>
                                          <p:spTgt spid="89"/>
                                        </p:tgtEl>
                                        <p:attrNameLst>
                                          <p:attrName>ppt_x</p:attrName>
                                        </p:attrNameLst>
                                      </p:cBhvr>
                                      <p:tavLst>
                                        <p:tav tm="0">
                                          <p:val>
                                            <p:strVal val="#ppt_x"/>
                                          </p:val>
                                        </p:tav>
                                        <p:tav tm="100000">
                                          <p:val>
                                            <p:strVal val="#ppt_x"/>
                                          </p:val>
                                        </p:tav>
                                      </p:tavLst>
                                    </p:anim>
                                    <p:anim calcmode="lin" valueType="num">
                                      <p:cBhvr>
                                        <p:cTn id="118" dur="1000" fill="hold"/>
                                        <p:tgtEl>
                                          <p:spTgt spid="89"/>
                                        </p:tgtEl>
                                        <p:attrNameLst>
                                          <p:attrName>ppt_y</p:attrName>
                                        </p:attrNameLst>
                                      </p:cBhvr>
                                      <p:tavLst>
                                        <p:tav tm="0">
                                          <p:val>
                                            <p:strVal val="#ppt_y+.1"/>
                                          </p:val>
                                        </p:tav>
                                        <p:tav tm="100000">
                                          <p:val>
                                            <p:strVal val="#ppt_y"/>
                                          </p:val>
                                        </p:tav>
                                      </p:tavLst>
                                    </p:anim>
                                  </p:childTnLst>
                                </p:cTn>
                              </p:par>
                            </p:childTnLst>
                          </p:cTn>
                        </p:par>
                        <p:par>
                          <p:cTn id="119" fill="hold">
                            <p:stCondLst>
                              <p:cond delay="8400"/>
                            </p:stCondLst>
                            <p:childTnLst>
                              <p:par>
                                <p:cTn id="120" presetID="22" presetClass="entr" presetSubtype="4"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Effect transition="in" filter="wipe(down)">
                                      <p:cBhvr>
                                        <p:cTn id="122" dur="1000"/>
                                        <p:tgtEl>
                                          <p:spTgt spid="90"/>
                                        </p:tgtEl>
                                      </p:cBhvr>
                                    </p:animEffect>
                                  </p:childTnLst>
                                </p:cTn>
                              </p:par>
                            </p:childTnLst>
                          </p:cTn>
                        </p:par>
                        <p:par>
                          <p:cTn id="123" fill="hold">
                            <p:stCondLst>
                              <p:cond delay="940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91"/>
                                        </p:tgtEl>
                                        <p:attrNameLst>
                                          <p:attrName>style.visibility</p:attrName>
                                        </p:attrNameLst>
                                      </p:cBhvr>
                                      <p:to>
                                        <p:strVal val="visible"/>
                                      </p:to>
                                    </p:set>
                                    <p:anim calcmode="lin" valueType="num">
                                      <p:cBhvr>
                                        <p:cTn id="126"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91"/>
                                        </p:tgtEl>
                                        <p:attrNameLst>
                                          <p:attrName>ppt_y</p:attrName>
                                        </p:attrNameLst>
                                      </p:cBhvr>
                                      <p:tavLst>
                                        <p:tav tm="0">
                                          <p:val>
                                            <p:strVal val="#ppt_y"/>
                                          </p:val>
                                        </p:tav>
                                        <p:tav tm="100000">
                                          <p:val>
                                            <p:strVal val="#ppt_y"/>
                                          </p:val>
                                        </p:tav>
                                      </p:tavLst>
                                    </p:anim>
                                    <p:anim calcmode="lin" valueType="num">
                                      <p:cBhvr>
                                        <p:cTn id="128"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91"/>
                                        </p:tgtEl>
                                      </p:cBhvr>
                                    </p:animEffect>
                                  </p:childTnLst>
                                </p:cTn>
                              </p:par>
                            </p:childTnLst>
                          </p:cTn>
                        </p:par>
                        <p:par>
                          <p:cTn id="131" fill="hold">
                            <p:stCondLst>
                              <p:cond delay="10150"/>
                            </p:stCondLst>
                            <p:childTnLst>
                              <p:par>
                                <p:cTn id="132" presetID="42" presetClass="entr" presetSubtype="0" fill="hold" grpId="0" nodeType="afterEffect">
                                  <p:stCondLst>
                                    <p:cond delay="0"/>
                                  </p:stCondLst>
                                  <p:childTnLst>
                                    <p:set>
                                      <p:cBhvr>
                                        <p:cTn id="133" dur="1" fill="hold">
                                          <p:stCondLst>
                                            <p:cond delay="0"/>
                                          </p:stCondLst>
                                        </p:cTn>
                                        <p:tgtEl>
                                          <p:spTgt spid="92"/>
                                        </p:tgtEl>
                                        <p:attrNameLst>
                                          <p:attrName>style.visibility</p:attrName>
                                        </p:attrNameLst>
                                      </p:cBhvr>
                                      <p:to>
                                        <p:strVal val="visible"/>
                                      </p:to>
                                    </p:set>
                                    <p:animEffect transition="in" filter="fade">
                                      <p:cBhvr>
                                        <p:cTn id="134" dur="1000"/>
                                        <p:tgtEl>
                                          <p:spTgt spid="92"/>
                                        </p:tgtEl>
                                      </p:cBhvr>
                                    </p:animEffect>
                                    <p:anim calcmode="lin" valueType="num">
                                      <p:cBhvr>
                                        <p:cTn id="135" dur="1000" fill="hold"/>
                                        <p:tgtEl>
                                          <p:spTgt spid="92"/>
                                        </p:tgtEl>
                                        <p:attrNameLst>
                                          <p:attrName>ppt_x</p:attrName>
                                        </p:attrNameLst>
                                      </p:cBhvr>
                                      <p:tavLst>
                                        <p:tav tm="0">
                                          <p:val>
                                            <p:strVal val="#ppt_x"/>
                                          </p:val>
                                        </p:tav>
                                        <p:tav tm="100000">
                                          <p:val>
                                            <p:strVal val="#ppt_x"/>
                                          </p:val>
                                        </p:tav>
                                      </p:tavLst>
                                    </p:anim>
                                    <p:anim calcmode="lin" valueType="num">
                                      <p:cBhvr>
                                        <p:cTn id="136"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7" grpId="0" animBg="1"/>
      <p:bldP spid="78" grpId="0" animBg="1"/>
      <p:bldP spid="79" grpId="0" animBg="1"/>
      <p:bldP spid="80" grpId="0" animBg="1"/>
      <p:bldP spid="81" grpId="0" animBg="1"/>
      <p:bldP spid="82" grpId="0" animBg="1"/>
      <p:bldP spid="83" grpId="0" animBg="1"/>
      <p:bldP spid="84" grpId="0" animBg="1"/>
      <p:bldP spid="85" grpId="0"/>
      <p:bldP spid="86" grpId="0"/>
      <p:bldP spid="87" grpId="0" animBg="1"/>
      <p:bldP spid="88" grpId="0"/>
      <p:bldP spid="89" grpId="0"/>
      <p:bldP spid="90" grpId="0" animBg="1"/>
      <p:bldP spid="91"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调查对象</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grpSp>
        <p:nvGrpSpPr>
          <p:cNvPr id="7" name="Group 3"/>
          <p:cNvGrpSpPr/>
          <p:nvPr/>
        </p:nvGrpSpPr>
        <p:grpSpPr>
          <a:xfrm>
            <a:off x="4938005" y="1650868"/>
            <a:ext cx="2347201" cy="1835199"/>
            <a:chOff x="5796758" y="2153225"/>
            <a:chExt cx="2377888" cy="1835199"/>
          </a:xfrm>
        </p:grpSpPr>
        <p:sp>
          <p:nvSpPr>
            <p:cNvPr id="8" name="Rectangle 5"/>
            <p:cNvSpPr>
              <a:spLocks noChangeArrowheads="1"/>
            </p:cNvSpPr>
            <p:nvPr/>
          </p:nvSpPr>
          <p:spPr bwMode="auto">
            <a:xfrm>
              <a:off x="6044282" y="2617203"/>
              <a:ext cx="1854877" cy="1371221"/>
            </a:xfrm>
            <a:prstGeom prst="rect">
              <a:avLst/>
            </a:pr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9" name="Freeform 6"/>
            <p:cNvSpPr>
              <a:spLocks/>
            </p:cNvSpPr>
            <p:nvPr/>
          </p:nvSpPr>
          <p:spPr bwMode="auto">
            <a:xfrm>
              <a:off x="5796758" y="2219508"/>
              <a:ext cx="695967" cy="751893"/>
            </a:xfrm>
            <a:custGeom>
              <a:avLst/>
              <a:gdLst>
                <a:gd name="T0" fmla="*/ 1 w 126"/>
                <a:gd name="T1" fmla="*/ 116 h 136"/>
                <a:gd name="T2" fmla="*/ 32 w 126"/>
                <a:gd name="T3" fmla="*/ 136 h 136"/>
                <a:gd name="T4" fmla="*/ 55 w 126"/>
                <a:gd name="T5" fmla="*/ 116 h 136"/>
                <a:gd name="T6" fmla="*/ 126 w 126"/>
                <a:gd name="T7" fmla="*/ 0 h 136"/>
                <a:gd name="T8" fmla="*/ 96 w 126"/>
                <a:gd name="T9" fmla="*/ 0 h 136"/>
                <a:gd name="T10" fmla="*/ 1 w 126"/>
                <a:gd name="T11" fmla="*/ 116 h 136"/>
              </a:gdLst>
              <a:ahLst/>
              <a:cxnLst>
                <a:cxn ang="0">
                  <a:pos x="T0" y="T1"/>
                </a:cxn>
                <a:cxn ang="0">
                  <a:pos x="T2" y="T3"/>
                </a:cxn>
                <a:cxn ang="0">
                  <a:pos x="T4" y="T5"/>
                </a:cxn>
                <a:cxn ang="0">
                  <a:pos x="T6" y="T7"/>
                </a:cxn>
                <a:cxn ang="0">
                  <a:pos x="T8" y="T9"/>
                </a:cxn>
                <a:cxn ang="0">
                  <a:pos x="T10" y="T11"/>
                </a:cxn>
              </a:cxnLst>
              <a:rect l="0" t="0" r="r" b="b"/>
              <a:pathLst>
                <a:path w="126" h="136">
                  <a:moveTo>
                    <a:pt x="1" y="116"/>
                  </a:moveTo>
                  <a:cubicBezTo>
                    <a:pt x="0" y="129"/>
                    <a:pt x="18" y="136"/>
                    <a:pt x="32" y="136"/>
                  </a:cubicBezTo>
                  <a:cubicBezTo>
                    <a:pt x="46" y="136"/>
                    <a:pt x="54" y="129"/>
                    <a:pt x="55" y="116"/>
                  </a:cubicBezTo>
                  <a:cubicBezTo>
                    <a:pt x="59" y="80"/>
                    <a:pt x="91" y="27"/>
                    <a:pt x="126" y="0"/>
                  </a:cubicBezTo>
                  <a:cubicBezTo>
                    <a:pt x="116" y="0"/>
                    <a:pt x="106" y="0"/>
                    <a:pt x="96" y="0"/>
                  </a:cubicBezTo>
                  <a:cubicBezTo>
                    <a:pt x="50" y="27"/>
                    <a:pt x="6" y="80"/>
                    <a:pt x="1"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4" name="Freeform 7"/>
            <p:cNvSpPr>
              <a:spLocks/>
            </p:cNvSpPr>
            <p:nvPr/>
          </p:nvSpPr>
          <p:spPr bwMode="auto">
            <a:xfrm>
              <a:off x="6095030" y="2219508"/>
              <a:ext cx="562366" cy="751893"/>
            </a:xfrm>
            <a:custGeom>
              <a:avLst/>
              <a:gdLst>
                <a:gd name="T0" fmla="*/ 1 w 102"/>
                <a:gd name="T1" fmla="*/ 116 h 136"/>
                <a:gd name="T2" fmla="*/ 31 w 102"/>
                <a:gd name="T3" fmla="*/ 136 h 136"/>
                <a:gd name="T4" fmla="*/ 55 w 102"/>
                <a:gd name="T5" fmla="*/ 116 h 136"/>
                <a:gd name="T6" fmla="*/ 102 w 102"/>
                <a:gd name="T7" fmla="*/ 0 h 136"/>
                <a:gd name="T8" fmla="*/ 72 w 102"/>
                <a:gd name="T9" fmla="*/ 0 h 136"/>
                <a:gd name="T10" fmla="*/ 1 w 102"/>
                <a:gd name="T11" fmla="*/ 116 h 136"/>
              </a:gdLst>
              <a:ahLst/>
              <a:cxnLst>
                <a:cxn ang="0">
                  <a:pos x="T0" y="T1"/>
                </a:cxn>
                <a:cxn ang="0">
                  <a:pos x="T2" y="T3"/>
                </a:cxn>
                <a:cxn ang="0">
                  <a:pos x="T4" y="T5"/>
                </a:cxn>
                <a:cxn ang="0">
                  <a:pos x="T6" y="T7"/>
                </a:cxn>
                <a:cxn ang="0">
                  <a:pos x="T8" y="T9"/>
                </a:cxn>
                <a:cxn ang="0">
                  <a:pos x="T10" y="T11"/>
                </a:cxn>
              </a:cxnLst>
              <a:rect l="0" t="0" r="r" b="b"/>
              <a:pathLst>
                <a:path w="102" h="136">
                  <a:moveTo>
                    <a:pt x="1" y="116"/>
                  </a:moveTo>
                  <a:cubicBezTo>
                    <a:pt x="0" y="129"/>
                    <a:pt x="16" y="136"/>
                    <a:pt x="31" y="136"/>
                  </a:cubicBezTo>
                  <a:cubicBezTo>
                    <a:pt x="45" y="136"/>
                    <a:pt x="54" y="129"/>
                    <a:pt x="55" y="116"/>
                  </a:cubicBezTo>
                  <a:cubicBezTo>
                    <a:pt x="57" y="80"/>
                    <a:pt x="79" y="27"/>
                    <a:pt x="102" y="0"/>
                  </a:cubicBezTo>
                  <a:cubicBezTo>
                    <a:pt x="92" y="0"/>
                    <a:pt x="82" y="0"/>
                    <a:pt x="72" y="0"/>
                  </a:cubicBezTo>
                  <a:cubicBezTo>
                    <a:pt x="37" y="27"/>
                    <a:pt x="5" y="80"/>
                    <a:pt x="1"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6387087" y="2219508"/>
              <a:ext cx="429801" cy="751893"/>
            </a:xfrm>
            <a:custGeom>
              <a:avLst/>
              <a:gdLst>
                <a:gd name="T0" fmla="*/ 1 w 78"/>
                <a:gd name="T1" fmla="*/ 116 h 136"/>
                <a:gd name="T2" fmla="*/ 29 w 78"/>
                <a:gd name="T3" fmla="*/ 136 h 136"/>
                <a:gd name="T4" fmla="*/ 54 w 78"/>
                <a:gd name="T5" fmla="*/ 116 h 136"/>
                <a:gd name="T6" fmla="*/ 78 w 78"/>
                <a:gd name="T7" fmla="*/ 0 h 136"/>
                <a:gd name="T8" fmla="*/ 48 w 78"/>
                <a:gd name="T9" fmla="*/ 0 h 136"/>
                <a:gd name="T10" fmla="*/ 1 w 78"/>
                <a:gd name="T11" fmla="*/ 116 h 136"/>
              </a:gdLst>
              <a:ahLst/>
              <a:cxnLst>
                <a:cxn ang="0">
                  <a:pos x="T0" y="T1"/>
                </a:cxn>
                <a:cxn ang="0">
                  <a:pos x="T2" y="T3"/>
                </a:cxn>
                <a:cxn ang="0">
                  <a:pos x="T4" y="T5"/>
                </a:cxn>
                <a:cxn ang="0">
                  <a:pos x="T6" y="T7"/>
                </a:cxn>
                <a:cxn ang="0">
                  <a:pos x="T8" y="T9"/>
                </a:cxn>
                <a:cxn ang="0">
                  <a:pos x="T10" y="T11"/>
                </a:cxn>
              </a:cxnLst>
              <a:rect l="0" t="0" r="r" b="b"/>
              <a:pathLst>
                <a:path w="78" h="136">
                  <a:moveTo>
                    <a:pt x="1" y="116"/>
                  </a:moveTo>
                  <a:cubicBezTo>
                    <a:pt x="0" y="129"/>
                    <a:pt x="15" y="136"/>
                    <a:pt x="29" y="136"/>
                  </a:cubicBezTo>
                  <a:cubicBezTo>
                    <a:pt x="43" y="136"/>
                    <a:pt x="54" y="129"/>
                    <a:pt x="54" y="116"/>
                  </a:cubicBezTo>
                  <a:cubicBezTo>
                    <a:pt x="56" y="80"/>
                    <a:pt x="67" y="27"/>
                    <a:pt x="78" y="0"/>
                  </a:cubicBezTo>
                  <a:cubicBezTo>
                    <a:pt x="68" y="0"/>
                    <a:pt x="58" y="0"/>
                    <a:pt x="48" y="0"/>
                  </a:cubicBezTo>
                  <a:cubicBezTo>
                    <a:pt x="25" y="27"/>
                    <a:pt x="3" y="80"/>
                    <a:pt x="1"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6" name="Freeform 9"/>
            <p:cNvSpPr>
              <a:spLocks/>
            </p:cNvSpPr>
            <p:nvPr/>
          </p:nvSpPr>
          <p:spPr bwMode="auto">
            <a:xfrm>
              <a:off x="6684323" y="2219508"/>
              <a:ext cx="298272" cy="751893"/>
            </a:xfrm>
            <a:custGeom>
              <a:avLst/>
              <a:gdLst>
                <a:gd name="T0" fmla="*/ 0 w 54"/>
                <a:gd name="T1" fmla="*/ 116 h 136"/>
                <a:gd name="T2" fmla="*/ 28 w 54"/>
                <a:gd name="T3" fmla="*/ 136 h 136"/>
                <a:gd name="T4" fmla="*/ 54 w 54"/>
                <a:gd name="T5" fmla="*/ 116 h 136"/>
                <a:gd name="T6" fmla="*/ 54 w 54"/>
                <a:gd name="T7" fmla="*/ 0 h 136"/>
                <a:gd name="T8" fmla="*/ 24 w 54"/>
                <a:gd name="T9" fmla="*/ 0 h 136"/>
                <a:gd name="T10" fmla="*/ 0 w 54"/>
                <a:gd name="T11" fmla="*/ 116 h 136"/>
              </a:gdLst>
              <a:ahLst/>
              <a:cxnLst>
                <a:cxn ang="0">
                  <a:pos x="T0" y="T1"/>
                </a:cxn>
                <a:cxn ang="0">
                  <a:pos x="T2" y="T3"/>
                </a:cxn>
                <a:cxn ang="0">
                  <a:pos x="T4" y="T5"/>
                </a:cxn>
                <a:cxn ang="0">
                  <a:pos x="T6" y="T7"/>
                </a:cxn>
                <a:cxn ang="0">
                  <a:pos x="T8" y="T9"/>
                </a:cxn>
                <a:cxn ang="0">
                  <a:pos x="T10" y="T11"/>
                </a:cxn>
              </a:cxnLst>
              <a:rect l="0" t="0" r="r" b="b"/>
              <a:pathLst>
                <a:path w="54" h="136">
                  <a:moveTo>
                    <a:pt x="0" y="116"/>
                  </a:moveTo>
                  <a:cubicBezTo>
                    <a:pt x="0" y="129"/>
                    <a:pt x="14" y="136"/>
                    <a:pt x="28" y="136"/>
                  </a:cubicBezTo>
                  <a:cubicBezTo>
                    <a:pt x="42" y="136"/>
                    <a:pt x="54" y="129"/>
                    <a:pt x="54" y="116"/>
                  </a:cubicBezTo>
                  <a:cubicBezTo>
                    <a:pt x="54" y="80"/>
                    <a:pt x="54" y="27"/>
                    <a:pt x="54" y="0"/>
                  </a:cubicBezTo>
                  <a:cubicBezTo>
                    <a:pt x="44" y="0"/>
                    <a:pt x="34" y="0"/>
                    <a:pt x="24" y="0"/>
                  </a:cubicBezTo>
                  <a:cubicBezTo>
                    <a:pt x="13" y="27"/>
                    <a:pt x="2" y="80"/>
                    <a:pt x="0"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6982595" y="2219508"/>
              <a:ext cx="298272" cy="751893"/>
            </a:xfrm>
            <a:custGeom>
              <a:avLst/>
              <a:gdLst>
                <a:gd name="T0" fmla="*/ 0 w 54"/>
                <a:gd name="T1" fmla="*/ 116 h 136"/>
                <a:gd name="T2" fmla="*/ 27 w 54"/>
                <a:gd name="T3" fmla="*/ 136 h 136"/>
                <a:gd name="T4" fmla="*/ 54 w 54"/>
                <a:gd name="T5" fmla="*/ 116 h 136"/>
                <a:gd name="T6" fmla="*/ 30 w 54"/>
                <a:gd name="T7" fmla="*/ 0 h 136"/>
                <a:gd name="T8" fmla="*/ 0 w 54"/>
                <a:gd name="T9" fmla="*/ 0 h 136"/>
                <a:gd name="T10" fmla="*/ 0 w 54"/>
                <a:gd name="T11" fmla="*/ 116 h 136"/>
              </a:gdLst>
              <a:ahLst/>
              <a:cxnLst>
                <a:cxn ang="0">
                  <a:pos x="T0" y="T1"/>
                </a:cxn>
                <a:cxn ang="0">
                  <a:pos x="T2" y="T3"/>
                </a:cxn>
                <a:cxn ang="0">
                  <a:pos x="T4" y="T5"/>
                </a:cxn>
                <a:cxn ang="0">
                  <a:pos x="T6" y="T7"/>
                </a:cxn>
                <a:cxn ang="0">
                  <a:pos x="T8" y="T9"/>
                </a:cxn>
                <a:cxn ang="0">
                  <a:pos x="T10" y="T11"/>
                </a:cxn>
              </a:cxnLst>
              <a:rect l="0" t="0" r="r" b="b"/>
              <a:pathLst>
                <a:path w="54" h="136">
                  <a:moveTo>
                    <a:pt x="0" y="116"/>
                  </a:moveTo>
                  <a:cubicBezTo>
                    <a:pt x="1" y="129"/>
                    <a:pt x="12" y="136"/>
                    <a:pt x="27" y="136"/>
                  </a:cubicBezTo>
                  <a:cubicBezTo>
                    <a:pt x="41" y="136"/>
                    <a:pt x="54" y="129"/>
                    <a:pt x="54" y="116"/>
                  </a:cubicBezTo>
                  <a:cubicBezTo>
                    <a:pt x="53" y="80"/>
                    <a:pt x="42" y="27"/>
                    <a:pt x="30" y="0"/>
                  </a:cubicBezTo>
                  <a:cubicBezTo>
                    <a:pt x="20" y="0"/>
                    <a:pt x="10" y="0"/>
                    <a:pt x="0" y="0"/>
                  </a:cubicBezTo>
                  <a:cubicBezTo>
                    <a:pt x="0" y="27"/>
                    <a:pt x="0" y="80"/>
                    <a:pt x="0"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8" name="Freeform 11"/>
            <p:cNvSpPr>
              <a:spLocks/>
            </p:cNvSpPr>
            <p:nvPr/>
          </p:nvSpPr>
          <p:spPr bwMode="auto">
            <a:xfrm>
              <a:off x="7148301" y="2219508"/>
              <a:ext cx="430837" cy="751893"/>
            </a:xfrm>
            <a:custGeom>
              <a:avLst/>
              <a:gdLst>
                <a:gd name="T0" fmla="*/ 24 w 78"/>
                <a:gd name="T1" fmla="*/ 116 h 136"/>
                <a:gd name="T2" fmla="*/ 49 w 78"/>
                <a:gd name="T3" fmla="*/ 136 h 136"/>
                <a:gd name="T4" fmla="*/ 78 w 78"/>
                <a:gd name="T5" fmla="*/ 116 h 136"/>
                <a:gd name="T6" fmla="*/ 31 w 78"/>
                <a:gd name="T7" fmla="*/ 0 h 136"/>
                <a:gd name="T8" fmla="*/ 0 w 78"/>
                <a:gd name="T9" fmla="*/ 0 h 136"/>
                <a:gd name="T10" fmla="*/ 24 w 78"/>
                <a:gd name="T11" fmla="*/ 116 h 136"/>
              </a:gdLst>
              <a:ahLst/>
              <a:cxnLst>
                <a:cxn ang="0">
                  <a:pos x="T0" y="T1"/>
                </a:cxn>
                <a:cxn ang="0">
                  <a:pos x="T2" y="T3"/>
                </a:cxn>
                <a:cxn ang="0">
                  <a:pos x="T4" y="T5"/>
                </a:cxn>
                <a:cxn ang="0">
                  <a:pos x="T6" y="T7"/>
                </a:cxn>
                <a:cxn ang="0">
                  <a:pos x="T8" y="T9"/>
                </a:cxn>
                <a:cxn ang="0">
                  <a:pos x="T10" y="T11"/>
                </a:cxn>
              </a:cxnLst>
              <a:rect l="0" t="0" r="r" b="b"/>
              <a:pathLst>
                <a:path w="78" h="136">
                  <a:moveTo>
                    <a:pt x="24" y="116"/>
                  </a:moveTo>
                  <a:cubicBezTo>
                    <a:pt x="25" y="129"/>
                    <a:pt x="35" y="136"/>
                    <a:pt x="49" y="136"/>
                  </a:cubicBezTo>
                  <a:cubicBezTo>
                    <a:pt x="64" y="136"/>
                    <a:pt x="78" y="129"/>
                    <a:pt x="78" y="116"/>
                  </a:cubicBezTo>
                  <a:cubicBezTo>
                    <a:pt x="75" y="80"/>
                    <a:pt x="54" y="27"/>
                    <a:pt x="31" y="0"/>
                  </a:cubicBezTo>
                  <a:cubicBezTo>
                    <a:pt x="21" y="0"/>
                    <a:pt x="10" y="0"/>
                    <a:pt x="0" y="0"/>
                  </a:cubicBezTo>
                  <a:cubicBezTo>
                    <a:pt x="12" y="27"/>
                    <a:pt x="23" y="80"/>
                    <a:pt x="24"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19" name="Freeform 12"/>
            <p:cNvSpPr>
              <a:spLocks/>
            </p:cNvSpPr>
            <p:nvPr/>
          </p:nvSpPr>
          <p:spPr bwMode="auto">
            <a:xfrm>
              <a:off x="7314008" y="2219508"/>
              <a:ext cx="562366" cy="751893"/>
            </a:xfrm>
            <a:custGeom>
              <a:avLst/>
              <a:gdLst>
                <a:gd name="T0" fmla="*/ 47 w 102"/>
                <a:gd name="T1" fmla="*/ 116 h 136"/>
                <a:gd name="T2" fmla="*/ 71 w 102"/>
                <a:gd name="T3" fmla="*/ 136 h 136"/>
                <a:gd name="T4" fmla="*/ 101 w 102"/>
                <a:gd name="T5" fmla="*/ 116 h 136"/>
                <a:gd name="T6" fmla="*/ 30 w 102"/>
                <a:gd name="T7" fmla="*/ 0 h 136"/>
                <a:gd name="T8" fmla="*/ 0 w 102"/>
                <a:gd name="T9" fmla="*/ 0 h 136"/>
                <a:gd name="T10" fmla="*/ 47 w 102"/>
                <a:gd name="T11" fmla="*/ 116 h 136"/>
              </a:gdLst>
              <a:ahLst/>
              <a:cxnLst>
                <a:cxn ang="0">
                  <a:pos x="T0" y="T1"/>
                </a:cxn>
                <a:cxn ang="0">
                  <a:pos x="T2" y="T3"/>
                </a:cxn>
                <a:cxn ang="0">
                  <a:pos x="T4" y="T5"/>
                </a:cxn>
                <a:cxn ang="0">
                  <a:pos x="T6" y="T7"/>
                </a:cxn>
                <a:cxn ang="0">
                  <a:pos x="T8" y="T9"/>
                </a:cxn>
                <a:cxn ang="0">
                  <a:pos x="T10" y="T11"/>
                </a:cxn>
              </a:cxnLst>
              <a:rect l="0" t="0" r="r" b="b"/>
              <a:pathLst>
                <a:path w="102" h="136">
                  <a:moveTo>
                    <a:pt x="47" y="116"/>
                  </a:moveTo>
                  <a:cubicBezTo>
                    <a:pt x="48" y="129"/>
                    <a:pt x="57" y="136"/>
                    <a:pt x="71" y="136"/>
                  </a:cubicBezTo>
                  <a:cubicBezTo>
                    <a:pt x="85" y="136"/>
                    <a:pt x="102" y="129"/>
                    <a:pt x="101" y="116"/>
                  </a:cubicBezTo>
                  <a:cubicBezTo>
                    <a:pt x="97" y="80"/>
                    <a:pt x="64" y="27"/>
                    <a:pt x="30" y="0"/>
                  </a:cubicBezTo>
                  <a:cubicBezTo>
                    <a:pt x="20" y="0"/>
                    <a:pt x="10" y="0"/>
                    <a:pt x="0" y="0"/>
                  </a:cubicBezTo>
                  <a:cubicBezTo>
                    <a:pt x="23" y="27"/>
                    <a:pt x="44" y="80"/>
                    <a:pt x="47" y="116"/>
                  </a:cubicBezTo>
                  <a:close/>
                </a:path>
              </a:pathLst>
            </a:custGeom>
            <a:solidFill>
              <a:srgbClr val="027BA8"/>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0" name="Freeform 13"/>
            <p:cNvSpPr>
              <a:spLocks/>
            </p:cNvSpPr>
            <p:nvPr/>
          </p:nvSpPr>
          <p:spPr bwMode="auto">
            <a:xfrm>
              <a:off x="7478679" y="2219508"/>
              <a:ext cx="695967" cy="751893"/>
            </a:xfrm>
            <a:custGeom>
              <a:avLst/>
              <a:gdLst>
                <a:gd name="T0" fmla="*/ 71 w 126"/>
                <a:gd name="T1" fmla="*/ 116 h 136"/>
                <a:gd name="T2" fmla="*/ 94 w 126"/>
                <a:gd name="T3" fmla="*/ 136 h 136"/>
                <a:gd name="T4" fmla="*/ 125 w 126"/>
                <a:gd name="T5" fmla="*/ 116 h 136"/>
                <a:gd name="T6" fmla="*/ 30 w 126"/>
                <a:gd name="T7" fmla="*/ 0 h 136"/>
                <a:gd name="T8" fmla="*/ 0 w 126"/>
                <a:gd name="T9" fmla="*/ 0 h 136"/>
                <a:gd name="T10" fmla="*/ 71 w 126"/>
                <a:gd name="T11" fmla="*/ 116 h 136"/>
              </a:gdLst>
              <a:ahLst/>
              <a:cxnLst>
                <a:cxn ang="0">
                  <a:pos x="T0" y="T1"/>
                </a:cxn>
                <a:cxn ang="0">
                  <a:pos x="T2" y="T3"/>
                </a:cxn>
                <a:cxn ang="0">
                  <a:pos x="T4" y="T5"/>
                </a:cxn>
                <a:cxn ang="0">
                  <a:pos x="T6" y="T7"/>
                </a:cxn>
                <a:cxn ang="0">
                  <a:pos x="T8" y="T9"/>
                </a:cxn>
                <a:cxn ang="0">
                  <a:pos x="T10" y="T11"/>
                </a:cxn>
              </a:cxnLst>
              <a:rect l="0" t="0" r="r" b="b"/>
              <a:pathLst>
                <a:path w="126" h="136">
                  <a:moveTo>
                    <a:pt x="71" y="116"/>
                  </a:moveTo>
                  <a:cubicBezTo>
                    <a:pt x="72" y="129"/>
                    <a:pt x="79" y="136"/>
                    <a:pt x="94" y="136"/>
                  </a:cubicBezTo>
                  <a:cubicBezTo>
                    <a:pt x="108" y="136"/>
                    <a:pt x="126" y="129"/>
                    <a:pt x="125" y="116"/>
                  </a:cubicBezTo>
                  <a:cubicBezTo>
                    <a:pt x="120" y="80"/>
                    <a:pt x="76" y="27"/>
                    <a:pt x="30" y="0"/>
                  </a:cubicBezTo>
                  <a:cubicBezTo>
                    <a:pt x="20" y="0"/>
                    <a:pt x="10" y="0"/>
                    <a:pt x="0" y="0"/>
                  </a:cubicBezTo>
                  <a:cubicBezTo>
                    <a:pt x="34" y="27"/>
                    <a:pt x="67" y="80"/>
                    <a:pt x="71" y="116"/>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1" name="Rectangle 14"/>
            <p:cNvSpPr>
              <a:spLocks noChangeArrowheads="1"/>
            </p:cNvSpPr>
            <p:nvPr/>
          </p:nvSpPr>
          <p:spPr bwMode="auto">
            <a:xfrm>
              <a:off x="6309412" y="2153225"/>
              <a:ext cx="1347401" cy="66283"/>
            </a:xfrm>
            <a:prstGeom prst="rect">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2" name="Rectangle 15"/>
            <p:cNvSpPr>
              <a:spLocks noChangeArrowheads="1"/>
            </p:cNvSpPr>
            <p:nvPr/>
          </p:nvSpPr>
          <p:spPr bwMode="auto">
            <a:xfrm>
              <a:off x="6198596" y="3059432"/>
              <a:ext cx="773642" cy="663861"/>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3" name="Rectangle 16"/>
            <p:cNvSpPr>
              <a:spLocks noChangeArrowheads="1"/>
            </p:cNvSpPr>
            <p:nvPr/>
          </p:nvSpPr>
          <p:spPr bwMode="auto">
            <a:xfrm>
              <a:off x="7126553" y="3214782"/>
              <a:ext cx="530261" cy="773642"/>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24" name="Group 13"/>
          <p:cNvGrpSpPr>
            <a:grpSpLocks noChangeAspect="1"/>
          </p:cNvGrpSpPr>
          <p:nvPr/>
        </p:nvGrpSpPr>
        <p:grpSpPr bwMode="auto">
          <a:xfrm flipH="1">
            <a:off x="4205531" y="2232841"/>
            <a:ext cx="370220" cy="855450"/>
            <a:chOff x="3696" y="1271"/>
            <a:chExt cx="338" cy="781"/>
          </a:xfrm>
          <a:solidFill>
            <a:srgbClr val="027BA8"/>
          </a:solidFill>
        </p:grpSpPr>
        <p:sp>
          <p:nvSpPr>
            <p:cNvPr id="25"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6"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27" name="Group 18"/>
          <p:cNvGrpSpPr>
            <a:grpSpLocks noChangeAspect="1"/>
          </p:cNvGrpSpPr>
          <p:nvPr/>
        </p:nvGrpSpPr>
        <p:grpSpPr bwMode="auto">
          <a:xfrm flipH="1">
            <a:off x="7618607" y="2232841"/>
            <a:ext cx="461132" cy="866402"/>
            <a:chOff x="3241" y="1291"/>
            <a:chExt cx="421" cy="791"/>
          </a:xfrm>
          <a:solidFill>
            <a:srgbClr val="027BA8"/>
          </a:solidFill>
        </p:grpSpPr>
        <p:sp>
          <p:nvSpPr>
            <p:cNvPr id="28" name="Freeform 19"/>
            <p:cNvSpPr>
              <a:spLocks/>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sp>
          <p:nvSpPr>
            <p:cNvPr id="29" name="Oval 20"/>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bg-BG">
                <a:latin typeface="微软雅黑" panose="020B0503020204020204" pitchFamily="34" charset="-122"/>
                <a:ea typeface="微软雅黑" panose="020B0503020204020204" pitchFamily="34" charset="-122"/>
              </a:endParaRPr>
            </a:p>
          </p:txBody>
        </p:sp>
      </p:grpSp>
      <p:grpSp>
        <p:nvGrpSpPr>
          <p:cNvPr id="30" name="Group 116"/>
          <p:cNvGrpSpPr/>
          <p:nvPr/>
        </p:nvGrpSpPr>
        <p:grpSpPr>
          <a:xfrm rot="10800000">
            <a:off x="4002945" y="1327011"/>
            <a:ext cx="755923" cy="755923"/>
            <a:chOff x="6606497" y="3427383"/>
            <a:chExt cx="755923" cy="755923"/>
          </a:xfrm>
          <a:solidFill>
            <a:srgbClr val="027BA8"/>
          </a:solidFill>
        </p:grpSpPr>
        <p:sp>
          <p:nvSpPr>
            <p:cNvPr id="31" name="Oval 117"/>
            <p:cNvSpPr/>
            <p:nvPr/>
          </p:nvSpPr>
          <p:spPr>
            <a:xfrm>
              <a:off x="6606497" y="3427383"/>
              <a:ext cx="755923" cy="755923"/>
            </a:xfrm>
            <a:prstGeom prst="ellipse">
              <a:avLst/>
            </a:prstGeom>
            <a:grp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2" name="Oval 118"/>
            <p:cNvSpPr/>
            <p:nvPr/>
          </p:nvSpPr>
          <p:spPr>
            <a:xfrm>
              <a:off x="6694674" y="3515560"/>
              <a:ext cx="579567" cy="5795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sp>
        <p:nvSpPr>
          <p:cNvPr id="33" name="Arc 119"/>
          <p:cNvSpPr/>
          <p:nvPr/>
        </p:nvSpPr>
        <p:spPr>
          <a:xfrm rot="6020482">
            <a:off x="3944018" y="1268083"/>
            <a:ext cx="873777" cy="873777"/>
          </a:xfrm>
          <a:prstGeom prst="arc">
            <a:avLst>
              <a:gd name="adj1" fmla="val 16200000"/>
              <a:gd name="adj2" fmla="val 4586892"/>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nvGrpSpPr>
          <p:cNvPr id="34" name="Group 120"/>
          <p:cNvGrpSpPr/>
          <p:nvPr/>
        </p:nvGrpSpPr>
        <p:grpSpPr>
          <a:xfrm rot="10800000">
            <a:off x="7457024" y="1329428"/>
            <a:ext cx="755923" cy="755923"/>
            <a:chOff x="6606497" y="3427383"/>
            <a:chExt cx="755923" cy="755923"/>
          </a:xfrm>
          <a:solidFill>
            <a:srgbClr val="027BA8"/>
          </a:solidFill>
        </p:grpSpPr>
        <p:sp>
          <p:nvSpPr>
            <p:cNvPr id="35" name="Oval 121"/>
            <p:cNvSpPr/>
            <p:nvPr/>
          </p:nvSpPr>
          <p:spPr>
            <a:xfrm>
              <a:off x="6606497" y="3427383"/>
              <a:ext cx="755923" cy="755923"/>
            </a:xfrm>
            <a:prstGeom prst="ellipse">
              <a:avLst/>
            </a:prstGeom>
            <a:grp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6" name="Oval 122"/>
            <p:cNvSpPr/>
            <p:nvPr/>
          </p:nvSpPr>
          <p:spPr>
            <a:xfrm>
              <a:off x="6694674" y="3515560"/>
              <a:ext cx="579567" cy="5795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grpSp>
      <p:sp>
        <p:nvSpPr>
          <p:cNvPr id="37" name="Arc 123"/>
          <p:cNvSpPr/>
          <p:nvPr/>
        </p:nvSpPr>
        <p:spPr>
          <a:xfrm rot="5871027">
            <a:off x="7398097" y="1264061"/>
            <a:ext cx="873777" cy="873777"/>
          </a:xfrm>
          <a:prstGeom prst="arc">
            <a:avLst>
              <a:gd name="adj1" fmla="val 16200000"/>
              <a:gd name="adj2" fmla="val 4586892"/>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latin typeface="微软雅黑" panose="020B0503020204020204" pitchFamily="34" charset="-122"/>
              <a:ea typeface="微软雅黑" panose="020B0503020204020204" pitchFamily="34" charset="-122"/>
            </a:endParaRPr>
          </a:p>
        </p:txBody>
      </p:sp>
      <p:sp>
        <p:nvSpPr>
          <p:cNvPr id="38" name="Rectangle 124"/>
          <p:cNvSpPr/>
          <p:nvPr/>
        </p:nvSpPr>
        <p:spPr>
          <a:xfrm>
            <a:off x="4115545" y="1561685"/>
            <a:ext cx="506870" cy="276999"/>
          </a:xfrm>
          <a:prstGeom prst="rect">
            <a:avLst/>
          </a:prstGeom>
        </p:spPr>
        <p:txBody>
          <a:bodyPr wrap="none">
            <a:spAutoFit/>
          </a:bodyPr>
          <a:lstStyle/>
          <a:p>
            <a:r>
              <a:rPr 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75%</a:t>
            </a:r>
          </a:p>
        </p:txBody>
      </p:sp>
      <p:sp>
        <p:nvSpPr>
          <p:cNvPr id="39" name="Rectangle 125"/>
          <p:cNvSpPr/>
          <p:nvPr/>
        </p:nvSpPr>
        <p:spPr>
          <a:xfrm>
            <a:off x="7569623" y="1566820"/>
            <a:ext cx="506870" cy="276999"/>
          </a:xfrm>
          <a:prstGeom prst="rect">
            <a:avLst/>
          </a:prstGeom>
        </p:spPr>
        <p:txBody>
          <a:bodyPr wrap="none">
            <a:spAutoFit/>
          </a:bodyPr>
          <a:lstStyle/>
          <a:p>
            <a:r>
              <a:rPr 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25%</a:t>
            </a:r>
          </a:p>
        </p:txBody>
      </p:sp>
      <p:cxnSp>
        <p:nvCxnSpPr>
          <p:cNvPr id="40" name="Straight Connector 7"/>
          <p:cNvCxnSpPr/>
          <p:nvPr/>
        </p:nvCxnSpPr>
        <p:spPr>
          <a:xfrm>
            <a:off x="4621835" y="2787788"/>
            <a:ext cx="437152" cy="189764"/>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6"/>
          <p:cNvCxnSpPr/>
          <p:nvPr/>
        </p:nvCxnSpPr>
        <p:spPr>
          <a:xfrm flipH="1">
            <a:off x="7136617" y="2787788"/>
            <a:ext cx="437152" cy="189764"/>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8255445" y="2000029"/>
            <a:ext cx="2880321" cy="1067926"/>
            <a:chOff x="2288094" y="1321493"/>
            <a:chExt cx="981038" cy="1067926"/>
          </a:xfrm>
        </p:grpSpPr>
        <p:sp>
          <p:nvSpPr>
            <p:cNvPr id="43" name="矩形 42"/>
            <p:cNvSpPr/>
            <p:nvPr/>
          </p:nvSpPr>
          <p:spPr>
            <a:xfrm>
              <a:off x="2288094" y="1321493"/>
              <a:ext cx="547730"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44" name="矩形 43"/>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5" name="组合 44"/>
          <p:cNvGrpSpPr/>
          <p:nvPr/>
        </p:nvGrpSpPr>
        <p:grpSpPr>
          <a:xfrm>
            <a:off x="1054646" y="2000029"/>
            <a:ext cx="2880321" cy="1067926"/>
            <a:chOff x="2288094" y="1321493"/>
            <a:chExt cx="981038" cy="1067926"/>
          </a:xfrm>
        </p:grpSpPr>
        <p:sp>
          <p:nvSpPr>
            <p:cNvPr id="46" name="矩形 45"/>
            <p:cNvSpPr/>
            <p:nvPr/>
          </p:nvSpPr>
          <p:spPr>
            <a:xfrm>
              <a:off x="2288094" y="1321493"/>
              <a:ext cx="547730"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47" name="矩形 46"/>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8" name="圆角矩形 3"/>
          <p:cNvSpPr>
            <a:spLocks noChangeAspect="1" noChangeArrowheads="1"/>
          </p:cNvSpPr>
          <p:nvPr/>
        </p:nvSpPr>
        <p:spPr bwMode="auto">
          <a:xfrm>
            <a:off x="1095196" y="3882251"/>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1</a:t>
            </a:r>
            <a:endParaRPr lang="zh-CN" altLang="en-US" sz="2800">
              <a:solidFill>
                <a:srgbClr val="FFFFFF"/>
              </a:solidFill>
              <a:latin typeface="微软雅黑" panose="020B0503020204020204" pitchFamily="34" charset="-122"/>
            </a:endParaRPr>
          </a:p>
        </p:txBody>
      </p:sp>
      <p:sp>
        <p:nvSpPr>
          <p:cNvPr id="49" name="圆角矩形 4"/>
          <p:cNvSpPr>
            <a:spLocks noChangeAspect="1" noChangeArrowheads="1"/>
          </p:cNvSpPr>
          <p:nvPr/>
        </p:nvSpPr>
        <p:spPr bwMode="auto">
          <a:xfrm>
            <a:off x="1095196" y="4932481"/>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2</a:t>
            </a:r>
            <a:endParaRPr lang="zh-CN" altLang="en-US" sz="2800">
              <a:solidFill>
                <a:srgbClr val="FFFFFF"/>
              </a:solidFill>
              <a:latin typeface="微软雅黑" panose="020B0503020204020204" pitchFamily="34" charset="-122"/>
            </a:endParaRPr>
          </a:p>
        </p:txBody>
      </p:sp>
      <p:sp>
        <p:nvSpPr>
          <p:cNvPr id="50" name="文本框 7"/>
          <p:cNvSpPr txBox="1">
            <a:spLocks noChangeArrowheads="1"/>
          </p:cNvSpPr>
          <p:nvPr/>
        </p:nvSpPr>
        <p:spPr bwMode="auto">
          <a:xfrm>
            <a:off x="1672104" y="3808655"/>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1" name="文本框 8"/>
          <p:cNvSpPr txBox="1">
            <a:spLocks noChangeArrowheads="1"/>
          </p:cNvSpPr>
          <p:nvPr/>
        </p:nvSpPr>
        <p:spPr bwMode="auto">
          <a:xfrm>
            <a:off x="1672103" y="4176955"/>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2" name="文本框 9"/>
          <p:cNvSpPr txBox="1">
            <a:spLocks noChangeArrowheads="1"/>
          </p:cNvSpPr>
          <p:nvPr/>
        </p:nvSpPr>
        <p:spPr bwMode="auto">
          <a:xfrm>
            <a:off x="1672104" y="4860473"/>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3" name="文本框 10"/>
          <p:cNvSpPr txBox="1">
            <a:spLocks noChangeArrowheads="1"/>
          </p:cNvSpPr>
          <p:nvPr/>
        </p:nvSpPr>
        <p:spPr bwMode="auto">
          <a:xfrm>
            <a:off x="1672103" y="5230361"/>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4" name="圆角矩形 13"/>
          <p:cNvSpPr>
            <a:spLocks noChangeAspect="1" noChangeArrowheads="1"/>
          </p:cNvSpPr>
          <p:nvPr/>
        </p:nvSpPr>
        <p:spPr bwMode="auto">
          <a:xfrm>
            <a:off x="6283621" y="3954259"/>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3</a:t>
            </a:r>
            <a:endParaRPr lang="zh-CN" altLang="en-US" sz="2800" dirty="0">
              <a:solidFill>
                <a:srgbClr val="FFFFFF"/>
              </a:solidFill>
              <a:latin typeface="微软雅黑" panose="020B0503020204020204" pitchFamily="34" charset="-122"/>
            </a:endParaRPr>
          </a:p>
        </p:txBody>
      </p:sp>
      <p:sp>
        <p:nvSpPr>
          <p:cNvPr id="55" name="文本框 15"/>
          <p:cNvSpPr txBox="1">
            <a:spLocks noChangeArrowheads="1"/>
          </p:cNvSpPr>
          <p:nvPr/>
        </p:nvSpPr>
        <p:spPr bwMode="auto">
          <a:xfrm>
            <a:off x="6860529" y="3880663"/>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6" name="文本框 16"/>
          <p:cNvSpPr txBox="1">
            <a:spLocks noChangeArrowheads="1"/>
          </p:cNvSpPr>
          <p:nvPr/>
        </p:nvSpPr>
        <p:spPr bwMode="auto">
          <a:xfrm>
            <a:off x="6860528" y="4248963"/>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7" name="文本框 17"/>
          <p:cNvSpPr txBox="1">
            <a:spLocks noChangeArrowheads="1"/>
          </p:cNvSpPr>
          <p:nvPr/>
        </p:nvSpPr>
        <p:spPr bwMode="auto">
          <a:xfrm>
            <a:off x="6860529" y="4932481"/>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添加文字标题</a:t>
            </a:r>
          </a:p>
        </p:txBody>
      </p:sp>
      <p:sp>
        <p:nvSpPr>
          <p:cNvPr id="58" name="文本框 18"/>
          <p:cNvSpPr txBox="1">
            <a:spLocks noChangeArrowheads="1"/>
          </p:cNvSpPr>
          <p:nvPr/>
        </p:nvSpPr>
        <p:spPr bwMode="auto">
          <a:xfrm>
            <a:off x="6860528" y="5302369"/>
            <a:ext cx="4279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9" name="圆角矩形 21"/>
          <p:cNvSpPr>
            <a:spLocks noChangeAspect="1" noChangeArrowheads="1"/>
          </p:cNvSpPr>
          <p:nvPr/>
        </p:nvSpPr>
        <p:spPr bwMode="auto">
          <a:xfrm>
            <a:off x="6283621" y="5004489"/>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4</a:t>
            </a:r>
            <a:endParaRPr lang="zh-CN" altLang="en-US" sz="2800"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6496379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14" presetClass="entr" presetSubtype="1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22" presetClass="entr" presetSubtype="4"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down)">
                                      <p:cBhvr>
                                        <p:cTn id="33" dur="500"/>
                                        <p:tgtEl>
                                          <p:spTgt spid="3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500"/>
                                        <p:tgtEl>
                                          <p:spTgt spid="38"/>
                                        </p:tgtEl>
                                      </p:cBhvr>
                                    </p:animEffect>
                                  </p:childTnLst>
                                </p:cTn>
                              </p:par>
                              <p:par>
                                <p:cTn id="37" presetID="22" presetClass="entr" presetSubtype="4"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childTnLst>
                          </p:cTn>
                        </p:par>
                        <p:par>
                          <p:cTn id="40" fill="hold">
                            <p:stCondLst>
                              <p:cond delay="1500"/>
                            </p:stCondLst>
                            <p:childTnLst>
                              <p:par>
                                <p:cTn id="41" presetID="22" presetClass="entr" presetSubtype="4"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cTn>
                              </p:par>
                              <p:par>
                                <p:cTn id="44" presetID="22" presetClass="entr" presetSubtype="4"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down)">
                                      <p:cBhvr>
                                        <p:cTn id="46" dur="500"/>
                                        <p:tgtEl>
                                          <p:spTgt spid="3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down)">
                                      <p:cBhvr>
                                        <p:cTn id="52" dur="500"/>
                                        <p:tgtEl>
                                          <p:spTgt spid="39"/>
                                        </p:tgtEl>
                                      </p:cBhvr>
                                    </p:animEffect>
                                  </p:childTnLst>
                                </p:cTn>
                              </p:par>
                              <p:par>
                                <p:cTn id="53" presetID="2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1+#ppt_w/2"/>
                                          </p:val>
                                        </p:tav>
                                        <p:tav tm="100000">
                                          <p:val>
                                            <p:strVal val="#ppt_x"/>
                                          </p:val>
                                        </p:tav>
                                      </p:tavLst>
                                    </p:anim>
                                    <p:anim calcmode="lin" valueType="num">
                                      <p:cBhvr additive="base">
                                        <p:cTn id="60" dur="500" fill="hold"/>
                                        <p:tgtEl>
                                          <p:spTgt spid="42"/>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2"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fill="hold"/>
                                        <p:tgtEl>
                                          <p:spTgt spid="45"/>
                                        </p:tgtEl>
                                        <p:attrNameLst>
                                          <p:attrName>ppt_x</p:attrName>
                                        </p:attrNameLst>
                                      </p:cBhvr>
                                      <p:tavLst>
                                        <p:tav tm="0">
                                          <p:val>
                                            <p:strVal val="1+#ppt_w/2"/>
                                          </p:val>
                                        </p:tav>
                                        <p:tav tm="100000">
                                          <p:val>
                                            <p:strVal val="#ppt_x"/>
                                          </p:val>
                                        </p:tav>
                                      </p:tavLst>
                                    </p:anim>
                                    <p:anim calcmode="lin" valueType="num">
                                      <p:cBhvr additive="base">
                                        <p:cTn id="65" dur="500" fill="hold"/>
                                        <p:tgtEl>
                                          <p:spTgt spid="45"/>
                                        </p:tgtEl>
                                        <p:attrNameLst>
                                          <p:attrName>ppt_y</p:attrName>
                                        </p:attrNameLst>
                                      </p:cBhvr>
                                      <p:tavLst>
                                        <p:tav tm="0">
                                          <p:val>
                                            <p:strVal val="#ppt_y"/>
                                          </p:val>
                                        </p:tav>
                                        <p:tav tm="100000">
                                          <p:val>
                                            <p:strVal val="#ppt_y"/>
                                          </p:val>
                                        </p:tav>
                                      </p:tavLst>
                                    </p:anim>
                                  </p:childTnLst>
                                </p:cTn>
                              </p:par>
                              <p:par>
                                <p:cTn id="66" presetID="31" presetClass="entr" presetSubtype="0" fill="hold" grpId="0" nodeType="withEffect">
                                  <p:stCondLst>
                                    <p:cond delay="500"/>
                                  </p:stCondLst>
                                  <p:childTnLst>
                                    <p:set>
                                      <p:cBhvr>
                                        <p:cTn id="67" dur="1" fill="hold">
                                          <p:stCondLst>
                                            <p:cond delay="0"/>
                                          </p:stCondLst>
                                        </p:cTn>
                                        <p:tgtEl>
                                          <p:spTgt spid="48"/>
                                        </p:tgtEl>
                                        <p:attrNameLst>
                                          <p:attrName>style.visibility</p:attrName>
                                        </p:attrNameLst>
                                      </p:cBhvr>
                                      <p:to>
                                        <p:strVal val="visible"/>
                                      </p:to>
                                    </p:set>
                                    <p:anim calcmode="lin" valueType="num">
                                      <p:cBhvr>
                                        <p:cTn id="68" dur="1000" fill="hold"/>
                                        <p:tgtEl>
                                          <p:spTgt spid="48"/>
                                        </p:tgtEl>
                                        <p:attrNameLst>
                                          <p:attrName>ppt_w</p:attrName>
                                        </p:attrNameLst>
                                      </p:cBhvr>
                                      <p:tavLst>
                                        <p:tav tm="0">
                                          <p:val>
                                            <p:fltVal val="0"/>
                                          </p:val>
                                        </p:tav>
                                        <p:tav tm="100000">
                                          <p:val>
                                            <p:strVal val="#ppt_w"/>
                                          </p:val>
                                        </p:tav>
                                      </p:tavLst>
                                    </p:anim>
                                    <p:anim calcmode="lin" valueType="num">
                                      <p:cBhvr>
                                        <p:cTn id="69" dur="1000" fill="hold"/>
                                        <p:tgtEl>
                                          <p:spTgt spid="48"/>
                                        </p:tgtEl>
                                        <p:attrNameLst>
                                          <p:attrName>ppt_h</p:attrName>
                                        </p:attrNameLst>
                                      </p:cBhvr>
                                      <p:tavLst>
                                        <p:tav tm="0">
                                          <p:val>
                                            <p:fltVal val="0"/>
                                          </p:val>
                                        </p:tav>
                                        <p:tav tm="100000">
                                          <p:val>
                                            <p:strVal val="#ppt_h"/>
                                          </p:val>
                                        </p:tav>
                                      </p:tavLst>
                                    </p:anim>
                                    <p:anim calcmode="lin" valueType="num">
                                      <p:cBhvr>
                                        <p:cTn id="70" dur="1000" fill="hold"/>
                                        <p:tgtEl>
                                          <p:spTgt spid="48"/>
                                        </p:tgtEl>
                                        <p:attrNameLst>
                                          <p:attrName>style.rotation</p:attrName>
                                        </p:attrNameLst>
                                      </p:cBhvr>
                                      <p:tavLst>
                                        <p:tav tm="0">
                                          <p:val>
                                            <p:fltVal val="90"/>
                                          </p:val>
                                        </p:tav>
                                        <p:tav tm="100000">
                                          <p:val>
                                            <p:fltVal val="0"/>
                                          </p:val>
                                        </p:tav>
                                      </p:tavLst>
                                    </p:anim>
                                    <p:animEffect transition="in" filter="fade">
                                      <p:cBhvr>
                                        <p:cTn id="71" dur="1000"/>
                                        <p:tgtEl>
                                          <p:spTgt spid="48"/>
                                        </p:tgtEl>
                                      </p:cBhvr>
                                    </p:animEffect>
                                  </p:childTnLst>
                                </p:cTn>
                              </p:par>
                              <p:par>
                                <p:cTn id="72" presetID="31" presetClass="entr" presetSubtype="0" fill="hold" grpId="0" nodeType="withEffect">
                                  <p:stCondLst>
                                    <p:cond delay="500"/>
                                  </p:stCondLst>
                                  <p:childTnLst>
                                    <p:set>
                                      <p:cBhvr>
                                        <p:cTn id="73" dur="1" fill="hold">
                                          <p:stCondLst>
                                            <p:cond delay="0"/>
                                          </p:stCondLst>
                                        </p:cTn>
                                        <p:tgtEl>
                                          <p:spTgt spid="49"/>
                                        </p:tgtEl>
                                        <p:attrNameLst>
                                          <p:attrName>style.visibility</p:attrName>
                                        </p:attrNameLst>
                                      </p:cBhvr>
                                      <p:to>
                                        <p:strVal val="visible"/>
                                      </p:to>
                                    </p:set>
                                    <p:anim calcmode="lin" valueType="num">
                                      <p:cBhvr>
                                        <p:cTn id="74" dur="1000" fill="hold"/>
                                        <p:tgtEl>
                                          <p:spTgt spid="49"/>
                                        </p:tgtEl>
                                        <p:attrNameLst>
                                          <p:attrName>ppt_w</p:attrName>
                                        </p:attrNameLst>
                                      </p:cBhvr>
                                      <p:tavLst>
                                        <p:tav tm="0">
                                          <p:val>
                                            <p:fltVal val="0"/>
                                          </p:val>
                                        </p:tav>
                                        <p:tav tm="100000">
                                          <p:val>
                                            <p:strVal val="#ppt_w"/>
                                          </p:val>
                                        </p:tav>
                                      </p:tavLst>
                                    </p:anim>
                                    <p:anim calcmode="lin" valueType="num">
                                      <p:cBhvr>
                                        <p:cTn id="75" dur="1000" fill="hold"/>
                                        <p:tgtEl>
                                          <p:spTgt spid="49"/>
                                        </p:tgtEl>
                                        <p:attrNameLst>
                                          <p:attrName>ppt_h</p:attrName>
                                        </p:attrNameLst>
                                      </p:cBhvr>
                                      <p:tavLst>
                                        <p:tav tm="0">
                                          <p:val>
                                            <p:fltVal val="0"/>
                                          </p:val>
                                        </p:tav>
                                        <p:tav tm="100000">
                                          <p:val>
                                            <p:strVal val="#ppt_h"/>
                                          </p:val>
                                        </p:tav>
                                      </p:tavLst>
                                    </p:anim>
                                    <p:anim calcmode="lin" valueType="num">
                                      <p:cBhvr>
                                        <p:cTn id="76" dur="1000" fill="hold"/>
                                        <p:tgtEl>
                                          <p:spTgt spid="49"/>
                                        </p:tgtEl>
                                        <p:attrNameLst>
                                          <p:attrName>style.rotation</p:attrName>
                                        </p:attrNameLst>
                                      </p:cBhvr>
                                      <p:tavLst>
                                        <p:tav tm="0">
                                          <p:val>
                                            <p:fltVal val="90"/>
                                          </p:val>
                                        </p:tav>
                                        <p:tav tm="100000">
                                          <p:val>
                                            <p:fltVal val="0"/>
                                          </p:val>
                                        </p:tav>
                                      </p:tavLst>
                                    </p:anim>
                                    <p:animEffect transition="in" filter="fade">
                                      <p:cBhvr>
                                        <p:cTn id="77" dur="1000"/>
                                        <p:tgtEl>
                                          <p:spTgt spid="49"/>
                                        </p:tgtEl>
                                      </p:cBhvr>
                                    </p:animEffect>
                                  </p:childTnLst>
                                </p:cTn>
                              </p:par>
                              <p:par>
                                <p:cTn id="78" presetID="31" presetClass="entr" presetSubtype="0" fill="hold" grpId="0" nodeType="withEffect">
                                  <p:stCondLst>
                                    <p:cond delay="500"/>
                                  </p:stCondLst>
                                  <p:childTnLst>
                                    <p:set>
                                      <p:cBhvr>
                                        <p:cTn id="79" dur="1" fill="hold">
                                          <p:stCondLst>
                                            <p:cond delay="0"/>
                                          </p:stCondLst>
                                        </p:cTn>
                                        <p:tgtEl>
                                          <p:spTgt spid="54"/>
                                        </p:tgtEl>
                                        <p:attrNameLst>
                                          <p:attrName>style.visibility</p:attrName>
                                        </p:attrNameLst>
                                      </p:cBhvr>
                                      <p:to>
                                        <p:strVal val="visible"/>
                                      </p:to>
                                    </p:set>
                                    <p:anim calcmode="lin" valueType="num">
                                      <p:cBhvr>
                                        <p:cTn id="80" dur="1000" fill="hold"/>
                                        <p:tgtEl>
                                          <p:spTgt spid="54"/>
                                        </p:tgtEl>
                                        <p:attrNameLst>
                                          <p:attrName>ppt_w</p:attrName>
                                        </p:attrNameLst>
                                      </p:cBhvr>
                                      <p:tavLst>
                                        <p:tav tm="0">
                                          <p:val>
                                            <p:fltVal val="0"/>
                                          </p:val>
                                        </p:tav>
                                        <p:tav tm="100000">
                                          <p:val>
                                            <p:strVal val="#ppt_w"/>
                                          </p:val>
                                        </p:tav>
                                      </p:tavLst>
                                    </p:anim>
                                    <p:anim calcmode="lin" valueType="num">
                                      <p:cBhvr>
                                        <p:cTn id="81" dur="1000" fill="hold"/>
                                        <p:tgtEl>
                                          <p:spTgt spid="54"/>
                                        </p:tgtEl>
                                        <p:attrNameLst>
                                          <p:attrName>ppt_h</p:attrName>
                                        </p:attrNameLst>
                                      </p:cBhvr>
                                      <p:tavLst>
                                        <p:tav tm="0">
                                          <p:val>
                                            <p:fltVal val="0"/>
                                          </p:val>
                                        </p:tav>
                                        <p:tav tm="100000">
                                          <p:val>
                                            <p:strVal val="#ppt_h"/>
                                          </p:val>
                                        </p:tav>
                                      </p:tavLst>
                                    </p:anim>
                                    <p:anim calcmode="lin" valueType="num">
                                      <p:cBhvr>
                                        <p:cTn id="82" dur="1000" fill="hold"/>
                                        <p:tgtEl>
                                          <p:spTgt spid="54"/>
                                        </p:tgtEl>
                                        <p:attrNameLst>
                                          <p:attrName>style.rotation</p:attrName>
                                        </p:attrNameLst>
                                      </p:cBhvr>
                                      <p:tavLst>
                                        <p:tav tm="0">
                                          <p:val>
                                            <p:fltVal val="90"/>
                                          </p:val>
                                        </p:tav>
                                        <p:tav tm="100000">
                                          <p:val>
                                            <p:fltVal val="0"/>
                                          </p:val>
                                        </p:tav>
                                      </p:tavLst>
                                    </p:anim>
                                    <p:animEffect transition="in" filter="fade">
                                      <p:cBhvr>
                                        <p:cTn id="83" dur="1000"/>
                                        <p:tgtEl>
                                          <p:spTgt spid="54"/>
                                        </p:tgtEl>
                                      </p:cBhvr>
                                    </p:animEffect>
                                  </p:childTnLst>
                                </p:cTn>
                              </p:par>
                              <p:par>
                                <p:cTn id="84" presetID="31" presetClass="entr" presetSubtype="0" fill="hold" grpId="0" nodeType="withEffect">
                                  <p:stCondLst>
                                    <p:cond delay="5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1000" fill="hold"/>
                                        <p:tgtEl>
                                          <p:spTgt spid="59"/>
                                        </p:tgtEl>
                                        <p:attrNameLst>
                                          <p:attrName>ppt_w</p:attrName>
                                        </p:attrNameLst>
                                      </p:cBhvr>
                                      <p:tavLst>
                                        <p:tav tm="0">
                                          <p:val>
                                            <p:fltVal val="0"/>
                                          </p:val>
                                        </p:tav>
                                        <p:tav tm="100000">
                                          <p:val>
                                            <p:strVal val="#ppt_w"/>
                                          </p:val>
                                        </p:tav>
                                      </p:tavLst>
                                    </p:anim>
                                    <p:anim calcmode="lin" valueType="num">
                                      <p:cBhvr>
                                        <p:cTn id="87" dur="1000" fill="hold"/>
                                        <p:tgtEl>
                                          <p:spTgt spid="59"/>
                                        </p:tgtEl>
                                        <p:attrNameLst>
                                          <p:attrName>ppt_h</p:attrName>
                                        </p:attrNameLst>
                                      </p:cBhvr>
                                      <p:tavLst>
                                        <p:tav tm="0">
                                          <p:val>
                                            <p:fltVal val="0"/>
                                          </p:val>
                                        </p:tav>
                                        <p:tav tm="100000">
                                          <p:val>
                                            <p:strVal val="#ppt_h"/>
                                          </p:val>
                                        </p:tav>
                                      </p:tavLst>
                                    </p:anim>
                                    <p:anim calcmode="lin" valueType="num">
                                      <p:cBhvr>
                                        <p:cTn id="88" dur="1000" fill="hold"/>
                                        <p:tgtEl>
                                          <p:spTgt spid="59"/>
                                        </p:tgtEl>
                                        <p:attrNameLst>
                                          <p:attrName>style.rotation</p:attrName>
                                        </p:attrNameLst>
                                      </p:cBhvr>
                                      <p:tavLst>
                                        <p:tav tm="0">
                                          <p:val>
                                            <p:fltVal val="90"/>
                                          </p:val>
                                        </p:tav>
                                        <p:tav tm="100000">
                                          <p:val>
                                            <p:fltVal val="0"/>
                                          </p:val>
                                        </p:tav>
                                      </p:tavLst>
                                    </p:anim>
                                    <p:animEffect transition="in" filter="fade">
                                      <p:cBhvr>
                                        <p:cTn id="89" dur="1000"/>
                                        <p:tgtEl>
                                          <p:spTgt spid="59"/>
                                        </p:tgtEl>
                                      </p:cBhvr>
                                    </p:animEffect>
                                  </p:childTnLst>
                                </p:cTn>
                              </p:par>
                              <p:par>
                                <p:cTn id="90" presetID="53" presetClass="entr" presetSubtype="16" fill="hold" grpId="0" nodeType="withEffect">
                                  <p:stCondLst>
                                    <p:cond delay="1000"/>
                                  </p:stCondLst>
                                  <p:childTnLst>
                                    <p:set>
                                      <p:cBhvr>
                                        <p:cTn id="91" dur="1" fill="hold">
                                          <p:stCondLst>
                                            <p:cond delay="0"/>
                                          </p:stCondLst>
                                        </p:cTn>
                                        <p:tgtEl>
                                          <p:spTgt spid="50"/>
                                        </p:tgtEl>
                                        <p:attrNameLst>
                                          <p:attrName>style.visibility</p:attrName>
                                        </p:attrNameLst>
                                      </p:cBhvr>
                                      <p:to>
                                        <p:strVal val="visible"/>
                                      </p:to>
                                    </p:set>
                                    <p:anim calcmode="lin" valueType="num">
                                      <p:cBhvr>
                                        <p:cTn id="92" dur="500" fill="hold"/>
                                        <p:tgtEl>
                                          <p:spTgt spid="50"/>
                                        </p:tgtEl>
                                        <p:attrNameLst>
                                          <p:attrName>ppt_w</p:attrName>
                                        </p:attrNameLst>
                                      </p:cBhvr>
                                      <p:tavLst>
                                        <p:tav tm="0">
                                          <p:val>
                                            <p:fltVal val="0"/>
                                          </p:val>
                                        </p:tav>
                                        <p:tav tm="100000">
                                          <p:val>
                                            <p:strVal val="#ppt_w"/>
                                          </p:val>
                                        </p:tav>
                                      </p:tavLst>
                                    </p:anim>
                                    <p:anim calcmode="lin" valueType="num">
                                      <p:cBhvr>
                                        <p:cTn id="93" dur="500" fill="hold"/>
                                        <p:tgtEl>
                                          <p:spTgt spid="50"/>
                                        </p:tgtEl>
                                        <p:attrNameLst>
                                          <p:attrName>ppt_h</p:attrName>
                                        </p:attrNameLst>
                                      </p:cBhvr>
                                      <p:tavLst>
                                        <p:tav tm="0">
                                          <p:val>
                                            <p:fltVal val="0"/>
                                          </p:val>
                                        </p:tav>
                                        <p:tav tm="100000">
                                          <p:val>
                                            <p:strVal val="#ppt_h"/>
                                          </p:val>
                                        </p:tav>
                                      </p:tavLst>
                                    </p:anim>
                                    <p:animEffect transition="in" filter="fade">
                                      <p:cBhvr>
                                        <p:cTn id="94" dur="500"/>
                                        <p:tgtEl>
                                          <p:spTgt spid="50"/>
                                        </p:tgtEl>
                                      </p:cBhvr>
                                    </p:animEffect>
                                  </p:childTnLst>
                                </p:cTn>
                              </p:par>
                              <p:par>
                                <p:cTn id="95" presetID="53" presetClass="entr" presetSubtype="16" fill="hold" grpId="0" nodeType="withEffect">
                                  <p:stCondLst>
                                    <p:cond delay="100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par>
                                <p:cTn id="100" presetID="53" presetClass="entr" presetSubtype="16" fill="hold" grpId="0" nodeType="withEffect">
                                  <p:stCondLst>
                                    <p:cond delay="1000"/>
                                  </p:stCondLst>
                                  <p:childTnLst>
                                    <p:set>
                                      <p:cBhvr>
                                        <p:cTn id="101" dur="1" fill="hold">
                                          <p:stCondLst>
                                            <p:cond delay="0"/>
                                          </p:stCondLst>
                                        </p:cTn>
                                        <p:tgtEl>
                                          <p:spTgt spid="57"/>
                                        </p:tgtEl>
                                        <p:attrNameLst>
                                          <p:attrName>style.visibility</p:attrName>
                                        </p:attrNameLst>
                                      </p:cBhvr>
                                      <p:to>
                                        <p:strVal val="visible"/>
                                      </p:to>
                                    </p:set>
                                    <p:anim calcmode="lin" valueType="num">
                                      <p:cBhvr>
                                        <p:cTn id="102" dur="500" fill="hold"/>
                                        <p:tgtEl>
                                          <p:spTgt spid="57"/>
                                        </p:tgtEl>
                                        <p:attrNameLst>
                                          <p:attrName>ppt_w</p:attrName>
                                        </p:attrNameLst>
                                      </p:cBhvr>
                                      <p:tavLst>
                                        <p:tav tm="0">
                                          <p:val>
                                            <p:fltVal val="0"/>
                                          </p:val>
                                        </p:tav>
                                        <p:tav tm="100000">
                                          <p:val>
                                            <p:strVal val="#ppt_w"/>
                                          </p:val>
                                        </p:tav>
                                      </p:tavLst>
                                    </p:anim>
                                    <p:anim calcmode="lin" valueType="num">
                                      <p:cBhvr>
                                        <p:cTn id="103" dur="500" fill="hold"/>
                                        <p:tgtEl>
                                          <p:spTgt spid="57"/>
                                        </p:tgtEl>
                                        <p:attrNameLst>
                                          <p:attrName>ppt_h</p:attrName>
                                        </p:attrNameLst>
                                      </p:cBhvr>
                                      <p:tavLst>
                                        <p:tav tm="0">
                                          <p:val>
                                            <p:fltVal val="0"/>
                                          </p:val>
                                        </p:tav>
                                        <p:tav tm="100000">
                                          <p:val>
                                            <p:strVal val="#ppt_h"/>
                                          </p:val>
                                        </p:tav>
                                      </p:tavLst>
                                    </p:anim>
                                    <p:animEffect transition="in" filter="fade">
                                      <p:cBhvr>
                                        <p:cTn id="104" dur="500"/>
                                        <p:tgtEl>
                                          <p:spTgt spid="57"/>
                                        </p:tgtEl>
                                      </p:cBhvr>
                                    </p:animEffect>
                                  </p:childTnLst>
                                </p:cTn>
                              </p:par>
                              <p:par>
                                <p:cTn id="105" presetID="53" presetClass="entr" presetSubtype="16" fill="hold" grpId="0" nodeType="withEffect">
                                  <p:stCondLst>
                                    <p:cond delay="100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42" presetClass="entr" presetSubtype="0" fill="hold" grpId="0" nodeType="withEffect">
                                  <p:stCondLst>
                                    <p:cond delay="150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1000"/>
                                        <p:tgtEl>
                                          <p:spTgt spid="51"/>
                                        </p:tgtEl>
                                      </p:cBhvr>
                                    </p:animEffect>
                                    <p:anim calcmode="lin" valueType="num">
                                      <p:cBhvr>
                                        <p:cTn id="113" dur="1000" fill="hold"/>
                                        <p:tgtEl>
                                          <p:spTgt spid="51"/>
                                        </p:tgtEl>
                                        <p:attrNameLst>
                                          <p:attrName>ppt_x</p:attrName>
                                        </p:attrNameLst>
                                      </p:cBhvr>
                                      <p:tavLst>
                                        <p:tav tm="0">
                                          <p:val>
                                            <p:strVal val="#ppt_x"/>
                                          </p:val>
                                        </p:tav>
                                        <p:tav tm="100000">
                                          <p:val>
                                            <p:strVal val="#ppt_x"/>
                                          </p:val>
                                        </p:tav>
                                      </p:tavLst>
                                    </p:anim>
                                    <p:anim calcmode="lin" valueType="num">
                                      <p:cBhvr>
                                        <p:cTn id="114" dur="1000" fill="hold"/>
                                        <p:tgtEl>
                                          <p:spTgt spid="5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1500"/>
                                  </p:stCondLst>
                                  <p:childTnLst>
                                    <p:set>
                                      <p:cBhvr>
                                        <p:cTn id="116" dur="1" fill="hold">
                                          <p:stCondLst>
                                            <p:cond delay="0"/>
                                          </p:stCondLst>
                                        </p:cTn>
                                        <p:tgtEl>
                                          <p:spTgt spid="53"/>
                                        </p:tgtEl>
                                        <p:attrNameLst>
                                          <p:attrName>style.visibility</p:attrName>
                                        </p:attrNameLst>
                                      </p:cBhvr>
                                      <p:to>
                                        <p:strVal val="visible"/>
                                      </p:to>
                                    </p:set>
                                    <p:animEffect transition="in" filter="fade">
                                      <p:cBhvr>
                                        <p:cTn id="117" dur="1000"/>
                                        <p:tgtEl>
                                          <p:spTgt spid="53"/>
                                        </p:tgtEl>
                                      </p:cBhvr>
                                    </p:animEffect>
                                    <p:anim calcmode="lin" valueType="num">
                                      <p:cBhvr>
                                        <p:cTn id="118" dur="1000" fill="hold"/>
                                        <p:tgtEl>
                                          <p:spTgt spid="53"/>
                                        </p:tgtEl>
                                        <p:attrNameLst>
                                          <p:attrName>ppt_x</p:attrName>
                                        </p:attrNameLst>
                                      </p:cBhvr>
                                      <p:tavLst>
                                        <p:tav tm="0">
                                          <p:val>
                                            <p:strVal val="#ppt_x"/>
                                          </p:val>
                                        </p:tav>
                                        <p:tav tm="100000">
                                          <p:val>
                                            <p:strVal val="#ppt_x"/>
                                          </p:val>
                                        </p:tav>
                                      </p:tavLst>
                                    </p:anim>
                                    <p:anim calcmode="lin" valueType="num">
                                      <p:cBhvr>
                                        <p:cTn id="119" dur="1000" fill="hold"/>
                                        <p:tgtEl>
                                          <p:spTgt spid="5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1500"/>
                                  </p:stCondLst>
                                  <p:childTnLst>
                                    <p:set>
                                      <p:cBhvr>
                                        <p:cTn id="121" dur="1" fill="hold">
                                          <p:stCondLst>
                                            <p:cond delay="0"/>
                                          </p:stCondLst>
                                        </p:cTn>
                                        <p:tgtEl>
                                          <p:spTgt spid="56"/>
                                        </p:tgtEl>
                                        <p:attrNameLst>
                                          <p:attrName>style.visibility</p:attrName>
                                        </p:attrNameLst>
                                      </p:cBhvr>
                                      <p:to>
                                        <p:strVal val="visible"/>
                                      </p:to>
                                    </p:set>
                                    <p:animEffect transition="in" filter="fade">
                                      <p:cBhvr>
                                        <p:cTn id="122" dur="1000"/>
                                        <p:tgtEl>
                                          <p:spTgt spid="56"/>
                                        </p:tgtEl>
                                      </p:cBhvr>
                                    </p:animEffect>
                                    <p:anim calcmode="lin" valueType="num">
                                      <p:cBhvr>
                                        <p:cTn id="123" dur="1000" fill="hold"/>
                                        <p:tgtEl>
                                          <p:spTgt spid="56"/>
                                        </p:tgtEl>
                                        <p:attrNameLst>
                                          <p:attrName>ppt_x</p:attrName>
                                        </p:attrNameLst>
                                      </p:cBhvr>
                                      <p:tavLst>
                                        <p:tav tm="0">
                                          <p:val>
                                            <p:strVal val="#ppt_x"/>
                                          </p:val>
                                        </p:tav>
                                        <p:tav tm="100000">
                                          <p:val>
                                            <p:strVal val="#ppt_x"/>
                                          </p:val>
                                        </p:tav>
                                      </p:tavLst>
                                    </p:anim>
                                    <p:anim calcmode="lin" valueType="num">
                                      <p:cBhvr>
                                        <p:cTn id="124" dur="1000" fill="hold"/>
                                        <p:tgtEl>
                                          <p:spTgt spid="5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1500"/>
                                  </p:stCondLst>
                                  <p:childTnLst>
                                    <p:set>
                                      <p:cBhvr>
                                        <p:cTn id="126" dur="1" fill="hold">
                                          <p:stCondLst>
                                            <p:cond delay="0"/>
                                          </p:stCondLst>
                                        </p:cTn>
                                        <p:tgtEl>
                                          <p:spTgt spid="58"/>
                                        </p:tgtEl>
                                        <p:attrNameLst>
                                          <p:attrName>style.visibility</p:attrName>
                                        </p:attrNameLst>
                                      </p:cBhvr>
                                      <p:to>
                                        <p:strVal val="visible"/>
                                      </p:to>
                                    </p:set>
                                    <p:animEffect transition="in" filter="fade">
                                      <p:cBhvr>
                                        <p:cTn id="127" dur="1000"/>
                                        <p:tgtEl>
                                          <p:spTgt spid="58"/>
                                        </p:tgtEl>
                                      </p:cBhvr>
                                    </p:animEffect>
                                    <p:anim calcmode="lin" valueType="num">
                                      <p:cBhvr>
                                        <p:cTn id="128" dur="1000" fill="hold"/>
                                        <p:tgtEl>
                                          <p:spTgt spid="58"/>
                                        </p:tgtEl>
                                        <p:attrNameLst>
                                          <p:attrName>ppt_x</p:attrName>
                                        </p:attrNameLst>
                                      </p:cBhvr>
                                      <p:tavLst>
                                        <p:tav tm="0">
                                          <p:val>
                                            <p:strVal val="#ppt_x"/>
                                          </p:val>
                                        </p:tav>
                                        <p:tav tm="100000">
                                          <p:val>
                                            <p:strVal val="#ppt_x"/>
                                          </p:val>
                                        </p:tav>
                                      </p:tavLst>
                                    </p:anim>
                                    <p:anim calcmode="lin" valueType="num">
                                      <p:cBhvr>
                                        <p:cTn id="12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3" grpId="0" animBg="1"/>
      <p:bldP spid="37" grpId="0" animBg="1"/>
      <p:bldP spid="38" grpId="0"/>
      <p:bldP spid="39" grpId="0"/>
      <p:bldP spid="48" grpId="0" animBg="1"/>
      <p:bldP spid="49" grpId="0" animBg="1"/>
      <p:bldP spid="50" grpId="0"/>
      <p:bldP spid="51" grpId="0"/>
      <p:bldP spid="52" grpId="0"/>
      <p:bldP spid="53" grpId="0"/>
      <p:bldP spid="54" grpId="0" animBg="1"/>
      <p:bldP spid="55" grpId="0"/>
      <p:bldP spid="56" grpId="0"/>
      <p:bldP spid="57" grpId="0"/>
      <p:bldP spid="58" grpId="0"/>
      <p:bldP spid="5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调查安排</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调查内容</a:t>
            </a:r>
          </a:p>
        </p:txBody>
      </p:sp>
      <p:cxnSp>
        <p:nvCxnSpPr>
          <p:cNvPr id="7" name="直接连接符 6"/>
          <p:cNvCxnSpPr>
            <a:endCxn id="31" idx="0"/>
          </p:cNvCxnSpPr>
          <p:nvPr/>
        </p:nvCxnSpPr>
        <p:spPr>
          <a:xfrm>
            <a:off x="1500402" y="2050731"/>
            <a:ext cx="0" cy="1391977"/>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1" idx="4"/>
          </p:cNvCxnSpPr>
          <p:nvPr/>
        </p:nvCxnSpPr>
        <p:spPr>
          <a:xfrm>
            <a:off x="1500402" y="3902172"/>
            <a:ext cx="0" cy="1303203"/>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4" idx="2"/>
          </p:cNvCxnSpPr>
          <p:nvPr/>
        </p:nvCxnSpPr>
        <p:spPr>
          <a:xfrm>
            <a:off x="1500402" y="5242908"/>
            <a:ext cx="3816424"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4" idx="0"/>
          </p:cNvCxnSpPr>
          <p:nvPr/>
        </p:nvCxnSpPr>
        <p:spPr>
          <a:xfrm>
            <a:off x="5546558" y="1858532"/>
            <a:ext cx="0" cy="3154644"/>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546558" y="1858532"/>
            <a:ext cx="2098381"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40" idx="0"/>
          </p:cNvCxnSpPr>
          <p:nvPr/>
        </p:nvCxnSpPr>
        <p:spPr>
          <a:xfrm>
            <a:off x="7818074" y="2114416"/>
            <a:ext cx="0" cy="1328292"/>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29"/>
          <p:cNvSpPr txBox="1"/>
          <p:nvPr/>
        </p:nvSpPr>
        <p:spPr>
          <a:xfrm>
            <a:off x="1915503" y="1988840"/>
            <a:ext cx="3257307" cy="727122"/>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fontAlgn="base">
              <a:lnSpc>
                <a:spcPct val="150000"/>
              </a:lnSpc>
              <a:spcBef>
                <a:spcPct val="0"/>
              </a:spcBef>
              <a:spcAft>
                <a:spcPct val="0"/>
              </a:spcAft>
            </a:pPr>
            <a:r>
              <a:rPr lang="zh-CN" altLang="en-US" sz="1050" dirty="0">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sym typeface="Gill Sans" charset="0"/>
            </a:endParaRPr>
          </a:p>
        </p:txBody>
      </p:sp>
      <p:sp>
        <p:nvSpPr>
          <p:cNvPr id="18" name="TextBox 30"/>
          <p:cNvSpPr txBox="1"/>
          <p:nvPr/>
        </p:nvSpPr>
        <p:spPr>
          <a:xfrm>
            <a:off x="1915502" y="1643089"/>
            <a:ext cx="2681243"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19" name="TextBox 29"/>
          <p:cNvSpPr txBox="1"/>
          <p:nvPr/>
        </p:nvSpPr>
        <p:spPr>
          <a:xfrm>
            <a:off x="1915503" y="3766006"/>
            <a:ext cx="3257307"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0" name="TextBox 30"/>
          <p:cNvSpPr txBox="1"/>
          <p:nvPr/>
        </p:nvSpPr>
        <p:spPr>
          <a:xfrm>
            <a:off x="1915501" y="3456997"/>
            <a:ext cx="3002885" cy="276999"/>
          </a:xfrm>
          <a:prstGeom prst="rect">
            <a:avLst/>
          </a:prstGeom>
          <a:noFill/>
        </p:spPr>
        <p:txBody>
          <a:bodyPr wrap="square" lIns="0" tIns="0" rIns="0" bIns="0" rtlCol="0">
            <a:spAutoFit/>
          </a:bodyPr>
          <a:lstStyle>
            <a:defPPr>
              <a:defRPr lang="zh-CN"/>
            </a:defPPr>
            <a:lvl1pPr>
              <a:defRPr sz="2800" b="1">
                <a:solidFill>
                  <a:schemeClr val="accent1"/>
                </a:solidFill>
                <a:latin typeface="微软雅黑" pitchFamily="34" charset="-122"/>
                <a:ea typeface="微软雅黑" pitchFamily="34" charset="-122"/>
              </a:defRPr>
            </a:lvl1pPr>
          </a:lstStyle>
          <a:p>
            <a:r>
              <a:rPr lang="zh-CN" altLang="en-US" sz="1800" b="0" dirty="0">
                <a:solidFill>
                  <a:srgbClr val="027BA8"/>
                </a:solidFill>
              </a:rPr>
              <a:t>添加标题内容</a:t>
            </a:r>
          </a:p>
        </p:txBody>
      </p:sp>
      <p:sp>
        <p:nvSpPr>
          <p:cNvPr id="21" name="TextBox 29"/>
          <p:cNvSpPr txBox="1"/>
          <p:nvPr/>
        </p:nvSpPr>
        <p:spPr>
          <a:xfrm>
            <a:off x="6012613" y="5352141"/>
            <a:ext cx="3264653"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2" name="TextBox 30"/>
          <p:cNvSpPr txBox="1"/>
          <p:nvPr/>
        </p:nvSpPr>
        <p:spPr>
          <a:xfrm>
            <a:off x="6012612" y="5041753"/>
            <a:ext cx="2911141"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3" name="TextBox 22"/>
          <p:cNvSpPr txBox="1"/>
          <p:nvPr/>
        </p:nvSpPr>
        <p:spPr>
          <a:xfrm>
            <a:off x="8275682" y="1988840"/>
            <a:ext cx="3312368" cy="727122"/>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fontAlgn="base">
              <a:lnSpc>
                <a:spcPct val="150000"/>
              </a:lnSpc>
              <a:spcBef>
                <a:spcPct val="0"/>
              </a:spcBef>
              <a:spcAft>
                <a:spcPct val="0"/>
              </a:spcAft>
            </a:pPr>
            <a:r>
              <a:rPr lang="zh-CN" altLang="en-US" sz="1050" dirty="0">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sym typeface="Gill Sans" charset="0"/>
            </a:endParaRPr>
          </a:p>
        </p:txBody>
      </p:sp>
      <p:sp>
        <p:nvSpPr>
          <p:cNvPr id="24" name="TextBox 23"/>
          <p:cNvSpPr txBox="1"/>
          <p:nvPr/>
        </p:nvSpPr>
        <p:spPr>
          <a:xfrm>
            <a:off x="8275682" y="1643089"/>
            <a:ext cx="2841052"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5" name="TextBox 24"/>
          <p:cNvSpPr txBox="1"/>
          <p:nvPr/>
        </p:nvSpPr>
        <p:spPr>
          <a:xfrm>
            <a:off x="8275682" y="3766006"/>
            <a:ext cx="3312368" cy="72712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6" name="TextBox 25"/>
          <p:cNvSpPr txBox="1"/>
          <p:nvPr/>
        </p:nvSpPr>
        <p:spPr>
          <a:xfrm>
            <a:off x="8275681" y="3456997"/>
            <a:ext cx="2960378" cy="276999"/>
          </a:xfrm>
          <a:prstGeom prst="rect">
            <a:avLst/>
          </a:prstGeom>
          <a:noFill/>
        </p:spPr>
        <p:txBody>
          <a:bodyPr wrap="square" lIns="0" tIns="0" rIns="0" bIns="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grpSp>
        <p:nvGrpSpPr>
          <p:cNvPr id="27" name="组合 26"/>
          <p:cNvGrpSpPr/>
          <p:nvPr/>
        </p:nvGrpSpPr>
        <p:grpSpPr>
          <a:xfrm>
            <a:off x="1270670" y="1628800"/>
            <a:ext cx="459464" cy="459464"/>
            <a:chOff x="695400" y="1543084"/>
            <a:chExt cx="459464" cy="459464"/>
          </a:xfrm>
        </p:grpSpPr>
        <p:sp>
          <p:nvSpPr>
            <p:cNvPr id="28" name="椭圆 27"/>
            <p:cNvSpPr/>
            <p:nvPr/>
          </p:nvSpPr>
          <p:spPr>
            <a:xfrm>
              <a:off x="695400" y="1543084"/>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TextBox 20"/>
            <p:cNvSpPr txBox="1"/>
            <p:nvPr/>
          </p:nvSpPr>
          <p:spPr>
            <a:xfrm>
              <a:off x="809434" y="1547873"/>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1</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270670" y="3442708"/>
            <a:ext cx="459464" cy="459464"/>
            <a:chOff x="695400" y="3356992"/>
            <a:chExt cx="459464" cy="459464"/>
          </a:xfrm>
        </p:grpSpPr>
        <p:sp>
          <p:nvSpPr>
            <p:cNvPr id="31" name="椭圆 30"/>
            <p:cNvSpPr/>
            <p:nvPr/>
          </p:nvSpPr>
          <p:spPr>
            <a:xfrm>
              <a:off x="695400" y="3356992"/>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TextBox 20"/>
            <p:cNvSpPr txBox="1"/>
            <p:nvPr/>
          </p:nvSpPr>
          <p:spPr>
            <a:xfrm>
              <a:off x="809434" y="3371280"/>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2</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316826" y="5013176"/>
            <a:ext cx="459464" cy="459464"/>
            <a:chOff x="4741556" y="4927460"/>
            <a:chExt cx="459464" cy="459464"/>
          </a:xfrm>
        </p:grpSpPr>
        <p:sp>
          <p:nvSpPr>
            <p:cNvPr id="34" name="椭圆 33"/>
            <p:cNvSpPr/>
            <p:nvPr/>
          </p:nvSpPr>
          <p:spPr>
            <a:xfrm>
              <a:off x="4741556" y="4927460"/>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20"/>
            <p:cNvSpPr txBox="1"/>
            <p:nvPr/>
          </p:nvSpPr>
          <p:spPr>
            <a:xfrm>
              <a:off x="4862559" y="4946510"/>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3</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588342" y="1628800"/>
            <a:ext cx="459464" cy="459464"/>
            <a:chOff x="7477860" y="1543084"/>
            <a:chExt cx="459464" cy="459464"/>
          </a:xfrm>
        </p:grpSpPr>
        <p:sp>
          <p:nvSpPr>
            <p:cNvPr id="37" name="椭圆 36"/>
            <p:cNvSpPr/>
            <p:nvPr/>
          </p:nvSpPr>
          <p:spPr>
            <a:xfrm>
              <a:off x="7477860" y="1543084"/>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TextBox 20"/>
            <p:cNvSpPr txBox="1"/>
            <p:nvPr/>
          </p:nvSpPr>
          <p:spPr>
            <a:xfrm>
              <a:off x="7587969" y="1555086"/>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4</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588342" y="3442708"/>
            <a:ext cx="459464" cy="459464"/>
            <a:chOff x="7477860" y="3356992"/>
            <a:chExt cx="459464" cy="459464"/>
          </a:xfrm>
        </p:grpSpPr>
        <p:sp>
          <p:nvSpPr>
            <p:cNvPr id="40" name="椭圆 39"/>
            <p:cNvSpPr/>
            <p:nvPr/>
          </p:nvSpPr>
          <p:spPr>
            <a:xfrm>
              <a:off x="7477860" y="3356992"/>
              <a:ext cx="459464" cy="459464"/>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20"/>
            <p:cNvSpPr txBox="1"/>
            <p:nvPr/>
          </p:nvSpPr>
          <p:spPr>
            <a:xfrm>
              <a:off x="7602257" y="3385569"/>
              <a:ext cx="267702" cy="430887"/>
            </a:xfrm>
            <a:prstGeom prst="rect">
              <a:avLst/>
            </a:prstGeom>
            <a:noFill/>
          </p:spPr>
          <p:txBody>
            <a:bodyPr wrap="none" lIns="0" tIns="0" rIns="0" bIns="0" rtlCol="0">
              <a:spAutoFit/>
            </a:bodyPr>
            <a:lstStyle/>
            <a:p>
              <a:pPr algn="ctr"/>
              <a:r>
                <a:rPr lang="en-US" altLang="zh-CN" sz="2800" spc="400" dirty="0">
                  <a:solidFill>
                    <a:schemeClr val="bg1">
                      <a:lumMod val="95000"/>
                    </a:schemeClr>
                  </a:solidFill>
                  <a:latin typeface="微软雅黑" panose="020B0503020204020204" pitchFamily="34" charset="-122"/>
                  <a:ea typeface="微软雅黑" panose="020B0503020204020204" pitchFamily="34" charset="-122"/>
                </a:rPr>
                <a:t>5</a:t>
              </a:r>
              <a:endParaRPr lang="zh-CN" altLang="en-US" sz="2800" spc="40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009507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23" presetClass="entr" presetSubtype="32"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strVal val="4*#ppt_w"/>
                                          </p:val>
                                        </p:tav>
                                        <p:tav tm="100000">
                                          <p:val>
                                            <p:strVal val="#ppt_w"/>
                                          </p:val>
                                        </p:tav>
                                      </p:tavLst>
                                    </p:anim>
                                    <p:anim calcmode="lin" valueType="num">
                                      <p:cBhvr>
                                        <p:cTn id="24" dur="500" fill="hold"/>
                                        <p:tgtEl>
                                          <p:spTgt spid="27"/>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1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2000"/>
                            </p:stCondLst>
                            <p:childTnLst>
                              <p:par>
                                <p:cTn id="37" presetID="23" presetClass="entr" presetSubtype="32"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strVal val="4*#ppt_w"/>
                                          </p:val>
                                        </p:tav>
                                        <p:tav tm="100000">
                                          <p:val>
                                            <p:strVal val="#ppt_w"/>
                                          </p:val>
                                        </p:tav>
                                      </p:tavLst>
                                    </p:anim>
                                    <p:anim calcmode="lin" valueType="num">
                                      <p:cBhvr>
                                        <p:cTn id="40" dur="500" fill="hold"/>
                                        <p:tgtEl>
                                          <p:spTgt spid="30"/>
                                        </p:tgtEl>
                                        <p:attrNameLst>
                                          <p:attrName>ppt_h</p:attrName>
                                        </p:attrNameLst>
                                      </p:cBhvr>
                                      <p:tavLst>
                                        <p:tav tm="0">
                                          <p:val>
                                            <p:strVal val="4*#ppt_h"/>
                                          </p:val>
                                        </p:tav>
                                        <p:tav tm="100000">
                                          <p:val>
                                            <p:strVal val="#ppt_h"/>
                                          </p:val>
                                        </p:tav>
                                      </p:tavLst>
                                    </p:anim>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3000"/>
                            </p:stCondLst>
                            <p:childTnLst>
                              <p:par>
                                <p:cTn id="49" presetID="22"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4000"/>
                            </p:stCondLst>
                            <p:childTnLst>
                              <p:par>
                                <p:cTn id="57" presetID="23" presetClass="entr" presetSubtype="32"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strVal val="4*#ppt_w"/>
                                          </p:val>
                                        </p:tav>
                                        <p:tav tm="100000">
                                          <p:val>
                                            <p:strVal val="#ppt_w"/>
                                          </p:val>
                                        </p:tav>
                                      </p:tavLst>
                                    </p:anim>
                                    <p:anim calcmode="lin" valueType="num">
                                      <p:cBhvr>
                                        <p:cTn id="60" dur="500" fill="hold"/>
                                        <p:tgtEl>
                                          <p:spTgt spid="33"/>
                                        </p:tgtEl>
                                        <p:attrNameLst>
                                          <p:attrName>ppt_h</p:attrName>
                                        </p:attrNameLst>
                                      </p:cBhvr>
                                      <p:tavLst>
                                        <p:tav tm="0">
                                          <p:val>
                                            <p:strVal val="4*#ppt_h"/>
                                          </p:val>
                                        </p:tav>
                                        <p:tav tm="100000">
                                          <p:val>
                                            <p:strVal val="#ppt_h"/>
                                          </p:val>
                                        </p:tav>
                                      </p:tavLst>
                                    </p:anim>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00"/>
                                        <p:tgtEl>
                                          <p:spTgt spid="14"/>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left)">
                                      <p:cBhvr>
                                        <p:cTn id="75" dur="500"/>
                                        <p:tgtEl>
                                          <p:spTgt spid="15"/>
                                        </p:tgtEl>
                                      </p:cBhvr>
                                    </p:animEffect>
                                  </p:childTnLst>
                                </p:cTn>
                              </p:par>
                            </p:childTnLst>
                          </p:cTn>
                        </p:par>
                        <p:par>
                          <p:cTn id="76" fill="hold">
                            <p:stCondLst>
                              <p:cond delay="6000"/>
                            </p:stCondLst>
                            <p:childTnLst>
                              <p:par>
                                <p:cTn id="77" presetID="23" presetClass="entr" presetSubtype="32"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strVal val="4*#ppt_w"/>
                                          </p:val>
                                        </p:tav>
                                        <p:tav tm="100000">
                                          <p:val>
                                            <p:strVal val="#ppt_w"/>
                                          </p:val>
                                        </p:tav>
                                      </p:tavLst>
                                    </p:anim>
                                    <p:anim calcmode="lin" valueType="num">
                                      <p:cBhvr>
                                        <p:cTn id="80" dur="500" fill="hold"/>
                                        <p:tgtEl>
                                          <p:spTgt spid="36"/>
                                        </p:tgtEl>
                                        <p:attrNameLst>
                                          <p:attrName>ppt_h</p:attrName>
                                        </p:attrNameLst>
                                      </p:cBhvr>
                                      <p:tavLst>
                                        <p:tav tm="0">
                                          <p:val>
                                            <p:strVal val="4*#ppt_h"/>
                                          </p:val>
                                        </p:tav>
                                        <p:tav tm="100000">
                                          <p:val>
                                            <p:strVal val="#ppt_h"/>
                                          </p:val>
                                        </p:tav>
                                      </p:tavLst>
                                    </p:anim>
                                  </p:childTnLst>
                                </p:cTn>
                              </p:par>
                            </p:childTnLst>
                          </p:cTn>
                        </p:par>
                        <p:par>
                          <p:cTn id="81" fill="hold">
                            <p:stCondLst>
                              <p:cond delay="650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childTnLst>
                          </p:cTn>
                        </p:par>
                        <p:par>
                          <p:cTn id="88" fill="hold">
                            <p:stCondLst>
                              <p:cond delay="7000"/>
                            </p:stCondLst>
                            <p:childTnLst>
                              <p:par>
                                <p:cTn id="89" presetID="22" presetClass="entr" presetSubtype="1" fill="hold"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wipe(up)">
                                      <p:cBhvr>
                                        <p:cTn id="91" dur="500"/>
                                        <p:tgtEl>
                                          <p:spTgt spid="16"/>
                                        </p:tgtEl>
                                      </p:cBhvr>
                                    </p:animEffect>
                                  </p:childTnLst>
                                </p:cTn>
                              </p:par>
                            </p:childTnLst>
                          </p:cTn>
                        </p:par>
                        <p:par>
                          <p:cTn id="92" fill="hold">
                            <p:stCondLst>
                              <p:cond delay="7500"/>
                            </p:stCondLst>
                            <p:childTnLst>
                              <p:par>
                                <p:cTn id="93" presetID="23" presetClass="entr" presetSubtype="32"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strVal val="4*#ppt_w"/>
                                          </p:val>
                                        </p:tav>
                                        <p:tav tm="100000">
                                          <p:val>
                                            <p:strVal val="#ppt_w"/>
                                          </p:val>
                                        </p:tav>
                                      </p:tavLst>
                                    </p:anim>
                                    <p:anim calcmode="lin" valueType="num">
                                      <p:cBhvr>
                                        <p:cTn id="96" dur="500" fill="hold"/>
                                        <p:tgtEl>
                                          <p:spTgt spid="39"/>
                                        </p:tgtEl>
                                        <p:attrNameLst>
                                          <p:attrName>ppt_h</p:attrName>
                                        </p:attrNameLst>
                                      </p:cBhvr>
                                      <p:tavLst>
                                        <p:tav tm="0">
                                          <p:val>
                                            <p:strVal val="4*#ppt_h"/>
                                          </p:val>
                                        </p:tav>
                                        <p:tav tm="100000">
                                          <p:val>
                                            <p:strVal val="#ppt_h"/>
                                          </p:val>
                                        </p:tav>
                                      </p:tavLst>
                                    </p:anim>
                                  </p:childTnLst>
                                </p:cTn>
                              </p:par>
                            </p:childTnLst>
                          </p:cTn>
                        </p:par>
                        <p:par>
                          <p:cTn id="97" fill="hold">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wipe(left)">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7" grpId="0"/>
      <p:bldP spid="18" grpId="0"/>
      <p:bldP spid="19" grpId="0"/>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02</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调查目的</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0295346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调查目的</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pic>
        <p:nvPicPr>
          <p:cNvPr id="7" name="图片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663" y="1709846"/>
            <a:ext cx="5026443" cy="250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198662" y="1495838"/>
            <a:ext cx="5026443" cy="432048"/>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4"/>
          <p:cNvSpPr txBox="1">
            <a:spLocks/>
          </p:cNvSpPr>
          <p:nvPr/>
        </p:nvSpPr>
        <p:spPr>
          <a:xfrm>
            <a:off x="2134767" y="1412776"/>
            <a:ext cx="3240360"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调查主要目的</a:t>
            </a:r>
          </a:p>
          <a:p>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6239223" y="1495838"/>
            <a:ext cx="4824536" cy="2714082"/>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547065" y="1959949"/>
            <a:ext cx="4228661" cy="1685075"/>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6" name="圆角矩形 15"/>
          <p:cNvSpPr/>
          <p:nvPr/>
        </p:nvSpPr>
        <p:spPr>
          <a:xfrm>
            <a:off x="1198662" y="4482263"/>
            <a:ext cx="2952328"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4"/>
          <p:cNvSpPr txBox="1">
            <a:spLocks/>
          </p:cNvSpPr>
          <p:nvPr/>
        </p:nvSpPr>
        <p:spPr>
          <a:xfrm>
            <a:off x="1126654" y="447959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18" name="矩形 17"/>
          <p:cNvSpPr/>
          <p:nvPr/>
        </p:nvSpPr>
        <p:spPr>
          <a:xfrm>
            <a:off x="1198662" y="5058327"/>
            <a:ext cx="10009112"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24459309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16" presetClass="entr" presetSubtype="2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9"/>
                                        </p:tgtEl>
                                        <p:attrNameLst>
                                          <p:attrName>ppt_y</p:attrName>
                                        </p:attrNameLst>
                                      </p:cBhvr>
                                      <p:tavLst>
                                        <p:tav tm="0">
                                          <p:val>
                                            <p:strVal val="#ppt_y"/>
                                          </p:val>
                                        </p:tav>
                                        <p:tav tm="100000">
                                          <p:val>
                                            <p:strVal val="#ppt_y"/>
                                          </p:val>
                                        </p:tav>
                                      </p:tavLst>
                                    </p:anim>
                                    <p:anim calcmode="lin" valueType="num">
                                      <p:cBhvr>
                                        <p:cTn id="3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9"/>
                                        </p:tgtEl>
                                      </p:cBhvr>
                                    </p:animEffect>
                                  </p:childTnLst>
                                </p:cTn>
                              </p:par>
                            </p:childTnLst>
                          </p:cTn>
                        </p:par>
                        <p:par>
                          <p:cTn id="37" fill="hold">
                            <p:stCondLst>
                              <p:cond delay="2750"/>
                            </p:stCondLst>
                            <p:childTnLst>
                              <p:par>
                                <p:cTn id="38" presetID="2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1000"/>
                                        <p:tgtEl>
                                          <p:spTgt spid="14"/>
                                        </p:tgtEl>
                                      </p:cBhvr>
                                    </p:animEffect>
                                  </p:childTnLst>
                                </p:cTn>
                              </p:par>
                            </p:childTnLst>
                          </p:cTn>
                        </p:par>
                        <p:par>
                          <p:cTn id="41" fill="hold">
                            <p:stCondLst>
                              <p:cond delay="3750"/>
                            </p:stCondLst>
                            <p:childTnLst>
                              <p:par>
                                <p:cTn id="42" presetID="42"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par>
                          <p:cTn id="47" fill="hold">
                            <p:stCondLst>
                              <p:cond delay="4750"/>
                            </p:stCondLst>
                            <p:childTnLst>
                              <p:par>
                                <p:cTn id="48" presetID="22" presetClass="entr" presetSubtype="4"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1000"/>
                                        <p:tgtEl>
                                          <p:spTgt spid="16"/>
                                        </p:tgtEl>
                                      </p:cBhvr>
                                    </p:animEffect>
                                  </p:childTnLst>
                                </p:cTn>
                              </p:par>
                            </p:childTnLst>
                          </p:cTn>
                        </p:par>
                        <p:par>
                          <p:cTn id="51" fill="hold">
                            <p:stCondLst>
                              <p:cond delay="57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7"/>
                                        </p:tgtEl>
                                        <p:attrNameLst>
                                          <p:attrName>ppt_y</p:attrName>
                                        </p:attrNameLst>
                                      </p:cBhvr>
                                      <p:tavLst>
                                        <p:tav tm="0">
                                          <p:val>
                                            <p:strVal val="#ppt_y"/>
                                          </p:val>
                                        </p:tav>
                                        <p:tav tm="100000">
                                          <p:val>
                                            <p:strVal val="#ppt_y"/>
                                          </p:val>
                                        </p:tav>
                                      </p:tavLst>
                                    </p:anim>
                                    <p:anim calcmode="lin" valueType="num">
                                      <p:cBhvr>
                                        <p:cTn id="5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7"/>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 grpId="0" animBg="1"/>
      <p:bldP spid="9" grpId="0"/>
      <p:bldP spid="14" grpId="0" animBg="1"/>
      <p:bldP spid="15" grpId="0"/>
      <p:bldP spid="16" grpId="0" animBg="1"/>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最终目的</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grpSp>
        <p:nvGrpSpPr>
          <p:cNvPr id="7" name="组合 6"/>
          <p:cNvGrpSpPr/>
          <p:nvPr/>
        </p:nvGrpSpPr>
        <p:grpSpPr>
          <a:xfrm>
            <a:off x="843714" y="1052736"/>
            <a:ext cx="2523948" cy="4849812"/>
            <a:chOff x="699698" y="1340769"/>
            <a:chExt cx="2523948" cy="5137844"/>
          </a:xfrm>
          <a:solidFill>
            <a:srgbClr val="027BA8"/>
          </a:solidFill>
        </p:grpSpPr>
        <p:sp>
          <p:nvSpPr>
            <p:cNvPr id="8" name="任意多边形 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TextBox 29"/>
          <p:cNvSpPr txBox="1"/>
          <p:nvPr/>
        </p:nvSpPr>
        <p:spPr>
          <a:xfrm>
            <a:off x="1054646"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5" name="TextBox 30"/>
          <p:cNvSpPr txBox="1"/>
          <p:nvPr/>
        </p:nvSpPr>
        <p:spPr>
          <a:xfrm>
            <a:off x="993141"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16" name="TextBox 20"/>
          <p:cNvSpPr txBox="1"/>
          <p:nvPr/>
        </p:nvSpPr>
        <p:spPr>
          <a:xfrm>
            <a:off x="1682491"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17" name="组合 16"/>
          <p:cNvGrpSpPr/>
          <p:nvPr/>
        </p:nvGrpSpPr>
        <p:grpSpPr>
          <a:xfrm>
            <a:off x="3499250" y="1052736"/>
            <a:ext cx="2523948" cy="4849812"/>
            <a:chOff x="699698" y="1340769"/>
            <a:chExt cx="2523948" cy="5137844"/>
          </a:xfrm>
          <a:solidFill>
            <a:srgbClr val="027BA8"/>
          </a:solidFill>
        </p:grpSpPr>
        <p:sp>
          <p:nvSpPr>
            <p:cNvPr id="18" name="任意多边形 1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 name="矩形 1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0" name="TextBox 29"/>
          <p:cNvSpPr txBox="1"/>
          <p:nvPr/>
        </p:nvSpPr>
        <p:spPr>
          <a:xfrm>
            <a:off x="3710182"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TextBox 30"/>
          <p:cNvSpPr txBox="1"/>
          <p:nvPr/>
        </p:nvSpPr>
        <p:spPr>
          <a:xfrm>
            <a:off x="3648677"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22" name="TextBox 20"/>
          <p:cNvSpPr txBox="1"/>
          <p:nvPr/>
        </p:nvSpPr>
        <p:spPr>
          <a:xfrm>
            <a:off x="4338029"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23" name="组合 22"/>
          <p:cNvGrpSpPr/>
          <p:nvPr/>
        </p:nvGrpSpPr>
        <p:grpSpPr>
          <a:xfrm>
            <a:off x="6172306" y="1052736"/>
            <a:ext cx="2523948" cy="4849812"/>
            <a:chOff x="699698" y="1340769"/>
            <a:chExt cx="2523948" cy="5137844"/>
          </a:xfrm>
          <a:solidFill>
            <a:srgbClr val="027BA8"/>
          </a:solidFill>
        </p:grpSpPr>
        <p:sp>
          <p:nvSpPr>
            <p:cNvPr id="24" name="任意多边形 23"/>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 name="矩形 24"/>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 name="TextBox 29"/>
          <p:cNvSpPr txBox="1"/>
          <p:nvPr/>
        </p:nvSpPr>
        <p:spPr>
          <a:xfrm>
            <a:off x="6383238"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TextBox 30"/>
          <p:cNvSpPr txBox="1"/>
          <p:nvPr/>
        </p:nvSpPr>
        <p:spPr>
          <a:xfrm>
            <a:off x="6321733"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28" name="TextBox 20"/>
          <p:cNvSpPr txBox="1"/>
          <p:nvPr/>
        </p:nvSpPr>
        <p:spPr>
          <a:xfrm>
            <a:off x="7011085"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grpSp>
        <p:nvGrpSpPr>
          <p:cNvPr id="29" name="组合 28"/>
          <p:cNvGrpSpPr/>
          <p:nvPr/>
        </p:nvGrpSpPr>
        <p:grpSpPr>
          <a:xfrm>
            <a:off x="8827842" y="1052736"/>
            <a:ext cx="2523948" cy="4849812"/>
            <a:chOff x="699698" y="1340769"/>
            <a:chExt cx="2523948" cy="5137844"/>
          </a:xfrm>
          <a:solidFill>
            <a:srgbClr val="027BA8"/>
          </a:solidFill>
        </p:grpSpPr>
        <p:sp>
          <p:nvSpPr>
            <p:cNvPr id="30" name="任意多边形 29"/>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 name="矩形 30"/>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2" name="TextBox 31"/>
          <p:cNvSpPr txBox="1"/>
          <p:nvPr/>
        </p:nvSpPr>
        <p:spPr>
          <a:xfrm>
            <a:off x="9038774" y="3033340"/>
            <a:ext cx="2058411" cy="1661993"/>
          </a:xfrm>
          <a:prstGeom prst="rect">
            <a:avLst/>
          </a:prstGeom>
          <a:noFill/>
        </p:spPr>
        <p:txBody>
          <a:bodyPr wrap="square" lIns="0" tIns="0" rIns="0" bIns="0" rtlCol="0">
            <a:spAutoFit/>
          </a:bodyPr>
          <a:lstStyle/>
          <a:p>
            <a:pPr algn="just">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3" name="TextBox 32"/>
          <p:cNvSpPr txBox="1"/>
          <p:nvPr/>
        </p:nvSpPr>
        <p:spPr>
          <a:xfrm>
            <a:off x="8977269" y="2161032"/>
            <a:ext cx="2216170" cy="430887"/>
          </a:xfrm>
          <a:prstGeom prst="rect">
            <a:avLst/>
          </a:prstGeom>
          <a:noFill/>
        </p:spPr>
        <p:txBody>
          <a:bodyPr wrap="square" lIns="0" tIns="0" rIns="0" bIns="0"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添加标题内容</a:t>
            </a:r>
          </a:p>
        </p:txBody>
      </p:sp>
      <p:sp>
        <p:nvSpPr>
          <p:cNvPr id="34" name="TextBox 20"/>
          <p:cNvSpPr txBox="1"/>
          <p:nvPr/>
        </p:nvSpPr>
        <p:spPr>
          <a:xfrm>
            <a:off x="9666621" y="1567825"/>
            <a:ext cx="846386" cy="276999"/>
          </a:xfrm>
          <a:prstGeom prst="rect">
            <a:avLst/>
          </a:prstGeom>
          <a:noFill/>
        </p:spPr>
        <p:txBody>
          <a:bodyPr wrap="none" lIns="0" tIns="0" rIns="0" bIns="0" rtlCol="0">
            <a:spAutoFit/>
          </a:bodyPr>
          <a:lstStyle/>
          <a:p>
            <a:pPr algn="ctr"/>
            <a:r>
              <a:rPr lang="zh-CN" altLang="en-US" spc="400" dirty="0">
                <a:solidFill>
                  <a:srgbClr val="027BA8"/>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6171680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1000"/>
                                        <p:tgtEl>
                                          <p:spTgt spid="27"/>
                                        </p:tgtEl>
                                      </p:cBhvr>
                                    </p:animEffect>
                                    <p:anim calcmode="lin" valueType="num">
                                      <p:cBhvr>
                                        <p:cTn id="67" dur="1000" fill="hold"/>
                                        <p:tgtEl>
                                          <p:spTgt spid="27"/>
                                        </p:tgtEl>
                                        <p:attrNameLst>
                                          <p:attrName>ppt_x</p:attrName>
                                        </p:attrNameLst>
                                      </p:cBhvr>
                                      <p:tavLst>
                                        <p:tav tm="0">
                                          <p:val>
                                            <p:strVal val="#ppt_x"/>
                                          </p:val>
                                        </p:tav>
                                        <p:tav tm="100000">
                                          <p:val>
                                            <p:strVal val="#ppt_x"/>
                                          </p:val>
                                        </p:tav>
                                      </p:tavLst>
                                    </p:anim>
                                    <p:anim calcmode="lin" valueType="num">
                                      <p:cBhvr>
                                        <p:cTn id="68" dur="1000" fill="hold"/>
                                        <p:tgtEl>
                                          <p:spTgt spid="2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42" presetClass="entr" presetSubtype="0"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1000"/>
                                        <p:tgtEl>
                                          <p:spTgt spid="33"/>
                                        </p:tgtEl>
                                      </p:cBhvr>
                                    </p:animEffect>
                                    <p:anim calcmode="lin" valueType="num">
                                      <p:cBhvr>
                                        <p:cTn id="88" dur="1000" fill="hold"/>
                                        <p:tgtEl>
                                          <p:spTgt spid="33"/>
                                        </p:tgtEl>
                                        <p:attrNameLst>
                                          <p:attrName>ppt_x</p:attrName>
                                        </p:attrNameLst>
                                      </p:cBhvr>
                                      <p:tavLst>
                                        <p:tav tm="0">
                                          <p:val>
                                            <p:strVal val="#ppt_x"/>
                                          </p:val>
                                        </p:tav>
                                        <p:tav tm="100000">
                                          <p:val>
                                            <p:strVal val="#ppt_x"/>
                                          </p:val>
                                        </p:tav>
                                      </p:tavLst>
                                    </p:anim>
                                    <p:anim calcmode="lin" valueType="num">
                                      <p:cBhvr>
                                        <p:cTn id="89" dur="1000" fill="hold"/>
                                        <p:tgtEl>
                                          <p:spTgt spid="3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1000"/>
                                        <p:tgtEl>
                                          <p:spTgt spid="29"/>
                                        </p:tgtEl>
                                      </p:cBhvr>
                                    </p:animEffect>
                                    <p:anim calcmode="lin" valueType="num">
                                      <p:cBhvr>
                                        <p:cTn id="98" dur="1000" fill="hold"/>
                                        <p:tgtEl>
                                          <p:spTgt spid="29"/>
                                        </p:tgtEl>
                                        <p:attrNameLst>
                                          <p:attrName>ppt_x</p:attrName>
                                        </p:attrNameLst>
                                      </p:cBhvr>
                                      <p:tavLst>
                                        <p:tav tm="0">
                                          <p:val>
                                            <p:strVal val="#ppt_x"/>
                                          </p:val>
                                        </p:tav>
                                        <p:tav tm="100000">
                                          <p:val>
                                            <p:strVal val="#ppt_x"/>
                                          </p:val>
                                        </p:tav>
                                      </p:tavLst>
                                    </p:anim>
                                    <p:anim calcmode="lin" valueType="num">
                                      <p:cBhvr>
                                        <p:cTn id="99" dur="1000" fill="hold"/>
                                        <p:tgtEl>
                                          <p:spTgt spid="2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p:bldP spid="15" grpId="0"/>
      <p:bldP spid="16" grpId="0"/>
      <p:bldP spid="20" grpId="0"/>
      <p:bldP spid="21" grpId="0"/>
      <p:bldP spid="22" grpId="0"/>
      <p:bldP spid="26" grpId="0"/>
      <p:bldP spid="27" grpId="0"/>
      <p:bldP spid="28"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调查作用</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调查目的</a:t>
            </a:r>
          </a:p>
        </p:txBody>
      </p:sp>
      <p:sp>
        <p:nvSpPr>
          <p:cNvPr id="7" name="矩形 6"/>
          <p:cNvSpPr/>
          <p:nvPr/>
        </p:nvSpPr>
        <p:spPr>
          <a:xfrm>
            <a:off x="6671270" y="1700808"/>
            <a:ext cx="4464496" cy="3096344"/>
          </a:xfrm>
          <a:prstGeom prst="rect">
            <a:avLst/>
          </a:prstGeom>
          <a:blipFill>
            <a:blip r:embed="rId3">
              <a:extLst/>
            </a:blip>
            <a:srcRect/>
            <a:stretch>
              <a:fillRect l="-8346" t="-1157" r="-8346" b="-11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1351790" y="1709192"/>
            <a:ext cx="843385" cy="102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0" y="1700808"/>
            <a:ext cx="6455246" cy="3096344"/>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gray">
          <a:xfrm>
            <a:off x="622598" y="1931355"/>
            <a:ext cx="3023586"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Rectangle 5"/>
          <p:cNvSpPr>
            <a:spLocks/>
          </p:cNvSpPr>
          <p:nvPr/>
        </p:nvSpPr>
        <p:spPr bwMode="auto">
          <a:xfrm>
            <a:off x="696105" y="2410512"/>
            <a:ext cx="5183077" cy="114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16" name="圆角矩形 19"/>
          <p:cNvSpPr>
            <a:spLocks noChangeAspect="1" noChangeArrowheads="1"/>
          </p:cNvSpPr>
          <p:nvPr/>
        </p:nvSpPr>
        <p:spPr bwMode="auto">
          <a:xfrm>
            <a:off x="841375" y="5120378"/>
            <a:ext cx="720725" cy="719138"/>
          </a:xfrm>
          <a:prstGeom prst="roundRect">
            <a:avLst>
              <a:gd name="adj" fmla="val 30000"/>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rgbClr val="FFFFFF"/>
              </a:solidFill>
              <a:latin typeface="微软雅黑" panose="020B0503020204020204" pitchFamily="34" charset="-122"/>
            </a:endParaRPr>
          </a:p>
        </p:txBody>
      </p:sp>
      <p:sp>
        <p:nvSpPr>
          <p:cNvPr id="17" name="圆角矩形 20"/>
          <p:cNvSpPr>
            <a:spLocks noChangeAspect="1" noChangeArrowheads="1"/>
          </p:cNvSpPr>
          <p:nvPr/>
        </p:nvSpPr>
        <p:spPr bwMode="auto">
          <a:xfrm>
            <a:off x="6097588" y="5120378"/>
            <a:ext cx="720725" cy="719138"/>
          </a:xfrm>
          <a:prstGeom prst="roundRect">
            <a:avLst>
              <a:gd name="adj" fmla="val 30000"/>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rgbClr val="FFFFFF"/>
              </a:solidFill>
              <a:latin typeface="微软雅黑" panose="020B0503020204020204" pitchFamily="34" charset="-122"/>
            </a:endParaRPr>
          </a:p>
        </p:txBody>
      </p:sp>
      <p:pic>
        <p:nvPicPr>
          <p:cNvPr id="18"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5214041"/>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oup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8075" y="5201341"/>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5"/>
          <p:cNvSpPr txBox="1">
            <a:spLocks noChangeArrowheads="1"/>
          </p:cNvSpPr>
          <p:nvPr/>
        </p:nvSpPr>
        <p:spPr bwMode="auto">
          <a:xfrm>
            <a:off x="1633091" y="5070986"/>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1" name="文本框 16"/>
          <p:cNvSpPr txBox="1">
            <a:spLocks noChangeArrowheads="1"/>
          </p:cNvSpPr>
          <p:nvPr/>
        </p:nvSpPr>
        <p:spPr bwMode="auto">
          <a:xfrm>
            <a:off x="1633091" y="5439286"/>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2" name="文本框 15"/>
          <p:cNvSpPr txBox="1">
            <a:spLocks noChangeArrowheads="1"/>
          </p:cNvSpPr>
          <p:nvPr/>
        </p:nvSpPr>
        <p:spPr bwMode="auto">
          <a:xfrm>
            <a:off x="6889675" y="5078085"/>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3" name="文本框 16"/>
          <p:cNvSpPr txBox="1">
            <a:spLocks noChangeArrowheads="1"/>
          </p:cNvSpPr>
          <p:nvPr/>
        </p:nvSpPr>
        <p:spPr bwMode="auto">
          <a:xfrm>
            <a:off x="6889675" y="5446385"/>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extLst>
      <p:ext uri="{BB962C8B-B14F-4D97-AF65-F5344CB8AC3E}">
        <p14:creationId xmlns:p14="http://schemas.microsoft.com/office/powerpoint/2010/main" val="4729903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0-#ppt_w/2"/>
                                          </p:val>
                                        </p:tav>
                                        <p:tav tm="100000">
                                          <p:val>
                                            <p:strVal val="#ppt_x"/>
                                          </p:val>
                                        </p:tav>
                                      </p:tavLst>
                                    </p:anim>
                                    <p:anim calcmode="lin" valueType="num">
                                      <p:cBhvr additive="base">
                                        <p:cTn id="25" dur="10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125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125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125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175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175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175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175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p:bldP spid="15" grpId="0"/>
      <p:bldP spid="16" grpId="0" animBg="1"/>
      <p:bldP spid="17" grpId="0" animBg="1"/>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03</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调查方式</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21536408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调查方式</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grpSp>
        <p:nvGrpSpPr>
          <p:cNvPr id="7" name="组合 6"/>
          <p:cNvGrpSpPr/>
          <p:nvPr/>
        </p:nvGrpSpPr>
        <p:grpSpPr>
          <a:xfrm>
            <a:off x="725416" y="1412776"/>
            <a:ext cx="3281412" cy="4161485"/>
            <a:chOff x="725416" y="1518919"/>
            <a:chExt cx="3281412" cy="4161485"/>
          </a:xfrm>
        </p:grpSpPr>
        <p:grpSp>
          <p:nvGrpSpPr>
            <p:cNvPr id="8" name="组合 7"/>
            <p:cNvGrpSpPr/>
            <p:nvPr/>
          </p:nvGrpSpPr>
          <p:grpSpPr>
            <a:xfrm>
              <a:off x="725416" y="1518919"/>
              <a:ext cx="3281412" cy="4161485"/>
              <a:chOff x="1051116" y="1623318"/>
              <a:chExt cx="3314700" cy="4203700"/>
            </a:xfrm>
          </p:grpSpPr>
          <p:sp>
            <p:nvSpPr>
              <p:cNvPr id="14" name="任意多边形 13"/>
              <p:cNvSpPr>
                <a:spLocks noChangeArrowheads="1"/>
              </p:cNvSpPr>
              <p:nvPr/>
            </p:nvSpPr>
            <p:spPr bwMode="auto">
              <a:xfrm>
                <a:off x="1051116" y="1623318"/>
                <a:ext cx="3314700" cy="4203700"/>
              </a:xfrm>
              <a:custGeom>
                <a:avLst/>
                <a:gdLst>
                  <a:gd name="connsiteX0" fmla="*/ 184359 w 3314700"/>
                  <a:gd name="connsiteY0" fmla="*/ 0 h 4203700"/>
                  <a:gd name="connsiteX1" fmla="*/ 3130341 w 3314700"/>
                  <a:gd name="connsiteY1" fmla="*/ 0 h 4203700"/>
                  <a:gd name="connsiteX2" fmla="*/ 3314700 w 3314700"/>
                  <a:gd name="connsiteY2" fmla="*/ 184241 h 4203700"/>
                  <a:gd name="connsiteX3" fmla="*/ 3314700 w 3314700"/>
                  <a:gd name="connsiteY3" fmla="*/ 4023219 h 4203700"/>
                  <a:gd name="connsiteX4" fmla="*/ 3130341 w 3314700"/>
                  <a:gd name="connsiteY4" fmla="*/ 4203700 h 4203700"/>
                  <a:gd name="connsiteX5" fmla="*/ 184359 w 3314700"/>
                  <a:gd name="connsiteY5" fmla="*/ 4203700 h 4203700"/>
                  <a:gd name="connsiteX6" fmla="*/ 0 w 3314700"/>
                  <a:gd name="connsiteY6" fmla="*/ 4023219 h 4203700"/>
                  <a:gd name="connsiteX7" fmla="*/ 0 w 3314700"/>
                  <a:gd name="connsiteY7" fmla="*/ 184241 h 4203700"/>
                  <a:gd name="connsiteX8" fmla="*/ 184359 w 3314700"/>
                  <a:gd name="connsiteY8" fmla="*/ 0 h 4203700"/>
                  <a:gd name="connsiteX9" fmla="*/ 365125 w 3314700"/>
                  <a:gd name="connsiteY9" fmla="*/ 353219 h 4203700"/>
                  <a:gd name="connsiteX10" fmla="*/ 365125 w 3314700"/>
                  <a:gd name="connsiteY10" fmla="*/ 3850482 h 4203700"/>
                  <a:gd name="connsiteX11" fmla="*/ 2949575 w 3314700"/>
                  <a:gd name="connsiteY11" fmla="*/ 3850482 h 4203700"/>
                  <a:gd name="connsiteX12" fmla="*/ 2949575 w 3314700"/>
                  <a:gd name="connsiteY12" fmla="*/ 353219 h 4203700"/>
                  <a:gd name="connsiteX13" fmla="*/ 365125 w 3314700"/>
                  <a:gd name="connsiteY13" fmla="*/ 353219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14700" h="4203700">
                    <a:moveTo>
                      <a:pt x="184359" y="0"/>
                    </a:moveTo>
                    <a:cubicBezTo>
                      <a:pt x="3130341" y="0"/>
                      <a:pt x="3130341" y="0"/>
                      <a:pt x="3130341" y="0"/>
                    </a:cubicBezTo>
                    <a:cubicBezTo>
                      <a:pt x="3231927" y="0"/>
                      <a:pt x="3314700" y="82720"/>
                      <a:pt x="3314700" y="184241"/>
                    </a:cubicBezTo>
                    <a:lnTo>
                      <a:pt x="3314700" y="4023219"/>
                    </a:lnTo>
                    <a:cubicBezTo>
                      <a:pt x="3314700" y="4120980"/>
                      <a:pt x="3231927" y="4203700"/>
                      <a:pt x="3130341" y="4203700"/>
                    </a:cubicBezTo>
                    <a:cubicBezTo>
                      <a:pt x="184359" y="4203700"/>
                      <a:pt x="184359" y="4203700"/>
                      <a:pt x="184359" y="4203700"/>
                    </a:cubicBezTo>
                    <a:cubicBezTo>
                      <a:pt x="82774" y="4203700"/>
                      <a:pt x="0" y="4120980"/>
                      <a:pt x="0" y="4023219"/>
                    </a:cubicBezTo>
                    <a:cubicBezTo>
                      <a:pt x="0" y="184241"/>
                      <a:pt x="0" y="184241"/>
                      <a:pt x="0" y="184241"/>
                    </a:cubicBezTo>
                    <a:cubicBezTo>
                      <a:pt x="0" y="82720"/>
                      <a:pt x="82774" y="0"/>
                      <a:pt x="184359" y="0"/>
                    </a:cubicBezTo>
                    <a:close/>
                    <a:moveTo>
                      <a:pt x="365125" y="353219"/>
                    </a:moveTo>
                    <a:lnTo>
                      <a:pt x="365125" y="3850482"/>
                    </a:lnTo>
                    <a:lnTo>
                      <a:pt x="2949575" y="3850482"/>
                    </a:lnTo>
                    <a:lnTo>
                      <a:pt x="2949575" y="353219"/>
                    </a:lnTo>
                    <a:lnTo>
                      <a:pt x="365125" y="353219"/>
                    </a:lnTo>
                    <a:close/>
                  </a:path>
                </a:pathLst>
              </a:custGeom>
              <a:solidFill>
                <a:schemeClr val="tx1">
                  <a:lumMod val="95000"/>
                  <a:lumOff val="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5" name="椭圆 14"/>
              <p:cNvSpPr/>
              <p:nvPr/>
            </p:nvSpPr>
            <p:spPr>
              <a:xfrm>
                <a:off x="2637709" y="1723013"/>
                <a:ext cx="144000" cy="144000"/>
              </a:xfrm>
              <a:prstGeom prst="ellipse">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矩形 8"/>
            <p:cNvSpPr/>
            <p:nvPr/>
          </p:nvSpPr>
          <p:spPr>
            <a:xfrm>
              <a:off x="1033974" y="1772816"/>
              <a:ext cx="2664296" cy="3613049"/>
            </a:xfrm>
            <a:prstGeom prst="rect">
              <a:avLst/>
            </a:prstGeom>
            <a:blipFill>
              <a:blip r:embed="rId3"/>
              <a:srcRect/>
              <a:stretch>
                <a:fillRect l="-56984" r="-569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2656614" y="3283077"/>
            <a:ext cx="1758905" cy="3020277"/>
            <a:chOff x="-341887" y="655124"/>
            <a:chExt cx="3507444" cy="6022753"/>
          </a:xfrm>
        </p:grpSpPr>
        <p:grpSp>
          <p:nvGrpSpPr>
            <p:cNvPr id="17" name="组合 16"/>
            <p:cNvGrpSpPr/>
            <p:nvPr/>
          </p:nvGrpSpPr>
          <p:grpSpPr>
            <a:xfrm>
              <a:off x="-341887" y="655124"/>
              <a:ext cx="3507444" cy="6022753"/>
              <a:chOff x="-341887" y="655124"/>
              <a:chExt cx="3507444" cy="6022753"/>
            </a:xfrm>
          </p:grpSpPr>
          <p:grpSp>
            <p:nvGrpSpPr>
              <p:cNvPr id="19" name="组合 18"/>
              <p:cNvGrpSpPr/>
              <p:nvPr/>
            </p:nvGrpSpPr>
            <p:grpSpPr>
              <a:xfrm>
                <a:off x="546700" y="1327874"/>
                <a:ext cx="2618857" cy="4902471"/>
                <a:chOff x="13857017" y="3493087"/>
                <a:chExt cx="2618857" cy="4902471"/>
              </a:xfrm>
            </p:grpSpPr>
            <p:sp>
              <p:nvSpPr>
                <p:cNvPr id="21" name="Freeform 6"/>
                <p:cNvSpPr>
                  <a:spLocks/>
                </p:cNvSpPr>
                <p:nvPr/>
              </p:nvSpPr>
              <p:spPr bwMode="auto">
                <a:xfrm>
                  <a:off x="13857017" y="3493087"/>
                  <a:ext cx="2618857" cy="4902471"/>
                </a:xfrm>
                <a:custGeom>
                  <a:avLst/>
                  <a:gdLst>
                    <a:gd name="T0" fmla="*/ 32 w 331"/>
                    <a:gd name="T1" fmla="*/ 622 h 622"/>
                    <a:gd name="T2" fmla="*/ 0 w 331"/>
                    <a:gd name="T3" fmla="*/ 587 h 622"/>
                    <a:gd name="T4" fmla="*/ 0 w 331"/>
                    <a:gd name="T5" fmla="*/ 35 h 622"/>
                    <a:gd name="T6" fmla="*/ 32 w 331"/>
                    <a:gd name="T7" fmla="*/ 0 h 622"/>
                    <a:gd name="T8" fmla="*/ 299 w 331"/>
                    <a:gd name="T9" fmla="*/ 0 h 622"/>
                    <a:gd name="T10" fmla="*/ 331 w 331"/>
                    <a:gd name="T11" fmla="*/ 35 h 622"/>
                    <a:gd name="T12" fmla="*/ 331 w 331"/>
                    <a:gd name="T13" fmla="*/ 587 h 622"/>
                    <a:gd name="T14" fmla="*/ 299 w 331"/>
                    <a:gd name="T15" fmla="*/ 622 h 622"/>
                    <a:gd name="T16" fmla="*/ 32 w 331"/>
                    <a:gd name="T17" fmla="*/ 622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622">
                      <a:moveTo>
                        <a:pt x="32" y="622"/>
                      </a:moveTo>
                      <a:cubicBezTo>
                        <a:pt x="14" y="622"/>
                        <a:pt x="0" y="606"/>
                        <a:pt x="0" y="587"/>
                      </a:cubicBezTo>
                      <a:cubicBezTo>
                        <a:pt x="0" y="35"/>
                        <a:pt x="0" y="35"/>
                        <a:pt x="0" y="35"/>
                      </a:cubicBezTo>
                      <a:cubicBezTo>
                        <a:pt x="0" y="16"/>
                        <a:pt x="14" y="0"/>
                        <a:pt x="32" y="0"/>
                      </a:cubicBezTo>
                      <a:cubicBezTo>
                        <a:pt x="299" y="0"/>
                        <a:pt x="299" y="0"/>
                        <a:pt x="299" y="0"/>
                      </a:cubicBezTo>
                      <a:cubicBezTo>
                        <a:pt x="317" y="0"/>
                        <a:pt x="331" y="16"/>
                        <a:pt x="331" y="35"/>
                      </a:cubicBezTo>
                      <a:cubicBezTo>
                        <a:pt x="331" y="587"/>
                        <a:pt x="331" y="587"/>
                        <a:pt x="331" y="587"/>
                      </a:cubicBezTo>
                      <a:cubicBezTo>
                        <a:pt x="331" y="606"/>
                        <a:pt x="317" y="622"/>
                        <a:pt x="299" y="622"/>
                      </a:cubicBezTo>
                      <a:lnTo>
                        <a:pt x="32" y="62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7"/>
                <p:cNvSpPr>
                  <a:spLocks/>
                </p:cNvSpPr>
                <p:nvPr/>
              </p:nvSpPr>
              <p:spPr bwMode="auto">
                <a:xfrm>
                  <a:off x="13865317" y="3506364"/>
                  <a:ext cx="2602259" cy="4875917"/>
                </a:xfrm>
                <a:custGeom>
                  <a:avLst/>
                  <a:gdLst>
                    <a:gd name="T0" fmla="*/ 329 w 329"/>
                    <a:gd name="T1" fmla="*/ 585 h 619"/>
                    <a:gd name="T2" fmla="*/ 298 w 329"/>
                    <a:gd name="T3" fmla="*/ 619 h 619"/>
                    <a:gd name="T4" fmla="*/ 31 w 329"/>
                    <a:gd name="T5" fmla="*/ 619 h 619"/>
                    <a:gd name="T6" fmla="*/ 0 w 329"/>
                    <a:gd name="T7" fmla="*/ 585 h 619"/>
                    <a:gd name="T8" fmla="*/ 0 w 329"/>
                    <a:gd name="T9" fmla="*/ 33 h 619"/>
                    <a:gd name="T10" fmla="*/ 31 w 329"/>
                    <a:gd name="T11" fmla="*/ 0 h 619"/>
                    <a:gd name="T12" fmla="*/ 298 w 329"/>
                    <a:gd name="T13" fmla="*/ 0 h 619"/>
                    <a:gd name="T14" fmla="*/ 329 w 329"/>
                    <a:gd name="T15" fmla="*/ 33 h 619"/>
                    <a:gd name="T16" fmla="*/ 329 w 329"/>
                    <a:gd name="T17" fmla="*/ 58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9" h="619">
                      <a:moveTo>
                        <a:pt x="329" y="585"/>
                      </a:moveTo>
                      <a:cubicBezTo>
                        <a:pt x="329" y="604"/>
                        <a:pt x="315" y="619"/>
                        <a:pt x="298" y="619"/>
                      </a:cubicBezTo>
                      <a:cubicBezTo>
                        <a:pt x="31" y="619"/>
                        <a:pt x="31" y="619"/>
                        <a:pt x="31" y="619"/>
                      </a:cubicBezTo>
                      <a:cubicBezTo>
                        <a:pt x="14" y="619"/>
                        <a:pt x="0" y="604"/>
                        <a:pt x="0" y="585"/>
                      </a:cubicBezTo>
                      <a:cubicBezTo>
                        <a:pt x="0" y="33"/>
                        <a:pt x="0" y="33"/>
                        <a:pt x="0" y="33"/>
                      </a:cubicBezTo>
                      <a:cubicBezTo>
                        <a:pt x="0" y="15"/>
                        <a:pt x="14" y="0"/>
                        <a:pt x="31" y="0"/>
                      </a:cubicBezTo>
                      <a:cubicBezTo>
                        <a:pt x="298" y="0"/>
                        <a:pt x="298" y="0"/>
                        <a:pt x="298" y="0"/>
                      </a:cubicBezTo>
                      <a:cubicBezTo>
                        <a:pt x="315" y="0"/>
                        <a:pt x="329" y="15"/>
                        <a:pt x="329" y="33"/>
                      </a:cubicBezTo>
                      <a:lnTo>
                        <a:pt x="329" y="585"/>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8"/>
                <p:cNvSpPr>
                  <a:spLocks/>
                </p:cNvSpPr>
                <p:nvPr/>
              </p:nvSpPr>
              <p:spPr bwMode="auto">
                <a:xfrm>
                  <a:off x="13888551" y="3532918"/>
                  <a:ext cx="2555791" cy="4822811"/>
                </a:xfrm>
                <a:custGeom>
                  <a:avLst/>
                  <a:gdLst>
                    <a:gd name="T0" fmla="*/ 28 w 323"/>
                    <a:gd name="T1" fmla="*/ 612 h 612"/>
                    <a:gd name="T2" fmla="*/ 0 w 323"/>
                    <a:gd name="T3" fmla="*/ 582 h 612"/>
                    <a:gd name="T4" fmla="*/ 0 w 323"/>
                    <a:gd name="T5" fmla="*/ 30 h 612"/>
                    <a:gd name="T6" fmla="*/ 28 w 323"/>
                    <a:gd name="T7" fmla="*/ 0 h 612"/>
                    <a:gd name="T8" fmla="*/ 295 w 323"/>
                    <a:gd name="T9" fmla="*/ 0 h 612"/>
                    <a:gd name="T10" fmla="*/ 323 w 323"/>
                    <a:gd name="T11" fmla="*/ 30 h 612"/>
                    <a:gd name="T12" fmla="*/ 323 w 323"/>
                    <a:gd name="T13" fmla="*/ 582 h 612"/>
                    <a:gd name="T14" fmla="*/ 295 w 323"/>
                    <a:gd name="T15" fmla="*/ 612 h 612"/>
                    <a:gd name="T16" fmla="*/ 28 w 323"/>
                    <a:gd name="T17" fmla="*/ 61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612">
                      <a:moveTo>
                        <a:pt x="28" y="612"/>
                      </a:moveTo>
                      <a:cubicBezTo>
                        <a:pt x="13" y="612"/>
                        <a:pt x="0" y="599"/>
                        <a:pt x="0" y="582"/>
                      </a:cubicBezTo>
                      <a:cubicBezTo>
                        <a:pt x="0" y="30"/>
                        <a:pt x="0" y="30"/>
                        <a:pt x="0" y="30"/>
                      </a:cubicBezTo>
                      <a:cubicBezTo>
                        <a:pt x="0" y="14"/>
                        <a:pt x="13" y="0"/>
                        <a:pt x="28" y="0"/>
                      </a:cubicBezTo>
                      <a:cubicBezTo>
                        <a:pt x="295" y="0"/>
                        <a:pt x="295" y="0"/>
                        <a:pt x="295" y="0"/>
                      </a:cubicBezTo>
                      <a:cubicBezTo>
                        <a:pt x="310" y="0"/>
                        <a:pt x="323" y="14"/>
                        <a:pt x="323" y="30"/>
                      </a:cubicBezTo>
                      <a:cubicBezTo>
                        <a:pt x="323" y="582"/>
                        <a:pt x="323" y="582"/>
                        <a:pt x="323" y="582"/>
                      </a:cubicBezTo>
                      <a:cubicBezTo>
                        <a:pt x="323" y="599"/>
                        <a:pt x="310" y="612"/>
                        <a:pt x="295" y="612"/>
                      </a:cubicBezTo>
                      <a:lnTo>
                        <a:pt x="28" y="612"/>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0"/>
                <p:cNvSpPr>
                  <a:spLocks/>
                </p:cNvSpPr>
                <p:nvPr/>
              </p:nvSpPr>
              <p:spPr bwMode="auto">
                <a:xfrm>
                  <a:off x="14743247" y="7977339"/>
                  <a:ext cx="846400" cy="116171"/>
                </a:xfrm>
                <a:custGeom>
                  <a:avLst/>
                  <a:gdLst>
                    <a:gd name="T0" fmla="*/ 8 w 107"/>
                    <a:gd name="T1" fmla="*/ 15 h 15"/>
                    <a:gd name="T2" fmla="*/ 0 w 107"/>
                    <a:gd name="T3" fmla="*/ 7 h 15"/>
                    <a:gd name="T4" fmla="*/ 8 w 107"/>
                    <a:gd name="T5" fmla="*/ 0 h 15"/>
                    <a:gd name="T6" fmla="*/ 99 w 107"/>
                    <a:gd name="T7" fmla="*/ 0 h 15"/>
                    <a:gd name="T8" fmla="*/ 107 w 107"/>
                    <a:gd name="T9" fmla="*/ 7 h 15"/>
                    <a:gd name="T10" fmla="*/ 99 w 107"/>
                    <a:gd name="T11" fmla="*/ 15 h 15"/>
                    <a:gd name="T12" fmla="*/ 8 w 107"/>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07" h="15">
                      <a:moveTo>
                        <a:pt x="8" y="15"/>
                      </a:moveTo>
                      <a:cubicBezTo>
                        <a:pt x="4" y="15"/>
                        <a:pt x="0" y="12"/>
                        <a:pt x="0" y="7"/>
                      </a:cubicBezTo>
                      <a:cubicBezTo>
                        <a:pt x="0" y="3"/>
                        <a:pt x="4" y="0"/>
                        <a:pt x="8" y="0"/>
                      </a:cubicBezTo>
                      <a:cubicBezTo>
                        <a:pt x="99" y="0"/>
                        <a:pt x="99" y="0"/>
                        <a:pt x="99" y="0"/>
                      </a:cubicBezTo>
                      <a:cubicBezTo>
                        <a:pt x="103" y="0"/>
                        <a:pt x="107" y="3"/>
                        <a:pt x="107" y="7"/>
                      </a:cubicBezTo>
                      <a:cubicBezTo>
                        <a:pt x="107" y="12"/>
                        <a:pt x="103" y="15"/>
                        <a:pt x="99" y="15"/>
                      </a:cubicBezTo>
                      <a:lnTo>
                        <a:pt x="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1"/>
                <p:cNvSpPr>
                  <a:spLocks/>
                </p:cNvSpPr>
                <p:nvPr/>
              </p:nvSpPr>
              <p:spPr bwMode="auto">
                <a:xfrm>
                  <a:off x="14759842" y="7993935"/>
                  <a:ext cx="813208" cy="86300"/>
                </a:xfrm>
                <a:custGeom>
                  <a:avLst/>
                  <a:gdLst>
                    <a:gd name="T0" fmla="*/ 103 w 103"/>
                    <a:gd name="T1" fmla="*/ 5 h 11"/>
                    <a:gd name="T2" fmla="*/ 97 w 103"/>
                    <a:gd name="T3" fmla="*/ 11 h 11"/>
                    <a:gd name="T4" fmla="*/ 6 w 103"/>
                    <a:gd name="T5" fmla="*/ 11 h 11"/>
                    <a:gd name="T6" fmla="*/ 0 w 103"/>
                    <a:gd name="T7" fmla="*/ 5 h 11"/>
                    <a:gd name="T8" fmla="*/ 6 w 103"/>
                    <a:gd name="T9" fmla="*/ 0 h 11"/>
                    <a:gd name="T10" fmla="*/ 97 w 103"/>
                    <a:gd name="T11" fmla="*/ 0 h 11"/>
                    <a:gd name="T12" fmla="*/ 103 w 10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103" h="11">
                      <a:moveTo>
                        <a:pt x="103" y="5"/>
                      </a:moveTo>
                      <a:cubicBezTo>
                        <a:pt x="103" y="9"/>
                        <a:pt x="100" y="11"/>
                        <a:pt x="97" y="11"/>
                      </a:cubicBezTo>
                      <a:cubicBezTo>
                        <a:pt x="6" y="11"/>
                        <a:pt x="6" y="11"/>
                        <a:pt x="6" y="11"/>
                      </a:cubicBezTo>
                      <a:cubicBezTo>
                        <a:pt x="3" y="11"/>
                        <a:pt x="0" y="9"/>
                        <a:pt x="0" y="5"/>
                      </a:cubicBezTo>
                      <a:cubicBezTo>
                        <a:pt x="0" y="2"/>
                        <a:pt x="3" y="0"/>
                        <a:pt x="6" y="0"/>
                      </a:cubicBezTo>
                      <a:cubicBezTo>
                        <a:pt x="97" y="0"/>
                        <a:pt x="97" y="0"/>
                        <a:pt x="97" y="0"/>
                      </a:cubicBezTo>
                      <a:cubicBezTo>
                        <a:pt x="100" y="0"/>
                        <a:pt x="103" y="2"/>
                        <a:pt x="103" y="5"/>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2"/>
                <p:cNvSpPr>
                  <a:spLocks/>
                </p:cNvSpPr>
                <p:nvPr/>
              </p:nvSpPr>
              <p:spPr bwMode="auto">
                <a:xfrm>
                  <a:off x="14949038" y="3881434"/>
                  <a:ext cx="434817" cy="46469"/>
                </a:xfrm>
                <a:custGeom>
                  <a:avLst/>
                  <a:gdLst>
                    <a:gd name="T0" fmla="*/ 55 w 55"/>
                    <a:gd name="T1" fmla="*/ 3 h 6"/>
                    <a:gd name="T2" fmla="*/ 51 w 55"/>
                    <a:gd name="T3" fmla="*/ 6 h 6"/>
                    <a:gd name="T4" fmla="*/ 4 w 55"/>
                    <a:gd name="T5" fmla="*/ 6 h 6"/>
                    <a:gd name="T6" fmla="*/ 0 w 55"/>
                    <a:gd name="T7" fmla="*/ 3 h 6"/>
                    <a:gd name="T8" fmla="*/ 4 w 55"/>
                    <a:gd name="T9" fmla="*/ 0 h 6"/>
                    <a:gd name="T10" fmla="*/ 51 w 55"/>
                    <a:gd name="T11" fmla="*/ 0 h 6"/>
                    <a:gd name="T12" fmla="*/ 55 w 55"/>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55" h="6">
                      <a:moveTo>
                        <a:pt x="55" y="3"/>
                      </a:moveTo>
                      <a:cubicBezTo>
                        <a:pt x="55" y="5"/>
                        <a:pt x="53" y="6"/>
                        <a:pt x="51" y="6"/>
                      </a:cubicBezTo>
                      <a:cubicBezTo>
                        <a:pt x="4" y="6"/>
                        <a:pt x="4" y="6"/>
                        <a:pt x="4" y="6"/>
                      </a:cubicBezTo>
                      <a:cubicBezTo>
                        <a:pt x="2" y="6"/>
                        <a:pt x="0" y="5"/>
                        <a:pt x="0" y="3"/>
                      </a:cubicBezTo>
                      <a:cubicBezTo>
                        <a:pt x="0" y="1"/>
                        <a:pt x="2" y="0"/>
                        <a:pt x="4" y="0"/>
                      </a:cubicBezTo>
                      <a:cubicBezTo>
                        <a:pt x="51" y="0"/>
                        <a:pt x="51" y="0"/>
                        <a:pt x="51" y="0"/>
                      </a:cubicBezTo>
                      <a:cubicBezTo>
                        <a:pt x="53" y="0"/>
                        <a:pt x="55" y="1"/>
                        <a:pt x="55" y="3"/>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0" name="任意多边形 19"/>
              <p:cNvSpPr/>
              <p:nvPr/>
            </p:nvSpPr>
            <p:spPr>
              <a:xfrm rot="1429747">
                <a:off x="-341887" y="655124"/>
                <a:ext cx="2142490" cy="6022753"/>
              </a:xfrm>
              <a:custGeom>
                <a:avLst/>
                <a:gdLst>
                  <a:gd name="connsiteX0" fmla="*/ 98921 w 1358536"/>
                  <a:gd name="connsiteY0" fmla="*/ 556321 h 3818981"/>
                  <a:gd name="connsiteX1" fmla="*/ 1358536 w 1358536"/>
                  <a:gd name="connsiteY1" fmla="*/ 0 h 3818981"/>
                  <a:gd name="connsiteX2" fmla="*/ 1358536 w 1358536"/>
                  <a:gd name="connsiteY2" fmla="*/ 3818981 h 3818981"/>
                  <a:gd name="connsiteX3" fmla="*/ 14184 w 1358536"/>
                  <a:gd name="connsiteY3" fmla="*/ 775116 h 3818981"/>
                  <a:gd name="connsiteX4" fmla="*/ 98921 w 1358536"/>
                  <a:gd name="connsiteY4" fmla="*/ 556321 h 381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536" h="3818981">
                    <a:moveTo>
                      <a:pt x="98921" y="556321"/>
                    </a:moveTo>
                    <a:lnTo>
                      <a:pt x="1358536" y="0"/>
                    </a:lnTo>
                    <a:lnTo>
                      <a:pt x="1358536" y="3818981"/>
                    </a:lnTo>
                    <a:lnTo>
                      <a:pt x="14184" y="775116"/>
                    </a:lnTo>
                    <a:cubicBezTo>
                      <a:pt x="-22835" y="691298"/>
                      <a:pt x="15103" y="593340"/>
                      <a:pt x="98921" y="556321"/>
                    </a:cubicBez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18828" t="232" r="43967" b="-232"/>
            <a:stretch/>
          </p:blipFill>
          <p:spPr>
            <a:xfrm flipH="1">
              <a:off x="729358" y="1663170"/>
              <a:ext cx="2276404" cy="4182065"/>
            </a:xfrm>
            <a:prstGeom prst="rect">
              <a:avLst/>
            </a:prstGeom>
            <a:noFill/>
            <a:ln>
              <a:noFill/>
            </a:ln>
          </p:spPr>
        </p:pic>
      </p:grpSp>
      <p:sp>
        <p:nvSpPr>
          <p:cNvPr id="27" name="矩形 26"/>
          <p:cNvSpPr/>
          <p:nvPr/>
        </p:nvSpPr>
        <p:spPr>
          <a:xfrm>
            <a:off x="5363270" y="161304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8" name="矩形 27"/>
          <p:cNvSpPr/>
          <p:nvPr/>
        </p:nvSpPr>
        <p:spPr>
          <a:xfrm>
            <a:off x="5363477" y="1954454"/>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9" name="矩形 28"/>
          <p:cNvSpPr/>
          <p:nvPr/>
        </p:nvSpPr>
        <p:spPr>
          <a:xfrm>
            <a:off x="9176595" y="1522363"/>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0" name="矩形 29"/>
          <p:cNvSpPr/>
          <p:nvPr/>
        </p:nvSpPr>
        <p:spPr>
          <a:xfrm>
            <a:off x="9176803" y="1863769"/>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31" name="矩形 30"/>
          <p:cNvSpPr/>
          <p:nvPr/>
        </p:nvSpPr>
        <p:spPr>
          <a:xfrm>
            <a:off x="5345379" y="2788069"/>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2" name="矩形 31"/>
          <p:cNvSpPr/>
          <p:nvPr/>
        </p:nvSpPr>
        <p:spPr>
          <a:xfrm>
            <a:off x="5345587" y="3129475"/>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grpSp>
        <p:nvGrpSpPr>
          <p:cNvPr id="33" name="组合 32"/>
          <p:cNvGrpSpPr/>
          <p:nvPr/>
        </p:nvGrpSpPr>
        <p:grpSpPr>
          <a:xfrm>
            <a:off x="4655046" y="2841156"/>
            <a:ext cx="666750" cy="666750"/>
            <a:chOff x="8404060" y="5089976"/>
            <a:chExt cx="666750" cy="666750"/>
          </a:xfrm>
        </p:grpSpPr>
        <p:sp>
          <p:nvSpPr>
            <p:cNvPr id="34" name="椭圆 33"/>
            <p:cNvSpPr/>
            <p:nvPr/>
          </p:nvSpPr>
          <p:spPr>
            <a:xfrm>
              <a:off x="8404060" y="5089976"/>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Freeform 11"/>
            <p:cNvSpPr>
              <a:spLocks noEditPoints="1"/>
            </p:cNvSpPr>
            <p:nvPr/>
          </p:nvSpPr>
          <p:spPr bwMode="auto">
            <a:xfrm>
              <a:off x="8572455" y="526208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9186161" y="2782802"/>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37" name="矩形 36"/>
          <p:cNvSpPr/>
          <p:nvPr/>
        </p:nvSpPr>
        <p:spPr>
          <a:xfrm>
            <a:off x="9186369" y="3124208"/>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grpSp>
        <p:nvGrpSpPr>
          <p:cNvPr id="38" name="组合 37"/>
          <p:cNvGrpSpPr/>
          <p:nvPr/>
        </p:nvGrpSpPr>
        <p:grpSpPr>
          <a:xfrm>
            <a:off x="4672936" y="1666135"/>
            <a:ext cx="666750" cy="666750"/>
            <a:chOff x="4744944" y="1772278"/>
            <a:chExt cx="666750" cy="666750"/>
          </a:xfrm>
        </p:grpSpPr>
        <p:sp>
          <p:nvSpPr>
            <p:cNvPr id="39" name="椭圆 38"/>
            <p:cNvSpPr/>
            <p:nvPr/>
          </p:nvSpPr>
          <p:spPr>
            <a:xfrm>
              <a:off x="4744944" y="1772278"/>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Freeform 80"/>
            <p:cNvSpPr>
              <a:spLocks noEditPoints="1"/>
            </p:cNvSpPr>
            <p:nvPr/>
          </p:nvSpPr>
          <p:spPr bwMode="auto">
            <a:xfrm>
              <a:off x="4976945" y="1962584"/>
              <a:ext cx="185638" cy="282759"/>
            </a:xfrm>
            <a:custGeom>
              <a:avLst/>
              <a:gdLst>
                <a:gd name="T0" fmla="*/ 55 w 64"/>
                <a:gd name="T1" fmla="*/ 0 h 97"/>
                <a:gd name="T2" fmla="*/ 64 w 64"/>
                <a:gd name="T3" fmla="*/ 89 h 97"/>
                <a:gd name="T4" fmla="*/ 9 w 64"/>
                <a:gd name="T5" fmla="*/ 97 h 97"/>
                <a:gd name="T6" fmla="*/ 0 w 64"/>
                <a:gd name="T7" fmla="*/ 9 h 97"/>
                <a:gd name="T8" fmla="*/ 7 w 64"/>
                <a:gd name="T9" fmla="*/ 14 h 97"/>
                <a:gd name="T10" fmla="*/ 57 w 64"/>
                <a:gd name="T11" fmla="*/ 48 h 97"/>
                <a:gd name="T12" fmla="*/ 7 w 64"/>
                <a:gd name="T13" fmla="*/ 14 h 97"/>
                <a:gd name="T14" fmla="*/ 20 w 64"/>
                <a:gd name="T15" fmla="*/ 8 h 97"/>
                <a:gd name="T16" fmla="*/ 42 w 64"/>
                <a:gd name="T17" fmla="*/ 5 h 97"/>
                <a:gd name="T18" fmla="*/ 27 w 64"/>
                <a:gd name="T19" fmla="*/ 52 h 97"/>
                <a:gd name="T20" fmla="*/ 24 w 64"/>
                <a:gd name="T21" fmla="*/ 60 h 97"/>
                <a:gd name="T22" fmla="*/ 36 w 64"/>
                <a:gd name="T23" fmla="*/ 63 h 97"/>
                <a:gd name="T24" fmla="*/ 39 w 64"/>
                <a:gd name="T25" fmla="*/ 55 h 97"/>
                <a:gd name="T26" fmla="*/ 27 w 64"/>
                <a:gd name="T27" fmla="*/ 52 h 97"/>
                <a:gd name="T28" fmla="*/ 8 w 64"/>
                <a:gd name="T29" fmla="*/ 56 h 97"/>
                <a:gd name="T30" fmla="*/ 22 w 64"/>
                <a:gd name="T31" fmla="*/ 59 h 97"/>
                <a:gd name="T32" fmla="*/ 55 w 64"/>
                <a:gd name="T33" fmla="*/ 56 h 97"/>
                <a:gd name="T34" fmla="*/ 41 w 64"/>
                <a:gd name="T35" fmla="*/ 59 h 97"/>
                <a:gd name="T36" fmla="*/ 55 w 64"/>
                <a:gd name="T37" fmla="*/ 56 h 97"/>
                <a:gd name="T38" fmla="*/ 8 w 64"/>
                <a:gd name="T39" fmla="*/ 65 h 97"/>
                <a:gd name="T40" fmla="*/ 22 w 64"/>
                <a:gd name="T41" fmla="*/ 72 h 97"/>
                <a:gd name="T42" fmla="*/ 38 w 64"/>
                <a:gd name="T43" fmla="*/ 65 h 97"/>
                <a:gd name="T44" fmla="*/ 25 w 64"/>
                <a:gd name="T45" fmla="*/ 72 h 97"/>
                <a:gd name="T46" fmla="*/ 38 w 64"/>
                <a:gd name="T47" fmla="*/ 65 h 97"/>
                <a:gd name="T48" fmla="*/ 41 w 64"/>
                <a:gd name="T49" fmla="*/ 65 h 97"/>
                <a:gd name="T50" fmla="*/ 55 w 64"/>
                <a:gd name="T51" fmla="*/ 72 h 97"/>
                <a:gd name="T52" fmla="*/ 22 w 64"/>
                <a:gd name="T53" fmla="*/ 74 h 97"/>
                <a:gd name="T54" fmla="*/ 8 w 64"/>
                <a:gd name="T55" fmla="*/ 80 h 97"/>
                <a:gd name="T56" fmla="*/ 22 w 64"/>
                <a:gd name="T57" fmla="*/ 74 h 97"/>
                <a:gd name="T58" fmla="*/ 25 w 64"/>
                <a:gd name="T59" fmla="*/ 74 h 97"/>
                <a:gd name="T60" fmla="*/ 38 w 64"/>
                <a:gd name="T61" fmla="*/ 80 h 97"/>
                <a:gd name="T62" fmla="*/ 55 w 64"/>
                <a:gd name="T63" fmla="*/ 74 h 97"/>
                <a:gd name="T64" fmla="*/ 41 w 64"/>
                <a:gd name="T65" fmla="*/ 80 h 97"/>
                <a:gd name="T66" fmla="*/ 55 w 64"/>
                <a:gd name="T67" fmla="*/ 74 h 97"/>
                <a:gd name="T68" fmla="*/ 8 w 64"/>
                <a:gd name="T69" fmla="*/ 83 h 97"/>
                <a:gd name="T70" fmla="*/ 22 w 64"/>
                <a:gd name="T71" fmla="*/ 89 h 97"/>
                <a:gd name="T72" fmla="*/ 38 w 64"/>
                <a:gd name="T73" fmla="*/ 83 h 97"/>
                <a:gd name="T74" fmla="*/ 25 w 64"/>
                <a:gd name="T75" fmla="*/ 89 h 97"/>
                <a:gd name="T76" fmla="*/ 38 w 64"/>
                <a:gd name="T77" fmla="*/ 83 h 97"/>
                <a:gd name="T78" fmla="*/ 41 w 64"/>
                <a:gd name="T79" fmla="*/ 83 h 97"/>
                <a:gd name="T80" fmla="*/ 55 w 64"/>
                <a:gd name="T81"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7">
                  <a:moveTo>
                    <a:pt x="9" y="0"/>
                  </a:moveTo>
                  <a:cubicBezTo>
                    <a:pt x="55" y="0"/>
                    <a:pt x="55" y="0"/>
                    <a:pt x="55" y="0"/>
                  </a:cubicBezTo>
                  <a:cubicBezTo>
                    <a:pt x="60" y="0"/>
                    <a:pt x="64" y="4"/>
                    <a:pt x="64" y="9"/>
                  </a:cubicBezTo>
                  <a:cubicBezTo>
                    <a:pt x="64" y="89"/>
                    <a:pt x="64" y="89"/>
                    <a:pt x="64" y="89"/>
                  </a:cubicBezTo>
                  <a:cubicBezTo>
                    <a:pt x="64" y="93"/>
                    <a:pt x="60" y="97"/>
                    <a:pt x="55" y="97"/>
                  </a:cubicBezTo>
                  <a:cubicBezTo>
                    <a:pt x="9" y="97"/>
                    <a:pt x="9" y="97"/>
                    <a:pt x="9" y="97"/>
                  </a:cubicBezTo>
                  <a:cubicBezTo>
                    <a:pt x="4" y="97"/>
                    <a:pt x="0" y="93"/>
                    <a:pt x="0" y="89"/>
                  </a:cubicBezTo>
                  <a:cubicBezTo>
                    <a:pt x="0" y="9"/>
                    <a:pt x="0" y="9"/>
                    <a:pt x="0" y="9"/>
                  </a:cubicBezTo>
                  <a:cubicBezTo>
                    <a:pt x="0" y="4"/>
                    <a:pt x="4" y="0"/>
                    <a:pt x="9" y="0"/>
                  </a:cubicBezTo>
                  <a:close/>
                  <a:moveTo>
                    <a:pt x="7" y="14"/>
                  </a:moveTo>
                  <a:cubicBezTo>
                    <a:pt x="7" y="48"/>
                    <a:pt x="7" y="48"/>
                    <a:pt x="7" y="48"/>
                  </a:cubicBezTo>
                  <a:cubicBezTo>
                    <a:pt x="57" y="48"/>
                    <a:pt x="57" y="48"/>
                    <a:pt x="57" y="48"/>
                  </a:cubicBezTo>
                  <a:cubicBezTo>
                    <a:pt x="57" y="14"/>
                    <a:pt x="57" y="14"/>
                    <a:pt x="57" y="14"/>
                  </a:cubicBezTo>
                  <a:cubicBezTo>
                    <a:pt x="7" y="14"/>
                    <a:pt x="7" y="14"/>
                    <a:pt x="7" y="14"/>
                  </a:cubicBezTo>
                  <a:close/>
                  <a:moveTo>
                    <a:pt x="20" y="5"/>
                  </a:moveTo>
                  <a:cubicBezTo>
                    <a:pt x="20" y="8"/>
                    <a:pt x="20" y="8"/>
                    <a:pt x="20" y="8"/>
                  </a:cubicBezTo>
                  <a:cubicBezTo>
                    <a:pt x="42" y="8"/>
                    <a:pt x="42" y="8"/>
                    <a:pt x="42" y="8"/>
                  </a:cubicBezTo>
                  <a:cubicBezTo>
                    <a:pt x="42" y="5"/>
                    <a:pt x="42" y="5"/>
                    <a:pt x="42" y="5"/>
                  </a:cubicBezTo>
                  <a:cubicBezTo>
                    <a:pt x="20" y="5"/>
                    <a:pt x="20" y="5"/>
                    <a:pt x="20" y="5"/>
                  </a:cubicBezTo>
                  <a:close/>
                  <a:moveTo>
                    <a:pt x="27" y="52"/>
                  </a:moveTo>
                  <a:cubicBezTo>
                    <a:pt x="25" y="52"/>
                    <a:pt x="24" y="53"/>
                    <a:pt x="24" y="55"/>
                  </a:cubicBezTo>
                  <a:cubicBezTo>
                    <a:pt x="24" y="60"/>
                    <a:pt x="24" y="60"/>
                    <a:pt x="24" y="60"/>
                  </a:cubicBezTo>
                  <a:cubicBezTo>
                    <a:pt x="24" y="61"/>
                    <a:pt x="25" y="63"/>
                    <a:pt x="27" y="63"/>
                  </a:cubicBezTo>
                  <a:cubicBezTo>
                    <a:pt x="36" y="63"/>
                    <a:pt x="36" y="63"/>
                    <a:pt x="36" y="63"/>
                  </a:cubicBezTo>
                  <a:cubicBezTo>
                    <a:pt x="38" y="63"/>
                    <a:pt x="39" y="61"/>
                    <a:pt x="39" y="60"/>
                  </a:cubicBezTo>
                  <a:cubicBezTo>
                    <a:pt x="39" y="55"/>
                    <a:pt x="39" y="55"/>
                    <a:pt x="39" y="55"/>
                  </a:cubicBezTo>
                  <a:cubicBezTo>
                    <a:pt x="39" y="53"/>
                    <a:pt x="38" y="52"/>
                    <a:pt x="36" y="52"/>
                  </a:cubicBezTo>
                  <a:cubicBezTo>
                    <a:pt x="27" y="52"/>
                    <a:pt x="27" y="52"/>
                    <a:pt x="27" y="52"/>
                  </a:cubicBezTo>
                  <a:close/>
                  <a:moveTo>
                    <a:pt x="22" y="56"/>
                  </a:moveTo>
                  <a:cubicBezTo>
                    <a:pt x="8" y="56"/>
                    <a:pt x="8" y="56"/>
                    <a:pt x="8" y="56"/>
                  </a:cubicBezTo>
                  <a:cubicBezTo>
                    <a:pt x="8" y="59"/>
                    <a:pt x="8" y="59"/>
                    <a:pt x="8" y="59"/>
                  </a:cubicBezTo>
                  <a:cubicBezTo>
                    <a:pt x="22" y="59"/>
                    <a:pt x="22" y="59"/>
                    <a:pt x="22" y="59"/>
                  </a:cubicBezTo>
                  <a:cubicBezTo>
                    <a:pt x="22" y="56"/>
                    <a:pt x="22" y="56"/>
                    <a:pt x="22" y="56"/>
                  </a:cubicBezTo>
                  <a:close/>
                  <a:moveTo>
                    <a:pt x="55" y="56"/>
                  </a:moveTo>
                  <a:cubicBezTo>
                    <a:pt x="41" y="56"/>
                    <a:pt x="41" y="56"/>
                    <a:pt x="41" y="56"/>
                  </a:cubicBezTo>
                  <a:cubicBezTo>
                    <a:pt x="41" y="59"/>
                    <a:pt x="41" y="59"/>
                    <a:pt x="41" y="59"/>
                  </a:cubicBezTo>
                  <a:cubicBezTo>
                    <a:pt x="55" y="59"/>
                    <a:pt x="55" y="59"/>
                    <a:pt x="55" y="59"/>
                  </a:cubicBezTo>
                  <a:cubicBezTo>
                    <a:pt x="55" y="56"/>
                    <a:pt x="55" y="56"/>
                    <a:pt x="55" y="56"/>
                  </a:cubicBezTo>
                  <a:close/>
                  <a:moveTo>
                    <a:pt x="22" y="65"/>
                  </a:moveTo>
                  <a:cubicBezTo>
                    <a:pt x="8" y="65"/>
                    <a:pt x="8" y="65"/>
                    <a:pt x="8" y="65"/>
                  </a:cubicBezTo>
                  <a:cubicBezTo>
                    <a:pt x="8" y="72"/>
                    <a:pt x="8" y="72"/>
                    <a:pt x="8" y="72"/>
                  </a:cubicBezTo>
                  <a:cubicBezTo>
                    <a:pt x="22" y="72"/>
                    <a:pt x="22" y="72"/>
                    <a:pt x="22" y="72"/>
                  </a:cubicBezTo>
                  <a:cubicBezTo>
                    <a:pt x="22" y="65"/>
                    <a:pt x="22" y="65"/>
                    <a:pt x="22" y="65"/>
                  </a:cubicBezTo>
                  <a:close/>
                  <a:moveTo>
                    <a:pt x="38" y="65"/>
                  </a:moveTo>
                  <a:cubicBezTo>
                    <a:pt x="25" y="65"/>
                    <a:pt x="25" y="65"/>
                    <a:pt x="25" y="65"/>
                  </a:cubicBezTo>
                  <a:cubicBezTo>
                    <a:pt x="25" y="72"/>
                    <a:pt x="25" y="72"/>
                    <a:pt x="25" y="72"/>
                  </a:cubicBezTo>
                  <a:cubicBezTo>
                    <a:pt x="38" y="72"/>
                    <a:pt x="38" y="72"/>
                    <a:pt x="38" y="72"/>
                  </a:cubicBezTo>
                  <a:cubicBezTo>
                    <a:pt x="38" y="65"/>
                    <a:pt x="38" y="65"/>
                    <a:pt x="38" y="65"/>
                  </a:cubicBezTo>
                  <a:close/>
                  <a:moveTo>
                    <a:pt x="55" y="65"/>
                  </a:moveTo>
                  <a:cubicBezTo>
                    <a:pt x="41" y="65"/>
                    <a:pt x="41" y="65"/>
                    <a:pt x="41" y="65"/>
                  </a:cubicBezTo>
                  <a:cubicBezTo>
                    <a:pt x="41" y="72"/>
                    <a:pt x="41" y="72"/>
                    <a:pt x="41" y="72"/>
                  </a:cubicBezTo>
                  <a:cubicBezTo>
                    <a:pt x="55" y="72"/>
                    <a:pt x="55" y="72"/>
                    <a:pt x="55" y="72"/>
                  </a:cubicBezTo>
                  <a:cubicBezTo>
                    <a:pt x="55" y="65"/>
                    <a:pt x="55" y="65"/>
                    <a:pt x="55" y="65"/>
                  </a:cubicBezTo>
                  <a:close/>
                  <a:moveTo>
                    <a:pt x="22" y="74"/>
                  </a:moveTo>
                  <a:cubicBezTo>
                    <a:pt x="8" y="74"/>
                    <a:pt x="8" y="74"/>
                    <a:pt x="8" y="74"/>
                  </a:cubicBezTo>
                  <a:cubicBezTo>
                    <a:pt x="8" y="80"/>
                    <a:pt x="8" y="80"/>
                    <a:pt x="8" y="80"/>
                  </a:cubicBezTo>
                  <a:cubicBezTo>
                    <a:pt x="22" y="80"/>
                    <a:pt x="22" y="80"/>
                    <a:pt x="22" y="80"/>
                  </a:cubicBezTo>
                  <a:cubicBezTo>
                    <a:pt x="22" y="74"/>
                    <a:pt x="22" y="74"/>
                    <a:pt x="22" y="74"/>
                  </a:cubicBezTo>
                  <a:close/>
                  <a:moveTo>
                    <a:pt x="38" y="74"/>
                  </a:moveTo>
                  <a:cubicBezTo>
                    <a:pt x="25" y="74"/>
                    <a:pt x="25" y="74"/>
                    <a:pt x="25" y="74"/>
                  </a:cubicBezTo>
                  <a:cubicBezTo>
                    <a:pt x="25" y="80"/>
                    <a:pt x="25" y="80"/>
                    <a:pt x="25" y="80"/>
                  </a:cubicBezTo>
                  <a:cubicBezTo>
                    <a:pt x="38" y="80"/>
                    <a:pt x="38" y="80"/>
                    <a:pt x="38" y="80"/>
                  </a:cubicBezTo>
                  <a:cubicBezTo>
                    <a:pt x="38" y="74"/>
                    <a:pt x="38" y="74"/>
                    <a:pt x="38" y="74"/>
                  </a:cubicBezTo>
                  <a:close/>
                  <a:moveTo>
                    <a:pt x="55" y="74"/>
                  </a:moveTo>
                  <a:cubicBezTo>
                    <a:pt x="41" y="74"/>
                    <a:pt x="41" y="74"/>
                    <a:pt x="41" y="74"/>
                  </a:cubicBezTo>
                  <a:cubicBezTo>
                    <a:pt x="41" y="80"/>
                    <a:pt x="41" y="80"/>
                    <a:pt x="41" y="80"/>
                  </a:cubicBezTo>
                  <a:cubicBezTo>
                    <a:pt x="55" y="80"/>
                    <a:pt x="55" y="80"/>
                    <a:pt x="55" y="80"/>
                  </a:cubicBezTo>
                  <a:cubicBezTo>
                    <a:pt x="55" y="74"/>
                    <a:pt x="55" y="74"/>
                    <a:pt x="55" y="74"/>
                  </a:cubicBezTo>
                  <a:close/>
                  <a:moveTo>
                    <a:pt x="22" y="83"/>
                  </a:moveTo>
                  <a:cubicBezTo>
                    <a:pt x="8" y="83"/>
                    <a:pt x="8" y="83"/>
                    <a:pt x="8" y="83"/>
                  </a:cubicBezTo>
                  <a:cubicBezTo>
                    <a:pt x="8" y="89"/>
                    <a:pt x="8" y="89"/>
                    <a:pt x="8" y="89"/>
                  </a:cubicBezTo>
                  <a:cubicBezTo>
                    <a:pt x="22" y="89"/>
                    <a:pt x="22" y="89"/>
                    <a:pt x="22" y="89"/>
                  </a:cubicBezTo>
                  <a:cubicBezTo>
                    <a:pt x="22" y="83"/>
                    <a:pt x="22" y="83"/>
                    <a:pt x="22" y="83"/>
                  </a:cubicBezTo>
                  <a:close/>
                  <a:moveTo>
                    <a:pt x="38" y="83"/>
                  </a:moveTo>
                  <a:cubicBezTo>
                    <a:pt x="25" y="83"/>
                    <a:pt x="25" y="83"/>
                    <a:pt x="25" y="83"/>
                  </a:cubicBezTo>
                  <a:cubicBezTo>
                    <a:pt x="25" y="89"/>
                    <a:pt x="25" y="89"/>
                    <a:pt x="25" y="89"/>
                  </a:cubicBezTo>
                  <a:cubicBezTo>
                    <a:pt x="38" y="89"/>
                    <a:pt x="38" y="89"/>
                    <a:pt x="38" y="89"/>
                  </a:cubicBezTo>
                  <a:cubicBezTo>
                    <a:pt x="38" y="83"/>
                    <a:pt x="38" y="83"/>
                    <a:pt x="38" y="83"/>
                  </a:cubicBezTo>
                  <a:close/>
                  <a:moveTo>
                    <a:pt x="55" y="83"/>
                  </a:moveTo>
                  <a:cubicBezTo>
                    <a:pt x="41" y="83"/>
                    <a:pt x="41" y="83"/>
                    <a:pt x="41" y="83"/>
                  </a:cubicBezTo>
                  <a:cubicBezTo>
                    <a:pt x="41" y="89"/>
                    <a:pt x="41" y="89"/>
                    <a:pt x="41" y="89"/>
                  </a:cubicBezTo>
                  <a:cubicBezTo>
                    <a:pt x="55" y="89"/>
                    <a:pt x="55" y="89"/>
                    <a:pt x="55" y="89"/>
                  </a:cubicBezTo>
                  <a:lnTo>
                    <a:pt x="55" y="83"/>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486262" y="1575450"/>
            <a:ext cx="666750" cy="666750"/>
            <a:chOff x="8558270" y="1681593"/>
            <a:chExt cx="666750" cy="666750"/>
          </a:xfrm>
        </p:grpSpPr>
        <p:sp>
          <p:nvSpPr>
            <p:cNvPr id="42" name="椭圆 41"/>
            <p:cNvSpPr/>
            <p:nvPr/>
          </p:nvSpPr>
          <p:spPr>
            <a:xfrm>
              <a:off x="8558270" y="1681593"/>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Freeform 31"/>
            <p:cNvSpPr>
              <a:spLocks noEditPoints="1"/>
            </p:cNvSpPr>
            <p:nvPr/>
          </p:nvSpPr>
          <p:spPr bwMode="auto">
            <a:xfrm>
              <a:off x="8755553" y="1868566"/>
              <a:ext cx="291316" cy="292803"/>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495828" y="2835889"/>
            <a:ext cx="666750" cy="666750"/>
            <a:chOff x="8567836" y="2942032"/>
            <a:chExt cx="666750" cy="666750"/>
          </a:xfrm>
        </p:grpSpPr>
        <p:sp>
          <p:nvSpPr>
            <p:cNvPr id="45" name="椭圆 44"/>
            <p:cNvSpPr/>
            <p:nvPr/>
          </p:nvSpPr>
          <p:spPr>
            <a:xfrm>
              <a:off x="8567836" y="2942032"/>
              <a:ext cx="666750" cy="666750"/>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6" name="Freeform 33"/>
            <p:cNvSpPr>
              <a:spLocks noEditPoints="1"/>
            </p:cNvSpPr>
            <p:nvPr/>
          </p:nvSpPr>
          <p:spPr bwMode="auto">
            <a:xfrm>
              <a:off x="8784542" y="3189418"/>
              <a:ext cx="262327" cy="17015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47" name="TextBox 46"/>
          <p:cNvSpPr txBox="1"/>
          <p:nvPr/>
        </p:nvSpPr>
        <p:spPr>
          <a:xfrm>
            <a:off x="4655046" y="4082076"/>
            <a:ext cx="7370757" cy="1229883"/>
          </a:xfrm>
          <a:prstGeom prst="rect">
            <a:avLst/>
          </a:prstGeom>
          <a:noFill/>
        </p:spPr>
        <p:txBody>
          <a:bodyPr wrap="square" rIns="144000" bIns="36000" numCol="1" spcCol="360000"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rPr>
              <a:t>添加标题内容</a:t>
            </a:r>
            <a:endParaRPr lang="id-ID" dirty="0">
              <a:solidFill>
                <a:srgbClr val="027BA8"/>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050" dirty="0">
              <a:solidFill>
                <a:schemeClr val="bg1">
                  <a:lumMod val="6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514171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42" presetClass="entr" presetSubtype="0" fill="hold" nodeType="withEffect">
                                  <p:stCondLst>
                                    <p:cond delay="12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125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250"/>
                            </p:stCondLst>
                            <p:childTnLst>
                              <p:par>
                                <p:cTn id="32" presetID="49" presetClass="entr" presetSubtype="0" decel="100000"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 calcmode="lin" valueType="num">
                                      <p:cBhvr>
                                        <p:cTn id="36" dur="500" fill="hold"/>
                                        <p:tgtEl>
                                          <p:spTgt spid="38"/>
                                        </p:tgtEl>
                                        <p:attrNameLst>
                                          <p:attrName>style.rotation</p:attrName>
                                        </p:attrNameLst>
                                      </p:cBhvr>
                                      <p:tavLst>
                                        <p:tav tm="0">
                                          <p:val>
                                            <p:fltVal val="360"/>
                                          </p:val>
                                        </p:tav>
                                        <p:tav tm="100000">
                                          <p:val>
                                            <p:fltVal val="0"/>
                                          </p:val>
                                        </p:tav>
                                      </p:tavLst>
                                    </p:anim>
                                    <p:animEffect transition="in" filter="fade">
                                      <p:cBhvr>
                                        <p:cTn id="37" dur="500"/>
                                        <p:tgtEl>
                                          <p:spTgt spid="38"/>
                                        </p:tgtEl>
                                      </p:cBhvr>
                                    </p:animEffect>
                                  </p:childTnLst>
                                </p:cTn>
                              </p:par>
                            </p:childTnLst>
                          </p:cTn>
                        </p:par>
                        <p:par>
                          <p:cTn id="38" fill="hold">
                            <p:stCondLst>
                              <p:cond delay="2750"/>
                            </p:stCondLst>
                            <p:childTnLst>
                              <p:par>
                                <p:cTn id="39" presetID="22" presetClass="entr" presetSubtype="1"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500"/>
                                        <p:tgtEl>
                                          <p:spTgt spid="27"/>
                                        </p:tgtEl>
                                      </p:cBhvr>
                                    </p:animEffect>
                                  </p:childTnLst>
                                </p:cTn>
                              </p:par>
                            </p:childTnLst>
                          </p:cTn>
                        </p:par>
                        <p:par>
                          <p:cTn id="42" fill="hold">
                            <p:stCondLst>
                              <p:cond delay="3250"/>
                            </p:stCondLst>
                            <p:childTnLst>
                              <p:par>
                                <p:cTn id="43" presetID="22" presetClass="entr" presetSubtype="1"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3750"/>
                            </p:stCondLst>
                            <p:childTnLst>
                              <p:par>
                                <p:cTn id="47" presetID="49" presetClass="entr" presetSubtype="0" decel="100000"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 calcmode="lin" valueType="num">
                                      <p:cBhvr>
                                        <p:cTn id="51" dur="500" fill="hold"/>
                                        <p:tgtEl>
                                          <p:spTgt spid="41"/>
                                        </p:tgtEl>
                                        <p:attrNameLst>
                                          <p:attrName>style.rotation</p:attrName>
                                        </p:attrNameLst>
                                      </p:cBhvr>
                                      <p:tavLst>
                                        <p:tav tm="0">
                                          <p:val>
                                            <p:fltVal val="360"/>
                                          </p:val>
                                        </p:tav>
                                        <p:tav tm="100000">
                                          <p:val>
                                            <p:fltVal val="0"/>
                                          </p:val>
                                        </p:tav>
                                      </p:tavLst>
                                    </p:anim>
                                    <p:animEffect transition="in" filter="fade">
                                      <p:cBhvr>
                                        <p:cTn id="52" dur="500"/>
                                        <p:tgtEl>
                                          <p:spTgt spid="41"/>
                                        </p:tgtEl>
                                      </p:cBhvr>
                                    </p:animEffect>
                                  </p:childTnLst>
                                </p:cTn>
                              </p:par>
                            </p:childTnLst>
                          </p:cTn>
                        </p:par>
                        <p:par>
                          <p:cTn id="53" fill="hold">
                            <p:stCondLst>
                              <p:cond delay="4250"/>
                            </p:stCondLst>
                            <p:childTnLst>
                              <p:par>
                                <p:cTn id="54" presetID="22" presetClass="entr" presetSubtype="1"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childTnLst>
                          </p:cTn>
                        </p:par>
                        <p:par>
                          <p:cTn id="57" fill="hold">
                            <p:stCondLst>
                              <p:cond delay="475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500"/>
                                        <p:tgtEl>
                                          <p:spTgt spid="30"/>
                                        </p:tgtEl>
                                      </p:cBhvr>
                                    </p:animEffect>
                                  </p:childTnLst>
                                </p:cTn>
                              </p:par>
                            </p:childTnLst>
                          </p:cTn>
                        </p:par>
                        <p:par>
                          <p:cTn id="61" fill="hold">
                            <p:stCondLst>
                              <p:cond delay="5250"/>
                            </p:stCondLst>
                            <p:childTnLst>
                              <p:par>
                                <p:cTn id="62" presetID="49" presetClass="entr" presetSubtype="0" decel="100000"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 calcmode="lin" valueType="num">
                                      <p:cBhvr>
                                        <p:cTn id="66" dur="500" fill="hold"/>
                                        <p:tgtEl>
                                          <p:spTgt spid="33"/>
                                        </p:tgtEl>
                                        <p:attrNameLst>
                                          <p:attrName>style.rotation</p:attrName>
                                        </p:attrNameLst>
                                      </p:cBhvr>
                                      <p:tavLst>
                                        <p:tav tm="0">
                                          <p:val>
                                            <p:fltVal val="360"/>
                                          </p:val>
                                        </p:tav>
                                        <p:tav tm="100000">
                                          <p:val>
                                            <p:fltVal val="0"/>
                                          </p:val>
                                        </p:tav>
                                      </p:tavLst>
                                    </p:anim>
                                    <p:animEffect transition="in" filter="fade">
                                      <p:cBhvr>
                                        <p:cTn id="67" dur="500"/>
                                        <p:tgtEl>
                                          <p:spTgt spid="33"/>
                                        </p:tgtEl>
                                      </p:cBhvr>
                                    </p:animEffect>
                                  </p:childTnLst>
                                </p:cTn>
                              </p:par>
                            </p:childTnLst>
                          </p:cTn>
                        </p:par>
                        <p:par>
                          <p:cTn id="68" fill="hold">
                            <p:stCondLst>
                              <p:cond delay="5750"/>
                            </p:stCondLst>
                            <p:childTnLst>
                              <p:par>
                                <p:cTn id="69" presetID="22" presetClass="entr" presetSubtype="1"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up)">
                                      <p:cBhvr>
                                        <p:cTn id="71" dur="500"/>
                                        <p:tgtEl>
                                          <p:spTgt spid="31"/>
                                        </p:tgtEl>
                                      </p:cBhvr>
                                    </p:animEffect>
                                  </p:childTnLst>
                                </p:cTn>
                              </p:par>
                            </p:childTnLst>
                          </p:cTn>
                        </p:par>
                        <p:par>
                          <p:cTn id="72" fill="hold">
                            <p:stCondLst>
                              <p:cond delay="6250"/>
                            </p:stCondLst>
                            <p:childTnLst>
                              <p:par>
                                <p:cTn id="73" presetID="22" presetClass="entr" presetSubtype="1"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up)">
                                      <p:cBhvr>
                                        <p:cTn id="75" dur="500"/>
                                        <p:tgtEl>
                                          <p:spTgt spid="32"/>
                                        </p:tgtEl>
                                      </p:cBhvr>
                                    </p:animEffect>
                                  </p:childTnLst>
                                </p:cTn>
                              </p:par>
                            </p:childTnLst>
                          </p:cTn>
                        </p:par>
                        <p:par>
                          <p:cTn id="76" fill="hold">
                            <p:stCondLst>
                              <p:cond delay="6750"/>
                            </p:stCondLst>
                            <p:childTnLst>
                              <p:par>
                                <p:cTn id="77" presetID="49" presetClass="entr" presetSubtype="0" decel="100000"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style.rotation</p:attrName>
                                        </p:attrNameLst>
                                      </p:cBhvr>
                                      <p:tavLst>
                                        <p:tav tm="0">
                                          <p:val>
                                            <p:fltVal val="360"/>
                                          </p:val>
                                        </p:tav>
                                        <p:tav tm="100000">
                                          <p:val>
                                            <p:fltVal val="0"/>
                                          </p:val>
                                        </p:tav>
                                      </p:tavLst>
                                    </p:anim>
                                    <p:animEffect transition="in" filter="fade">
                                      <p:cBhvr>
                                        <p:cTn id="82" dur="500"/>
                                        <p:tgtEl>
                                          <p:spTgt spid="44"/>
                                        </p:tgtEl>
                                      </p:cBhvr>
                                    </p:animEffect>
                                  </p:childTnLst>
                                </p:cTn>
                              </p:par>
                            </p:childTnLst>
                          </p:cTn>
                        </p:par>
                        <p:par>
                          <p:cTn id="83" fill="hold">
                            <p:stCondLst>
                              <p:cond delay="7250"/>
                            </p:stCondLst>
                            <p:childTnLst>
                              <p:par>
                                <p:cTn id="84" presetID="22" presetClass="entr" presetSubtype="1"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up)">
                                      <p:cBhvr>
                                        <p:cTn id="86" dur="500"/>
                                        <p:tgtEl>
                                          <p:spTgt spid="36"/>
                                        </p:tgtEl>
                                      </p:cBhvr>
                                    </p:animEffect>
                                  </p:childTnLst>
                                </p:cTn>
                              </p:par>
                            </p:childTnLst>
                          </p:cTn>
                        </p:par>
                        <p:par>
                          <p:cTn id="87" fill="hold">
                            <p:stCondLst>
                              <p:cond delay="7750"/>
                            </p:stCondLst>
                            <p:childTnLst>
                              <p:par>
                                <p:cTn id="88" presetID="22" presetClass="entr" presetSubtype="1"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up)">
                                      <p:cBhvr>
                                        <p:cTn id="90" dur="500"/>
                                        <p:tgtEl>
                                          <p:spTgt spid="37"/>
                                        </p:tgtEl>
                                      </p:cBhvr>
                                    </p:animEffect>
                                  </p:childTnLst>
                                </p:cTn>
                              </p:par>
                            </p:childTnLst>
                          </p:cTn>
                        </p:par>
                        <p:par>
                          <p:cTn id="91" fill="hold">
                            <p:stCondLst>
                              <p:cond delay="8250"/>
                            </p:stCondLst>
                            <p:childTnLst>
                              <p:par>
                                <p:cTn id="92" presetID="2" presetClass="entr" presetSubtype="4"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additive="base">
                                        <p:cTn id="94" dur="1000" fill="hold"/>
                                        <p:tgtEl>
                                          <p:spTgt spid="47"/>
                                        </p:tgtEl>
                                        <p:attrNameLst>
                                          <p:attrName>ppt_x</p:attrName>
                                        </p:attrNameLst>
                                      </p:cBhvr>
                                      <p:tavLst>
                                        <p:tav tm="0">
                                          <p:val>
                                            <p:strVal val="#ppt_x"/>
                                          </p:val>
                                        </p:tav>
                                        <p:tav tm="100000">
                                          <p:val>
                                            <p:strVal val="#ppt_x"/>
                                          </p:val>
                                        </p:tav>
                                      </p:tavLst>
                                    </p:anim>
                                    <p:anim calcmode="lin" valueType="num">
                                      <p:cBhvr additive="base">
                                        <p:cTn id="95" dur="10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7" grpId="0"/>
      <p:bldP spid="28" grpId="0"/>
      <p:bldP spid="29" grpId="0"/>
      <p:bldP spid="30" grpId="0"/>
      <p:bldP spid="31" grpId="0"/>
      <p:bldP spid="32" grpId="0"/>
      <p:bldP spid="36" grpId="0"/>
      <p:bldP spid="37"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问卷调查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Freeform 6"/>
          <p:cNvSpPr>
            <a:spLocks noEditPoints="1"/>
          </p:cNvSpPr>
          <p:nvPr/>
        </p:nvSpPr>
        <p:spPr bwMode="auto">
          <a:xfrm>
            <a:off x="1146190" y="1844824"/>
            <a:ext cx="1012122" cy="962750"/>
          </a:xfrm>
          <a:custGeom>
            <a:avLst/>
            <a:gdLst>
              <a:gd name="T0" fmla="*/ 27 w 139"/>
              <a:gd name="T1" fmla="*/ 16 h 132"/>
              <a:gd name="T2" fmla="*/ 111 w 139"/>
              <a:gd name="T3" fmla="*/ 16 h 132"/>
              <a:gd name="T4" fmla="*/ 123 w 139"/>
              <a:gd name="T5" fmla="*/ 28 h 132"/>
              <a:gd name="T6" fmla="*/ 123 w 139"/>
              <a:gd name="T7" fmla="*/ 104 h 132"/>
              <a:gd name="T8" fmla="*/ 111 w 139"/>
              <a:gd name="T9" fmla="*/ 116 h 132"/>
              <a:gd name="T10" fmla="*/ 27 w 139"/>
              <a:gd name="T11" fmla="*/ 116 h 132"/>
              <a:gd name="T12" fmla="*/ 15 w 139"/>
              <a:gd name="T13" fmla="*/ 104 h 132"/>
              <a:gd name="T14" fmla="*/ 15 w 139"/>
              <a:gd name="T15" fmla="*/ 28 h 132"/>
              <a:gd name="T16" fmla="*/ 27 w 139"/>
              <a:gd name="T17" fmla="*/ 16 h 132"/>
              <a:gd name="T18" fmla="*/ 27 w 139"/>
              <a:gd name="T19" fmla="*/ 0 h 132"/>
              <a:gd name="T20" fmla="*/ 111 w 139"/>
              <a:gd name="T21" fmla="*/ 0 h 132"/>
              <a:gd name="T22" fmla="*/ 139 w 139"/>
              <a:gd name="T23" fmla="*/ 28 h 132"/>
              <a:gd name="T24" fmla="*/ 139 w 139"/>
              <a:gd name="T25" fmla="*/ 104 h 132"/>
              <a:gd name="T26" fmla="*/ 111 w 139"/>
              <a:gd name="T27" fmla="*/ 132 h 132"/>
              <a:gd name="T28" fmla="*/ 27 w 139"/>
              <a:gd name="T29" fmla="*/ 132 h 132"/>
              <a:gd name="T30" fmla="*/ 0 w 139"/>
              <a:gd name="T31" fmla="*/ 104 h 132"/>
              <a:gd name="T32" fmla="*/ 0 w 139"/>
              <a:gd name="T33" fmla="*/ 28 h 132"/>
              <a:gd name="T34" fmla="*/ 27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7" y="16"/>
                </a:moveTo>
                <a:cubicBezTo>
                  <a:pt x="111" y="16"/>
                  <a:pt x="111" y="16"/>
                  <a:pt x="111" y="16"/>
                </a:cubicBezTo>
                <a:cubicBezTo>
                  <a:pt x="117" y="16"/>
                  <a:pt x="123" y="21"/>
                  <a:pt x="123" y="28"/>
                </a:cubicBezTo>
                <a:cubicBezTo>
                  <a:pt x="123" y="104"/>
                  <a:pt x="123" y="104"/>
                  <a:pt x="123" y="104"/>
                </a:cubicBezTo>
                <a:cubicBezTo>
                  <a:pt x="123" y="110"/>
                  <a:pt x="117" y="116"/>
                  <a:pt x="111" y="116"/>
                </a:cubicBezTo>
                <a:cubicBezTo>
                  <a:pt x="27" y="116"/>
                  <a:pt x="27" y="116"/>
                  <a:pt x="27" y="116"/>
                </a:cubicBezTo>
                <a:cubicBezTo>
                  <a:pt x="21" y="116"/>
                  <a:pt x="15" y="110"/>
                  <a:pt x="15" y="104"/>
                </a:cubicBezTo>
                <a:cubicBezTo>
                  <a:pt x="15" y="28"/>
                  <a:pt x="15" y="28"/>
                  <a:pt x="15" y="28"/>
                </a:cubicBezTo>
                <a:cubicBezTo>
                  <a:pt x="15" y="21"/>
                  <a:pt x="21" y="16"/>
                  <a:pt x="27" y="16"/>
                </a:cubicBezTo>
                <a:close/>
                <a:moveTo>
                  <a:pt x="27" y="0"/>
                </a:moveTo>
                <a:cubicBezTo>
                  <a:pt x="111" y="0"/>
                  <a:pt x="111" y="0"/>
                  <a:pt x="111" y="0"/>
                </a:cubicBezTo>
                <a:cubicBezTo>
                  <a:pt x="126" y="0"/>
                  <a:pt x="139" y="12"/>
                  <a:pt x="139" y="28"/>
                </a:cubicBezTo>
                <a:cubicBezTo>
                  <a:pt x="139" y="104"/>
                  <a:pt x="139" y="104"/>
                  <a:pt x="139" y="104"/>
                </a:cubicBezTo>
                <a:cubicBezTo>
                  <a:pt x="139" y="119"/>
                  <a:pt x="126" y="132"/>
                  <a:pt x="111" y="132"/>
                </a:cubicBezTo>
                <a:cubicBezTo>
                  <a:pt x="27" y="132"/>
                  <a:pt x="27" y="132"/>
                  <a:pt x="27" y="132"/>
                </a:cubicBezTo>
                <a:cubicBezTo>
                  <a:pt x="12" y="132"/>
                  <a:pt x="0" y="119"/>
                  <a:pt x="0" y="104"/>
                </a:cubicBezTo>
                <a:cubicBezTo>
                  <a:pt x="0" y="28"/>
                  <a:pt x="0" y="28"/>
                  <a:pt x="0" y="28"/>
                </a:cubicBezTo>
                <a:cubicBezTo>
                  <a:pt x="0" y="12"/>
                  <a:pt x="12" y="0"/>
                  <a:pt x="27" y="0"/>
                </a:cubicBezTo>
                <a:close/>
              </a:path>
            </a:pathLst>
          </a:custGeom>
          <a:solidFill>
            <a:srgbClr val="027BA8"/>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2000" dirty="0">
                <a:solidFill>
                  <a:srgbClr val="027BA8"/>
                </a:solidFill>
                <a:latin typeface="微软雅黑" panose="020B0503020204020204" pitchFamily="34" charset="-122"/>
                <a:ea typeface="微软雅黑" panose="020B0503020204020204" pitchFamily="34" charset="-122"/>
              </a:rPr>
              <a:t>标题</a:t>
            </a:r>
          </a:p>
        </p:txBody>
      </p:sp>
      <p:sp>
        <p:nvSpPr>
          <p:cNvPr id="8" name="Freeform 8"/>
          <p:cNvSpPr>
            <a:spLocks noEditPoints="1"/>
          </p:cNvSpPr>
          <p:nvPr/>
        </p:nvSpPr>
        <p:spPr bwMode="auto">
          <a:xfrm>
            <a:off x="6483200" y="1844824"/>
            <a:ext cx="1012122" cy="962750"/>
          </a:xfrm>
          <a:custGeom>
            <a:avLst/>
            <a:gdLst>
              <a:gd name="T0" fmla="*/ 28 w 139"/>
              <a:gd name="T1" fmla="*/ 16 h 132"/>
              <a:gd name="T2" fmla="*/ 111 w 139"/>
              <a:gd name="T3" fmla="*/ 16 h 132"/>
              <a:gd name="T4" fmla="*/ 123 w 139"/>
              <a:gd name="T5" fmla="*/ 28 h 132"/>
              <a:gd name="T6" fmla="*/ 123 w 139"/>
              <a:gd name="T7" fmla="*/ 104 h 132"/>
              <a:gd name="T8" fmla="*/ 111 w 139"/>
              <a:gd name="T9" fmla="*/ 116 h 132"/>
              <a:gd name="T10" fmla="*/ 28 w 139"/>
              <a:gd name="T11" fmla="*/ 116 h 132"/>
              <a:gd name="T12" fmla="*/ 16 w 139"/>
              <a:gd name="T13" fmla="*/ 104 h 132"/>
              <a:gd name="T14" fmla="*/ 16 w 139"/>
              <a:gd name="T15" fmla="*/ 28 h 132"/>
              <a:gd name="T16" fmla="*/ 28 w 139"/>
              <a:gd name="T17" fmla="*/ 16 h 132"/>
              <a:gd name="T18" fmla="*/ 28 w 139"/>
              <a:gd name="T19" fmla="*/ 0 h 132"/>
              <a:gd name="T20" fmla="*/ 111 w 139"/>
              <a:gd name="T21" fmla="*/ 0 h 132"/>
              <a:gd name="T22" fmla="*/ 139 w 139"/>
              <a:gd name="T23" fmla="*/ 28 h 132"/>
              <a:gd name="T24" fmla="*/ 139 w 139"/>
              <a:gd name="T25" fmla="*/ 104 h 132"/>
              <a:gd name="T26" fmla="*/ 111 w 139"/>
              <a:gd name="T27" fmla="*/ 132 h 132"/>
              <a:gd name="T28" fmla="*/ 28 w 139"/>
              <a:gd name="T29" fmla="*/ 132 h 132"/>
              <a:gd name="T30" fmla="*/ 0 w 139"/>
              <a:gd name="T31" fmla="*/ 104 h 132"/>
              <a:gd name="T32" fmla="*/ 0 w 139"/>
              <a:gd name="T33" fmla="*/ 28 h 132"/>
              <a:gd name="T34" fmla="*/ 28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8" y="16"/>
                </a:moveTo>
                <a:cubicBezTo>
                  <a:pt x="111" y="16"/>
                  <a:pt x="111" y="16"/>
                  <a:pt x="111" y="16"/>
                </a:cubicBezTo>
                <a:cubicBezTo>
                  <a:pt x="118" y="16"/>
                  <a:pt x="123" y="21"/>
                  <a:pt x="123" y="28"/>
                </a:cubicBezTo>
                <a:cubicBezTo>
                  <a:pt x="123" y="104"/>
                  <a:pt x="123" y="104"/>
                  <a:pt x="123" y="104"/>
                </a:cubicBezTo>
                <a:cubicBezTo>
                  <a:pt x="123" y="110"/>
                  <a:pt x="118" y="116"/>
                  <a:pt x="111" y="116"/>
                </a:cubicBezTo>
                <a:cubicBezTo>
                  <a:pt x="28" y="116"/>
                  <a:pt x="28" y="116"/>
                  <a:pt x="28" y="116"/>
                </a:cubicBezTo>
                <a:cubicBezTo>
                  <a:pt x="21" y="116"/>
                  <a:pt x="16" y="110"/>
                  <a:pt x="16" y="104"/>
                </a:cubicBezTo>
                <a:cubicBezTo>
                  <a:pt x="16" y="28"/>
                  <a:pt x="16" y="28"/>
                  <a:pt x="16" y="28"/>
                </a:cubicBezTo>
                <a:cubicBezTo>
                  <a:pt x="16" y="21"/>
                  <a:pt x="21" y="16"/>
                  <a:pt x="28" y="16"/>
                </a:cubicBezTo>
                <a:close/>
                <a:moveTo>
                  <a:pt x="28" y="0"/>
                </a:moveTo>
                <a:cubicBezTo>
                  <a:pt x="111" y="0"/>
                  <a:pt x="111" y="0"/>
                  <a:pt x="111" y="0"/>
                </a:cubicBezTo>
                <a:cubicBezTo>
                  <a:pt x="127" y="0"/>
                  <a:pt x="139" y="12"/>
                  <a:pt x="139" y="28"/>
                </a:cubicBezTo>
                <a:cubicBezTo>
                  <a:pt x="139" y="104"/>
                  <a:pt x="139" y="104"/>
                  <a:pt x="139" y="104"/>
                </a:cubicBezTo>
                <a:cubicBezTo>
                  <a:pt x="139" y="119"/>
                  <a:pt x="127" y="132"/>
                  <a:pt x="111" y="132"/>
                </a:cubicBezTo>
                <a:cubicBezTo>
                  <a:pt x="28" y="132"/>
                  <a:pt x="28" y="132"/>
                  <a:pt x="28" y="132"/>
                </a:cubicBezTo>
                <a:cubicBezTo>
                  <a:pt x="13" y="132"/>
                  <a:pt x="0" y="119"/>
                  <a:pt x="0" y="104"/>
                </a:cubicBezTo>
                <a:cubicBezTo>
                  <a:pt x="0" y="28"/>
                  <a:pt x="0" y="28"/>
                  <a:pt x="0" y="28"/>
                </a:cubicBezTo>
                <a:cubicBezTo>
                  <a:pt x="0" y="12"/>
                  <a:pt x="13" y="0"/>
                  <a:pt x="28" y="0"/>
                </a:cubicBezTo>
                <a:close/>
              </a:path>
            </a:pathLst>
          </a:custGeom>
          <a:solidFill>
            <a:srgbClr val="027BA8"/>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2000" dirty="0">
                <a:solidFill>
                  <a:srgbClr val="027BA8"/>
                </a:solidFill>
                <a:latin typeface="微软雅黑" panose="020B0503020204020204" pitchFamily="34" charset="-122"/>
                <a:ea typeface="微软雅黑" panose="020B0503020204020204" pitchFamily="34" charset="-122"/>
              </a:rPr>
              <a:t>标题</a:t>
            </a:r>
          </a:p>
        </p:txBody>
      </p:sp>
      <p:sp>
        <p:nvSpPr>
          <p:cNvPr id="9" name="TextBox 8"/>
          <p:cNvSpPr txBox="1"/>
          <p:nvPr/>
        </p:nvSpPr>
        <p:spPr>
          <a:xfrm>
            <a:off x="1010592" y="3001713"/>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14" name="TextBox 13"/>
          <p:cNvSpPr txBox="1"/>
          <p:nvPr/>
        </p:nvSpPr>
        <p:spPr>
          <a:xfrm>
            <a:off x="6383406" y="3001713"/>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您的内容打在这里，或者通过复制您的文本后，在此框中选择粘贴，择只保留文字。您的内容打在这里，或者通过通过复制您的文本。</a:t>
            </a:r>
          </a:p>
        </p:txBody>
      </p:sp>
      <p:pic>
        <p:nvPicPr>
          <p:cNvPr id="15" name="Picture 10" descr="D:\desktop\2435.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283400" y="1866257"/>
            <a:ext cx="2708350" cy="358372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D:\desktop\3546.jpg"/>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892784" y="1866257"/>
            <a:ext cx="2708350" cy="3583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8241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9" presetClass="entr" presetSubtype="0" decel="10000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360"/>
                                          </p:val>
                                        </p:tav>
                                        <p:tav tm="100000">
                                          <p:val>
                                            <p:fltVal val="0"/>
                                          </p:val>
                                        </p:tav>
                                      </p:tavLst>
                                    </p:anim>
                                    <p:animEffect transition="in" filter="fade">
                                      <p:cBhvr>
                                        <p:cTn id="27" dur="500"/>
                                        <p:tgtEl>
                                          <p:spTgt spid="7"/>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22" presetClass="entr" presetSubtype="8" fill="hold" grpId="0" nodeType="with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200"/>
                                        <p:tgtEl>
                                          <p:spTgt spid="9"/>
                                        </p:tgtEl>
                                      </p:cBhvr>
                                    </p:animEffect>
                                  </p:childTnLst>
                                </p:cTn>
                              </p:par>
                            </p:childTnLst>
                          </p:cTn>
                        </p:par>
                        <p:par>
                          <p:cTn id="35" fill="hold">
                            <p:stCondLst>
                              <p:cond delay="5180"/>
                            </p:stCondLst>
                            <p:childTnLst>
                              <p:par>
                                <p:cTn id="36" presetID="49" presetClass="entr" presetSubtype="0" decel="10000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style.rotation</p:attrName>
                                        </p:attrNameLst>
                                      </p:cBhvr>
                                      <p:tavLst>
                                        <p:tav tm="0">
                                          <p:val>
                                            <p:fltVal val="360"/>
                                          </p:val>
                                        </p:tav>
                                        <p:tav tm="100000">
                                          <p:val>
                                            <p:fltVal val="0"/>
                                          </p:val>
                                        </p:tav>
                                      </p:tavLst>
                                    </p:anim>
                                    <p:animEffect transition="in" filter="fade">
                                      <p:cBhvr>
                                        <p:cTn id="41" dur="500"/>
                                        <p:tgtEl>
                                          <p:spTgt spid="8"/>
                                        </p:tgtEl>
                                      </p:cBhvr>
                                    </p:animEffect>
                                  </p:childTnLst>
                                </p:cTn>
                              </p:par>
                            </p:childTnLst>
                          </p:cTn>
                        </p:par>
                        <p:par>
                          <p:cTn id="42" fill="hold">
                            <p:stCondLst>
                              <p:cond delay="5680"/>
                            </p:stCondLst>
                            <p:childTnLst>
                              <p:par>
                                <p:cTn id="43" presetID="14" presetClass="entr" presetSubtype="1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randombar(horizontal)">
                                      <p:cBhvr>
                                        <p:cTn id="45" dur="500"/>
                                        <p:tgtEl>
                                          <p:spTgt spid="15"/>
                                        </p:tgtEl>
                                      </p:cBhvr>
                                    </p:animEffect>
                                  </p:childTnLst>
                                </p:cTn>
                              </p:par>
                              <p:par>
                                <p:cTn id="46" presetID="22" presetClass="entr" presetSubtype="8" fill="hold" grpId="0" nodeType="with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网络调查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TextBox 6"/>
          <p:cNvSpPr txBox="1"/>
          <p:nvPr/>
        </p:nvSpPr>
        <p:spPr>
          <a:xfrm>
            <a:off x="1558702" y="1157454"/>
            <a:ext cx="9001000" cy="982764"/>
          </a:xfrm>
          <a:prstGeom prst="rect">
            <a:avLst/>
          </a:prstGeom>
          <a:noFill/>
        </p:spPr>
        <p:txBody>
          <a:bodyPr wrap="square" rIns="144000" bIns="36000" numCol="1" spcCol="360000"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网络调查方式</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a:p>
            <a:pPr>
              <a:lnSpc>
                <a:spcPct val="150000"/>
              </a:lnSpc>
            </a:pP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05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05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8" name="组合 7"/>
          <p:cNvGrpSpPr/>
          <p:nvPr/>
        </p:nvGrpSpPr>
        <p:grpSpPr>
          <a:xfrm>
            <a:off x="1616377" y="2516030"/>
            <a:ext cx="4478829" cy="958224"/>
            <a:chOff x="1361910" y="1837773"/>
            <a:chExt cx="4478829" cy="958224"/>
          </a:xfrm>
        </p:grpSpPr>
        <p:grpSp>
          <p:nvGrpSpPr>
            <p:cNvPr id="9" name="Group 332"/>
            <p:cNvGrpSpPr>
              <a:grpSpLocks noChangeAspect="1"/>
            </p:cNvGrpSpPr>
            <p:nvPr/>
          </p:nvGrpSpPr>
          <p:grpSpPr>
            <a:xfrm>
              <a:off x="1361910" y="2154848"/>
              <a:ext cx="540000" cy="540000"/>
              <a:chOff x="4643438" y="2786064"/>
              <a:chExt cx="288476" cy="288476"/>
            </a:xfrm>
          </p:grpSpPr>
          <p:sp>
            <p:nvSpPr>
              <p:cNvPr id="16"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17"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14" name="TextBox 13"/>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15" name="TextBox 14"/>
            <p:cNvSpPr txBox="1"/>
            <p:nvPr/>
          </p:nvSpPr>
          <p:spPr>
            <a:xfrm>
              <a:off x="1874457" y="1837773"/>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网站投票</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18" name="组合 17"/>
          <p:cNvGrpSpPr/>
          <p:nvPr/>
        </p:nvGrpSpPr>
        <p:grpSpPr>
          <a:xfrm>
            <a:off x="1616377" y="3437846"/>
            <a:ext cx="4478829" cy="972512"/>
            <a:chOff x="1361910" y="1823485"/>
            <a:chExt cx="4478829" cy="972512"/>
          </a:xfrm>
        </p:grpSpPr>
        <p:grpSp>
          <p:nvGrpSpPr>
            <p:cNvPr id="19" name="Group 332"/>
            <p:cNvGrpSpPr>
              <a:grpSpLocks noChangeAspect="1"/>
            </p:cNvGrpSpPr>
            <p:nvPr/>
          </p:nvGrpSpPr>
          <p:grpSpPr>
            <a:xfrm>
              <a:off x="1361910" y="2154848"/>
              <a:ext cx="540000" cy="540000"/>
              <a:chOff x="4643438" y="2786064"/>
              <a:chExt cx="288476" cy="288476"/>
            </a:xfrm>
          </p:grpSpPr>
          <p:sp>
            <p:nvSpPr>
              <p:cNvPr id="22"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23"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20" name="TextBox 19"/>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21" name="TextBox 20"/>
            <p:cNvSpPr txBox="1"/>
            <p:nvPr/>
          </p:nvSpPr>
          <p:spPr>
            <a:xfrm>
              <a:off x="1874457" y="1823485"/>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网络问卷</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24" name="组合 23"/>
          <p:cNvGrpSpPr/>
          <p:nvPr/>
        </p:nvGrpSpPr>
        <p:grpSpPr>
          <a:xfrm>
            <a:off x="1616377" y="4431670"/>
            <a:ext cx="4478829" cy="986800"/>
            <a:chOff x="1361910" y="1809197"/>
            <a:chExt cx="4478829" cy="986800"/>
          </a:xfrm>
        </p:grpSpPr>
        <p:grpSp>
          <p:nvGrpSpPr>
            <p:cNvPr id="25" name="Group 332"/>
            <p:cNvGrpSpPr>
              <a:grpSpLocks noChangeAspect="1"/>
            </p:cNvGrpSpPr>
            <p:nvPr/>
          </p:nvGrpSpPr>
          <p:grpSpPr>
            <a:xfrm>
              <a:off x="1361910" y="2154848"/>
              <a:ext cx="540000" cy="540000"/>
              <a:chOff x="4643438" y="2786064"/>
              <a:chExt cx="288476" cy="288476"/>
            </a:xfrm>
          </p:grpSpPr>
          <p:sp>
            <p:nvSpPr>
              <p:cNvPr id="28" name="Oval 59"/>
              <p:cNvSpPr/>
              <p:nvPr/>
            </p:nvSpPr>
            <p:spPr>
              <a:xfrm>
                <a:off x="4643438" y="2786064"/>
                <a:ext cx="288476" cy="288476"/>
              </a:xfrm>
              <a:prstGeom prst="ellipse">
                <a:avLst/>
              </a:prstGeom>
              <a:solidFill>
                <a:srgbClr val="027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29"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prstClr val="black"/>
                  </a:solidFill>
                  <a:latin typeface="Agency FB" panose="020B0503020202020204" pitchFamily="34" charset="0"/>
                </a:endParaRPr>
              </a:p>
            </p:txBody>
          </p:sp>
        </p:grpSp>
        <p:sp>
          <p:nvSpPr>
            <p:cNvPr id="26" name="TextBox 25"/>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200" dirty="0">
                  <a:solidFill>
                    <a:schemeClr val="bg1">
                      <a:lumMod val="65000"/>
                    </a:schemeClr>
                  </a:solidFill>
                  <a:latin typeface="微软雅黑" pitchFamily="34" charset="-122"/>
                  <a:ea typeface="微软雅黑"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27" name="TextBox 26"/>
            <p:cNvSpPr txBox="1"/>
            <p:nvPr/>
          </p:nvSpPr>
          <p:spPr>
            <a:xfrm>
              <a:off x="1874457" y="1809197"/>
              <a:ext cx="3035275" cy="551205"/>
            </a:xfrm>
            <a:prstGeom prst="rect">
              <a:avLst/>
            </a:prstGeom>
            <a:noFill/>
          </p:spPr>
          <p:txBody>
            <a:bodyPr wrap="square" lIns="182843" tIns="91422" rIns="182843" bIns="91422" rtlCol="0">
              <a:spAutoFit/>
            </a:bodyPr>
            <a:lstStyle/>
            <a:p>
              <a:pPr>
                <a:lnSpc>
                  <a:spcPct val="150000"/>
                </a:lnSpc>
              </a:pPr>
              <a:r>
                <a:rPr lang="zh-CN" altLang="en-US" dirty="0">
                  <a:solidFill>
                    <a:srgbClr val="027BA8"/>
                  </a:solidFill>
                  <a:latin typeface="微软雅黑" panose="020B0503020204020204" pitchFamily="34" charset="-122"/>
                  <a:ea typeface="微软雅黑" panose="020B0503020204020204" pitchFamily="34" charset="-122"/>
                  <a:cs typeface="Lato Regular"/>
                </a:rPr>
                <a:t>论坛投票</a:t>
              </a:r>
              <a:endParaRPr lang="en-US" altLang="zh-CN" dirty="0">
                <a:solidFill>
                  <a:srgbClr val="027BA8"/>
                </a:solidFill>
                <a:latin typeface="微软雅黑" panose="020B0503020204020204" pitchFamily="34" charset="-122"/>
                <a:ea typeface="微软雅黑" panose="020B0503020204020204" pitchFamily="34" charset="-122"/>
                <a:cs typeface="Lato Regular"/>
              </a:endParaRPr>
            </a:p>
          </p:txBody>
        </p:sp>
      </p:grpSp>
      <p:grpSp>
        <p:nvGrpSpPr>
          <p:cNvPr id="30" name="Group 21"/>
          <p:cNvGrpSpPr/>
          <p:nvPr/>
        </p:nvGrpSpPr>
        <p:grpSpPr>
          <a:xfrm>
            <a:off x="5447134" y="2479919"/>
            <a:ext cx="5947287" cy="3325345"/>
            <a:chOff x="1091650" y="2292968"/>
            <a:chExt cx="5947287" cy="3325345"/>
          </a:xfrm>
        </p:grpSpPr>
        <p:grpSp>
          <p:nvGrpSpPr>
            <p:cNvPr id="31" name="Group 22"/>
            <p:cNvGrpSpPr/>
            <p:nvPr/>
          </p:nvGrpSpPr>
          <p:grpSpPr>
            <a:xfrm>
              <a:off x="1091650" y="2292968"/>
              <a:ext cx="5947287" cy="3325345"/>
              <a:chOff x="1763688" y="1124744"/>
              <a:chExt cx="5652564" cy="3166095"/>
            </a:xfrm>
          </p:grpSpPr>
          <p:sp>
            <p:nvSpPr>
              <p:cNvPr id="33"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pic>
            <p:nvPicPr>
              <p:cNvPr id="34" name="Picture 3" descr="F:\Trabajos\Envato\Graphic River\Duckson\Elements\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Rectangle 23"/>
            <p:cNvSpPr/>
            <p:nvPr/>
          </p:nvSpPr>
          <p:spPr>
            <a:xfrm>
              <a:off x="2278239" y="2601770"/>
              <a:ext cx="3574107" cy="226606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6014841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ppt_x"/>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电话调查</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sp>
        <p:nvSpPr>
          <p:cNvPr id="7" name="椭圆 6"/>
          <p:cNvSpPr/>
          <p:nvPr/>
        </p:nvSpPr>
        <p:spPr>
          <a:xfrm>
            <a:off x="4451376" y="1911469"/>
            <a:ext cx="3314700" cy="3314700"/>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p:cNvGrpSpPr/>
          <p:nvPr/>
        </p:nvGrpSpPr>
        <p:grpSpPr>
          <a:xfrm>
            <a:off x="5657850" y="4163345"/>
            <a:ext cx="876300" cy="1713927"/>
            <a:chOff x="5333569" y="2604866"/>
            <a:chExt cx="876300" cy="1713927"/>
          </a:xfrm>
        </p:grpSpPr>
        <p:grpSp>
          <p:nvGrpSpPr>
            <p:cNvPr id="9" name="组合 8"/>
            <p:cNvGrpSpPr/>
            <p:nvPr/>
          </p:nvGrpSpPr>
          <p:grpSpPr>
            <a:xfrm>
              <a:off x="5333569" y="2604866"/>
              <a:ext cx="876300" cy="1713927"/>
              <a:chOff x="2621412" y="1588866"/>
              <a:chExt cx="876300" cy="1713927"/>
            </a:xfrm>
          </p:grpSpPr>
          <p:grpSp>
            <p:nvGrpSpPr>
              <p:cNvPr id="15" name="组合 14"/>
              <p:cNvGrpSpPr/>
              <p:nvPr/>
            </p:nvGrpSpPr>
            <p:grpSpPr>
              <a:xfrm>
                <a:off x="2621412" y="1588866"/>
                <a:ext cx="876300" cy="1713927"/>
                <a:chOff x="2621412" y="1588866"/>
                <a:chExt cx="876300" cy="1713927"/>
              </a:xfrm>
            </p:grpSpPr>
            <p:sp>
              <p:nvSpPr>
                <p:cNvPr id="19" name="任意多边形 18"/>
                <p:cNvSpPr/>
                <p:nvPr/>
              </p:nvSpPr>
              <p:spPr>
                <a:xfrm>
                  <a:off x="2621412" y="1588866"/>
                  <a:ext cx="876300" cy="1713927"/>
                </a:xfrm>
                <a:custGeom>
                  <a:avLst/>
                  <a:gdLst>
                    <a:gd name="connsiteX0" fmla="*/ 57150 w 876300"/>
                    <a:gd name="connsiteY0" fmla="*/ 285702 h 1713927"/>
                    <a:gd name="connsiteX1" fmla="*/ 57150 w 876300"/>
                    <a:gd name="connsiteY1" fmla="*/ 1409652 h 1713927"/>
                    <a:gd name="connsiteX2" fmla="*/ 819150 w 876300"/>
                    <a:gd name="connsiteY2" fmla="*/ 1409652 h 1713927"/>
                    <a:gd name="connsiteX3" fmla="*/ 819150 w 876300"/>
                    <a:gd name="connsiteY3" fmla="*/ 285702 h 1713927"/>
                    <a:gd name="connsiteX4" fmla="*/ 119378 w 876300"/>
                    <a:gd name="connsiteY4" fmla="*/ 0 h 1713927"/>
                    <a:gd name="connsiteX5" fmla="*/ 756922 w 876300"/>
                    <a:gd name="connsiteY5" fmla="*/ 0 h 1713927"/>
                    <a:gd name="connsiteX6" fmla="*/ 876300 w 876300"/>
                    <a:gd name="connsiteY6" fmla="*/ 119378 h 1713927"/>
                    <a:gd name="connsiteX7" fmla="*/ 876300 w 876300"/>
                    <a:gd name="connsiteY7" fmla="*/ 1594549 h 1713927"/>
                    <a:gd name="connsiteX8" fmla="*/ 756922 w 876300"/>
                    <a:gd name="connsiteY8" fmla="*/ 1713927 h 1713927"/>
                    <a:gd name="connsiteX9" fmla="*/ 119378 w 876300"/>
                    <a:gd name="connsiteY9" fmla="*/ 1713927 h 1713927"/>
                    <a:gd name="connsiteX10" fmla="*/ 0 w 876300"/>
                    <a:gd name="connsiteY10" fmla="*/ 1594549 h 1713927"/>
                    <a:gd name="connsiteX11" fmla="*/ 0 w 876300"/>
                    <a:gd name="connsiteY11" fmla="*/ 119378 h 1713927"/>
                    <a:gd name="connsiteX12" fmla="*/ 119378 w 876300"/>
                    <a:gd name="connsiteY12" fmla="*/ 0 h 17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6300" h="1713927">
                      <a:moveTo>
                        <a:pt x="57150" y="285702"/>
                      </a:moveTo>
                      <a:lnTo>
                        <a:pt x="57150" y="1409652"/>
                      </a:lnTo>
                      <a:lnTo>
                        <a:pt x="819150" y="1409652"/>
                      </a:lnTo>
                      <a:lnTo>
                        <a:pt x="819150" y="285702"/>
                      </a:lnTo>
                      <a:close/>
                      <a:moveTo>
                        <a:pt x="119378" y="0"/>
                      </a:moveTo>
                      <a:lnTo>
                        <a:pt x="756922" y="0"/>
                      </a:lnTo>
                      <a:cubicBezTo>
                        <a:pt x="822853" y="0"/>
                        <a:pt x="876300" y="53447"/>
                        <a:pt x="876300" y="119378"/>
                      </a:cubicBezTo>
                      <a:lnTo>
                        <a:pt x="876300" y="1594549"/>
                      </a:lnTo>
                      <a:cubicBezTo>
                        <a:pt x="876300" y="1660480"/>
                        <a:pt x="822853" y="1713927"/>
                        <a:pt x="756922" y="1713927"/>
                      </a:cubicBezTo>
                      <a:lnTo>
                        <a:pt x="119378" y="1713927"/>
                      </a:lnTo>
                      <a:cubicBezTo>
                        <a:pt x="53447" y="1713927"/>
                        <a:pt x="0" y="1660480"/>
                        <a:pt x="0" y="1594549"/>
                      </a:cubicBezTo>
                      <a:lnTo>
                        <a:pt x="0" y="119378"/>
                      </a:lnTo>
                      <a:cubicBezTo>
                        <a:pt x="0" y="53447"/>
                        <a:pt x="53447" y="0"/>
                        <a:pt x="11937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椭圆 19"/>
                <p:cNvSpPr/>
                <p:nvPr/>
              </p:nvSpPr>
              <p:spPr>
                <a:xfrm flipV="1">
                  <a:off x="2885983" y="1681942"/>
                  <a:ext cx="61918" cy="61916"/>
                </a:xfrm>
                <a:prstGeom prst="ellipse">
                  <a:avLst/>
                </a:prstGeom>
                <a:gradFill>
                  <a:gsLst>
                    <a:gs pos="31000">
                      <a:srgbClr val="666666"/>
                    </a:gs>
                    <a:gs pos="0">
                      <a:srgbClr val="666666"/>
                    </a:gs>
                    <a:gs pos="82750">
                      <a:srgbClr val="B1B2B2"/>
                    </a:gs>
                    <a:gs pos="18000">
                      <a:srgbClr val="7C7C7C"/>
                    </a:gs>
                    <a:gs pos="50000">
                      <a:srgbClr val="66666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椭圆 20"/>
                <p:cNvSpPr/>
                <p:nvPr/>
              </p:nvSpPr>
              <p:spPr>
                <a:xfrm flipH="1" flipV="1">
                  <a:off x="2894083" y="1686744"/>
                  <a:ext cx="45719" cy="45719"/>
                </a:xfrm>
                <a:prstGeom prst="ellipse">
                  <a:avLst/>
                </a:prstGeom>
                <a:gradFill>
                  <a:gsLst>
                    <a:gs pos="69000">
                      <a:srgbClr val="132134"/>
                    </a:gs>
                    <a:gs pos="26000">
                      <a:srgbClr val="3F5E80"/>
                    </a:gs>
                    <a:gs pos="0">
                      <a:schemeClr val="tx1">
                        <a:lumMod val="65000"/>
                        <a:lumOff val="35000"/>
                      </a:schemeClr>
                    </a:gs>
                    <a:gs pos="79000">
                      <a:srgbClr val="5D646D"/>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6" name="任意多边形 15"/>
              <p:cNvSpPr/>
              <p:nvPr/>
            </p:nvSpPr>
            <p:spPr>
              <a:xfrm>
                <a:off x="2973551" y="1681941"/>
                <a:ext cx="172021" cy="55324"/>
              </a:xfrm>
              <a:custGeom>
                <a:avLst/>
                <a:gdLst>
                  <a:gd name="connsiteX0" fmla="*/ 22860 w 172021"/>
                  <a:gd name="connsiteY0" fmla="*/ 0 h 45720"/>
                  <a:gd name="connsiteX1" fmla="*/ 27743 w 172021"/>
                  <a:gd name="connsiteY1" fmla="*/ 2023 h 45720"/>
                  <a:gd name="connsiteX2" fmla="*/ 27743 w 172021"/>
                  <a:gd name="connsiteY2" fmla="*/ 1 h 45720"/>
                  <a:gd name="connsiteX3" fmla="*/ 149159 w 172021"/>
                  <a:gd name="connsiteY3" fmla="*/ 1 h 45720"/>
                  <a:gd name="connsiteX4" fmla="*/ 149161 w 172021"/>
                  <a:gd name="connsiteY4" fmla="*/ 0 h 45720"/>
                  <a:gd name="connsiteX5" fmla="*/ 149164 w 172021"/>
                  <a:gd name="connsiteY5" fmla="*/ 1 h 45720"/>
                  <a:gd name="connsiteX6" fmla="*/ 155286 w 172021"/>
                  <a:gd name="connsiteY6" fmla="*/ 1 h 45720"/>
                  <a:gd name="connsiteX7" fmla="*/ 155286 w 172021"/>
                  <a:gd name="connsiteY7" fmla="*/ 2537 h 45720"/>
                  <a:gd name="connsiteX8" fmla="*/ 165326 w 172021"/>
                  <a:gd name="connsiteY8" fmla="*/ 6696 h 45720"/>
                  <a:gd name="connsiteX9" fmla="*/ 172021 w 172021"/>
                  <a:gd name="connsiteY9" fmla="*/ 22860 h 45720"/>
                  <a:gd name="connsiteX10" fmla="*/ 165326 w 172021"/>
                  <a:gd name="connsiteY10" fmla="*/ 39024 h 45720"/>
                  <a:gd name="connsiteX11" fmla="*/ 155286 w 172021"/>
                  <a:gd name="connsiteY11" fmla="*/ 43183 h 45720"/>
                  <a:gd name="connsiteX12" fmla="*/ 155286 w 172021"/>
                  <a:gd name="connsiteY12" fmla="*/ 45720 h 45720"/>
                  <a:gd name="connsiteX13" fmla="*/ 149161 w 172021"/>
                  <a:gd name="connsiteY13" fmla="*/ 45720 h 45720"/>
                  <a:gd name="connsiteX14" fmla="*/ 27743 w 172021"/>
                  <a:gd name="connsiteY14" fmla="*/ 45720 h 45720"/>
                  <a:gd name="connsiteX15" fmla="*/ 27743 w 172021"/>
                  <a:gd name="connsiteY15" fmla="*/ 43697 h 45720"/>
                  <a:gd name="connsiteX16" fmla="*/ 22860 w 172021"/>
                  <a:gd name="connsiteY16" fmla="*/ 45720 h 45720"/>
                  <a:gd name="connsiteX17" fmla="*/ 0 w 172021"/>
                  <a:gd name="connsiteY17" fmla="*/ 22860 h 45720"/>
                  <a:gd name="connsiteX18" fmla="*/ 22860 w 172021"/>
                  <a:gd name="connsiteY18" fmla="*/ 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2021" h="45720">
                    <a:moveTo>
                      <a:pt x="22860" y="0"/>
                    </a:moveTo>
                    <a:lnTo>
                      <a:pt x="27743" y="2023"/>
                    </a:lnTo>
                    <a:lnTo>
                      <a:pt x="27743" y="1"/>
                    </a:lnTo>
                    <a:lnTo>
                      <a:pt x="149159" y="1"/>
                    </a:lnTo>
                    <a:lnTo>
                      <a:pt x="149161" y="0"/>
                    </a:lnTo>
                    <a:lnTo>
                      <a:pt x="149164" y="1"/>
                    </a:lnTo>
                    <a:lnTo>
                      <a:pt x="155286" y="1"/>
                    </a:lnTo>
                    <a:lnTo>
                      <a:pt x="155286" y="2537"/>
                    </a:lnTo>
                    <a:lnTo>
                      <a:pt x="165326" y="6696"/>
                    </a:lnTo>
                    <a:cubicBezTo>
                      <a:pt x="169462" y="10833"/>
                      <a:pt x="172021" y="16548"/>
                      <a:pt x="172021" y="22860"/>
                    </a:cubicBezTo>
                    <a:cubicBezTo>
                      <a:pt x="172021" y="29173"/>
                      <a:pt x="169462" y="34888"/>
                      <a:pt x="165326" y="39024"/>
                    </a:cubicBezTo>
                    <a:lnTo>
                      <a:pt x="155286" y="43183"/>
                    </a:lnTo>
                    <a:lnTo>
                      <a:pt x="155286" y="45720"/>
                    </a:lnTo>
                    <a:lnTo>
                      <a:pt x="149161" y="45720"/>
                    </a:lnTo>
                    <a:lnTo>
                      <a:pt x="27743" y="45720"/>
                    </a:lnTo>
                    <a:lnTo>
                      <a:pt x="27743" y="43697"/>
                    </a:lnTo>
                    <a:lnTo>
                      <a:pt x="22860" y="45720"/>
                    </a:lnTo>
                    <a:cubicBezTo>
                      <a:pt x="10235" y="45720"/>
                      <a:pt x="0" y="35485"/>
                      <a:pt x="0" y="22860"/>
                    </a:cubicBezTo>
                    <a:cubicBezTo>
                      <a:pt x="0" y="10235"/>
                      <a:pt x="10235" y="0"/>
                      <a:pt x="22860" y="0"/>
                    </a:cubicBezTo>
                    <a:close/>
                  </a:path>
                </a:pathLst>
              </a:custGeom>
              <a:gradFill>
                <a:gsLst>
                  <a:gs pos="0">
                    <a:srgbClr val="232322"/>
                  </a:gs>
                  <a:gs pos="62000">
                    <a:srgbClr val="706F6F"/>
                  </a:gs>
                  <a:gs pos="24000">
                    <a:srgbClr val="4C4B4B"/>
                  </a:gs>
                  <a:gs pos="100000">
                    <a:srgbClr val="30302F"/>
                  </a:gs>
                </a:gsLst>
                <a:lin ang="5400000" scaled="1"/>
              </a:gradFill>
              <a:ln>
                <a:noFill/>
              </a:ln>
              <a:effectLst>
                <a:innerShdw blurRad="63500" dir="19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椭圆 16"/>
              <p:cNvSpPr/>
              <p:nvPr/>
            </p:nvSpPr>
            <p:spPr>
              <a:xfrm>
                <a:off x="2967071" y="3076575"/>
                <a:ext cx="154782" cy="154782"/>
              </a:xfrm>
              <a:prstGeom prst="ellipse">
                <a:avLst/>
              </a:prstGeom>
              <a:gradFill>
                <a:gsLst>
                  <a:gs pos="0">
                    <a:srgbClr val="38373C"/>
                  </a:gs>
                  <a:gs pos="100000">
                    <a:srgbClr val="0A0C0B"/>
                  </a:gs>
                </a:gsLst>
                <a:lin ang="240000" scaled="0"/>
              </a:gradFill>
              <a:ln>
                <a:noFill/>
              </a:ln>
              <a:effectLst>
                <a:outerShdw blurRad="508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圆角矩形 17"/>
              <p:cNvSpPr/>
              <p:nvPr/>
            </p:nvSpPr>
            <p:spPr>
              <a:xfrm>
                <a:off x="3026569" y="3136106"/>
                <a:ext cx="45719" cy="45719"/>
              </a:xfrm>
              <a:prstGeom prst="roundRect">
                <a:avLst/>
              </a:prstGeom>
              <a:solidFill>
                <a:srgbClr val="19191B"/>
              </a:solidFill>
              <a:ln w="3175">
                <a:solidFill>
                  <a:srgbClr val="292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矩形 13"/>
            <p:cNvSpPr/>
            <p:nvPr/>
          </p:nvSpPr>
          <p:spPr>
            <a:xfrm>
              <a:off x="5384799" y="2882899"/>
              <a:ext cx="774701" cy="1138239"/>
            </a:xfrm>
            <a:prstGeom prst="rect">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电话调查</a:t>
              </a:r>
              <a:endParaRPr lang="en-US" altLang="zh-CN" dirty="0">
                <a:latin typeface="微软雅黑" panose="020B0503020204020204" pitchFamily="34" charset="-122"/>
                <a:ea typeface="微软雅黑" panose="020B0503020204020204" pitchFamily="34" charset="-122"/>
              </a:endParaRPr>
            </a:p>
          </p:txBody>
        </p:sp>
      </p:grpSp>
      <p:sp>
        <p:nvSpPr>
          <p:cNvPr id="22" name="椭圆 21"/>
          <p:cNvSpPr/>
          <p:nvPr/>
        </p:nvSpPr>
        <p:spPr>
          <a:xfrm>
            <a:off x="4621753" y="1898771"/>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椭圆 22"/>
          <p:cNvSpPr/>
          <p:nvPr/>
        </p:nvSpPr>
        <p:spPr>
          <a:xfrm>
            <a:off x="6578639" y="1911469"/>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椭圆 23"/>
          <p:cNvSpPr/>
          <p:nvPr/>
        </p:nvSpPr>
        <p:spPr>
          <a:xfrm>
            <a:off x="7176534" y="4183010"/>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椭圆 24"/>
          <p:cNvSpPr/>
          <p:nvPr/>
        </p:nvSpPr>
        <p:spPr>
          <a:xfrm>
            <a:off x="4095798" y="4155437"/>
            <a:ext cx="866738" cy="866738"/>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214103" y="4227602"/>
            <a:ext cx="635096" cy="614978"/>
            <a:chOff x="9225367" y="3687752"/>
            <a:chExt cx="927100" cy="897732"/>
          </a:xfrm>
        </p:grpSpPr>
        <p:sp>
          <p:nvSpPr>
            <p:cNvPr id="27" name="Freeform 5"/>
            <p:cNvSpPr>
              <a:spLocks noEditPoints="1"/>
            </p:cNvSpPr>
            <p:nvPr/>
          </p:nvSpPr>
          <p:spPr bwMode="auto">
            <a:xfrm>
              <a:off x="9225367" y="3687752"/>
              <a:ext cx="927100" cy="896938"/>
            </a:xfrm>
            <a:custGeom>
              <a:avLst/>
              <a:gdLst>
                <a:gd name="T0" fmla="*/ 240 w 244"/>
                <a:gd name="T1" fmla="*/ 61 h 238"/>
                <a:gd name="T2" fmla="*/ 193 w 244"/>
                <a:gd name="T3" fmla="*/ 61 h 238"/>
                <a:gd name="T4" fmla="*/ 193 w 244"/>
                <a:gd name="T5" fmla="*/ 51 h 238"/>
                <a:gd name="T6" fmla="*/ 189 w 244"/>
                <a:gd name="T7" fmla="*/ 16 h 238"/>
                <a:gd name="T8" fmla="*/ 172 w 244"/>
                <a:gd name="T9" fmla="*/ 0 h 238"/>
                <a:gd name="T10" fmla="*/ 154 w 244"/>
                <a:gd name="T11" fmla="*/ 16 h 238"/>
                <a:gd name="T12" fmla="*/ 150 w 244"/>
                <a:gd name="T13" fmla="*/ 51 h 238"/>
                <a:gd name="T14" fmla="*/ 151 w 244"/>
                <a:gd name="T15" fmla="*/ 61 h 238"/>
                <a:gd name="T16" fmla="*/ 96 w 244"/>
                <a:gd name="T17" fmla="*/ 61 h 238"/>
                <a:gd name="T18" fmla="*/ 97 w 244"/>
                <a:gd name="T19" fmla="*/ 51 h 238"/>
                <a:gd name="T20" fmla="*/ 92 w 244"/>
                <a:gd name="T21" fmla="*/ 16 h 238"/>
                <a:gd name="T22" fmla="*/ 75 w 244"/>
                <a:gd name="T23" fmla="*/ 0 h 238"/>
                <a:gd name="T24" fmla="*/ 58 w 244"/>
                <a:gd name="T25" fmla="*/ 16 h 238"/>
                <a:gd name="T26" fmla="*/ 54 w 244"/>
                <a:gd name="T27" fmla="*/ 51 h 238"/>
                <a:gd name="T28" fmla="*/ 54 w 244"/>
                <a:gd name="T29" fmla="*/ 61 h 238"/>
                <a:gd name="T30" fmla="*/ 5 w 244"/>
                <a:gd name="T31" fmla="*/ 61 h 238"/>
                <a:gd name="T32" fmla="*/ 0 w 244"/>
                <a:gd name="T33" fmla="*/ 66 h 238"/>
                <a:gd name="T34" fmla="*/ 0 w 244"/>
                <a:gd name="T35" fmla="*/ 233 h 238"/>
                <a:gd name="T36" fmla="*/ 5 w 244"/>
                <a:gd name="T37" fmla="*/ 238 h 238"/>
                <a:gd name="T38" fmla="*/ 240 w 244"/>
                <a:gd name="T39" fmla="*/ 238 h 238"/>
                <a:gd name="T40" fmla="*/ 244 w 244"/>
                <a:gd name="T41" fmla="*/ 233 h 238"/>
                <a:gd name="T42" fmla="*/ 244 w 244"/>
                <a:gd name="T43" fmla="*/ 66 h 238"/>
                <a:gd name="T44" fmla="*/ 240 w 244"/>
                <a:gd name="T45" fmla="*/ 61 h 238"/>
                <a:gd name="T46" fmla="*/ 157 w 244"/>
                <a:gd name="T47" fmla="*/ 51 h 238"/>
                <a:gd name="T48" fmla="*/ 161 w 244"/>
                <a:gd name="T49" fmla="*/ 19 h 238"/>
                <a:gd name="T50" fmla="*/ 172 w 244"/>
                <a:gd name="T51" fmla="*/ 7 h 238"/>
                <a:gd name="T52" fmla="*/ 183 w 244"/>
                <a:gd name="T53" fmla="*/ 19 h 238"/>
                <a:gd name="T54" fmla="*/ 187 w 244"/>
                <a:gd name="T55" fmla="*/ 51 h 238"/>
                <a:gd name="T56" fmla="*/ 187 w 244"/>
                <a:gd name="T57" fmla="*/ 61 h 238"/>
                <a:gd name="T58" fmla="*/ 157 w 244"/>
                <a:gd name="T59" fmla="*/ 61 h 238"/>
                <a:gd name="T60" fmla="*/ 157 w 244"/>
                <a:gd name="T61" fmla="*/ 51 h 238"/>
                <a:gd name="T62" fmla="*/ 60 w 244"/>
                <a:gd name="T63" fmla="*/ 51 h 238"/>
                <a:gd name="T64" fmla="*/ 64 w 244"/>
                <a:gd name="T65" fmla="*/ 19 h 238"/>
                <a:gd name="T66" fmla="*/ 75 w 244"/>
                <a:gd name="T67" fmla="*/ 7 h 238"/>
                <a:gd name="T68" fmla="*/ 86 w 244"/>
                <a:gd name="T69" fmla="*/ 19 h 238"/>
                <a:gd name="T70" fmla="*/ 90 w 244"/>
                <a:gd name="T71" fmla="*/ 51 h 238"/>
                <a:gd name="T72" fmla="*/ 90 w 244"/>
                <a:gd name="T73" fmla="*/ 61 h 238"/>
                <a:gd name="T74" fmla="*/ 60 w 244"/>
                <a:gd name="T75" fmla="*/ 61 h 238"/>
                <a:gd name="T76" fmla="*/ 60 w 244"/>
                <a:gd name="T77" fmla="*/ 51 h 238"/>
                <a:gd name="T78" fmla="*/ 229 w 244"/>
                <a:gd name="T79" fmla="*/ 223 h 238"/>
                <a:gd name="T80" fmla="*/ 223 w 244"/>
                <a:gd name="T81" fmla="*/ 227 h 238"/>
                <a:gd name="T82" fmla="*/ 21 w 244"/>
                <a:gd name="T83" fmla="*/ 227 h 238"/>
                <a:gd name="T84" fmla="*/ 15 w 244"/>
                <a:gd name="T85" fmla="*/ 223 h 238"/>
                <a:gd name="T86" fmla="*/ 15 w 244"/>
                <a:gd name="T87" fmla="*/ 113 h 238"/>
                <a:gd name="T88" fmla="*/ 21 w 244"/>
                <a:gd name="T89" fmla="*/ 108 h 238"/>
                <a:gd name="T90" fmla="*/ 223 w 244"/>
                <a:gd name="T91" fmla="*/ 108 h 238"/>
                <a:gd name="T92" fmla="*/ 229 w 244"/>
                <a:gd name="T93" fmla="*/ 113 h 238"/>
                <a:gd name="T94" fmla="*/ 229 w 244"/>
                <a:gd name="T95" fmla="*/ 22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238">
                  <a:moveTo>
                    <a:pt x="240" y="61"/>
                  </a:moveTo>
                  <a:cubicBezTo>
                    <a:pt x="193" y="61"/>
                    <a:pt x="193" y="61"/>
                    <a:pt x="193" y="61"/>
                  </a:cubicBezTo>
                  <a:cubicBezTo>
                    <a:pt x="193" y="58"/>
                    <a:pt x="193" y="54"/>
                    <a:pt x="193" y="51"/>
                  </a:cubicBezTo>
                  <a:cubicBezTo>
                    <a:pt x="193" y="38"/>
                    <a:pt x="192" y="26"/>
                    <a:pt x="189" y="16"/>
                  </a:cubicBezTo>
                  <a:cubicBezTo>
                    <a:pt x="186" y="8"/>
                    <a:pt x="181" y="0"/>
                    <a:pt x="172" y="0"/>
                  </a:cubicBezTo>
                  <a:cubicBezTo>
                    <a:pt x="163" y="0"/>
                    <a:pt x="157" y="8"/>
                    <a:pt x="154" y="16"/>
                  </a:cubicBezTo>
                  <a:cubicBezTo>
                    <a:pt x="151" y="26"/>
                    <a:pt x="150" y="38"/>
                    <a:pt x="150" y="51"/>
                  </a:cubicBezTo>
                  <a:cubicBezTo>
                    <a:pt x="150" y="54"/>
                    <a:pt x="150" y="58"/>
                    <a:pt x="151" y="61"/>
                  </a:cubicBezTo>
                  <a:cubicBezTo>
                    <a:pt x="96" y="61"/>
                    <a:pt x="96" y="61"/>
                    <a:pt x="96" y="61"/>
                  </a:cubicBezTo>
                  <a:cubicBezTo>
                    <a:pt x="96" y="58"/>
                    <a:pt x="97" y="54"/>
                    <a:pt x="97" y="51"/>
                  </a:cubicBezTo>
                  <a:cubicBezTo>
                    <a:pt x="97" y="38"/>
                    <a:pt x="95" y="26"/>
                    <a:pt x="92" y="16"/>
                  </a:cubicBezTo>
                  <a:cubicBezTo>
                    <a:pt x="89" y="8"/>
                    <a:pt x="84" y="0"/>
                    <a:pt x="75" y="0"/>
                  </a:cubicBezTo>
                  <a:cubicBezTo>
                    <a:pt x="66" y="0"/>
                    <a:pt x="61" y="8"/>
                    <a:pt x="58" y="16"/>
                  </a:cubicBezTo>
                  <a:cubicBezTo>
                    <a:pt x="55" y="26"/>
                    <a:pt x="54" y="38"/>
                    <a:pt x="54" y="51"/>
                  </a:cubicBezTo>
                  <a:cubicBezTo>
                    <a:pt x="54" y="54"/>
                    <a:pt x="54" y="58"/>
                    <a:pt x="54" y="61"/>
                  </a:cubicBezTo>
                  <a:cubicBezTo>
                    <a:pt x="5" y="61"/>
                    <a:pt x="5" y="61"/>
                    <a:pt x="5" y="61"/>
                  </a:cubicBezTo>
                  <a:cubicBezTo>
                    <a:pt x="2" y="61"/>
                    <a:pt x="0" y="63"/>
                    <a:pt x="0" y="66"/>
                  </a:cubicBezTo>
                  <a:cubicBezTo>
                    <a:pt x="0" y="233"/>
                    <a:pt x="0" y="233"/>
                    <a:pt x="0" y="233"/>
                  </a:cubicBezTo>
                  <a:cubicBezTo>
                    <a:pt x="0" y="236"/>
                    <a:pt x="2" y="238"/>
                    <a:pt x="5" y="238"/>
                  </a:cubicBezTo>
                  <a:cubicBezTo>
                    <a:pt x="240" y="238"/>
                    <a:pt x="240" y="238"/>
                    <a:pt x="240" y="238"/>
                  </a:cubicBezTo>
                  <a:cubicBezTo>
                    <a:pt x="242" y="238"/>
                    <a:pt x="244" y="236"/>
                    <a:pt x="244" y="233"/>
                  </a:cubicBezTo>
                  <a:cubicBezTo>
                    <a:pt x="244" y="66"/>
                    <a:pt x="244" y="66"/>
                    <a:pt x="244" y="66"/>
                  </a:cubicBezTo>
                  <a:cubicBezTo>
                    <a:pt x="244" y="63"/>
                    <a:pt x="242" y="61"/>
                    <a:pt x="240" y="61"/>
                  </a:cubicBezTo>
                  <a:close/>
                  <a:moveTo>
                    <a:pt x="157" y="51"/>
                  </a:moveTo>
                  <a:cubicBezTo>
                    <a:pt x="157" y="38"/>
                    <a:pt x="158" y="26"/>
                    <a:pt x="161" y="19"/>
                  </a:cubicBezTo>
                  <a:cubicBezTo>
                    <a:pt x="163" y="10"/>
                    <a:pt x="167" y="7"/>
                    <a:pt x="172" y="7"/>
                  </a:cubicBezTo>
                  <a:cubicBezTo>
                    <a:pt x="177" y="7"/>
                    <a:pt x="180" y="10"/>
                    <a:pt x="183" y="19"/>
                  </a:cubicBezTo>
                  <a:cubicBezTo>
                    <a:pt x="186" y="26"/>
                    <a:pt x="187" y="38"/>
                    <a:pt x="187" y="51"/>
                  </a:cubicBezTo>
                  <a:cubicBezTo>
                    <a:pt x="187" y="54"/>
                    <a:pt x="187" y="58"/>
                    <a:pt x="187" y="61"/>
                  </a:cubicBezTo>
                  <a:cubicBezTo>
                    <a:pt x="157" y="61"/>
                    <a:pt x="157" y="61"/>
                    <a:pt x="157" y="61"/>
                  </a:cubicBezTo>
                  <a:cubicBezTo>
                    <a:pt x="157" y="58"/>
                    <a:pt x="157" y="54"/>
                    <a:pt x="157" y="51"/>
                  </a:cubicBezTo>
                  <a:close/>
                  <a:moveTo>
                    <a:pt x="60" y="51"/>
                  </a:moveTo>
                  <a:cubicBezTo>
                    <a:pt x="60" y="38"/>
                    <a:pt x="61" y="26"/>
                    <a:pt x="64" y="19"/>
                  </a:cubicBezTo>
                  <a:cubicBezTo>
                    <a:pt x="67" y="10"/>
                    <a:pt x="70" y="7"/>
                    <a:pt x="75" y="7"/>
                  </a:cubicBezTo>
                  <a:cubicBezTo>
                    <a:pt x="80" y="7"/>
                    <a:pt x="83" y="10"/>
                    <a:pt x="86" y="19"/>
                  </a:cubicBezTo>
                  <a:cubicBezTo>
                    <a:pt x="89" y="26"/>
                    <a:pt x="90" y="38"/>
                    <a:pt x="90" y="51"/>
                  </a:cubicBezTo>
                  <a:cubicBezTo>
                    <a:pt x="90" y="54"/>
                    <a:pt x="90" y="58"/>
                    <a:pt x="90" y="61"/>
                  </a:cubicBezTo>
                  <a:cubicBezTo>
                    <a:pt x="60" y="61"/>
                    <a:pt x="60" y="61"/>
                    <a:pt x="60" y="61"/>
                  </a:cubicBezTo>
                  <a:cubicBezTo>
                    <a:pt x="60" y="58"/>
                    <a:pt x="60" y="54"/>
                    <a:pt x="60" y="51"/>
                  </a:cubicBezTo>
                  <a:close/>
                  <a:moveTo>
                    <a:pt x="229" y="223"/>
                  </a:moveTo>
                  <a:cubicBezTo>
                    <a:pt x="229" y="226"/>
                    <a:pt x="226" y="227"/>
                    <a:pt x="223" y="227"/>
                  </a:cubicBezTo>
                  <a:cubicBezTo>
                    <a:pt x="21" y="227"/>
                    <a:pt x="21" y="227"/>
                    <a:pt x="21" y="227"/>
                  </a:cubicBezTo>
                  <a:cubicBezTo>
                    <a:pt x="18" y="227"/>
                    <a:pt x="15" y="226"/>
                    <a:pt x="15" y="223"/>
                  </a:cubicBezTo>
                  <a:cubicBezTo>
                    <a:pt x="15" y="113"/>
                    <a:pt x="15" y="113"/>
                    <a:pt x="15" y="113"/>
                  </a:cubicBezTo>
                  <a:cubicBezTo>
                    <a:pt x="15" y="110"/>
                    <a:pt x="18" y="108"/>
                    <a:pt x="21" y="108"/>
                  </a:cubicBezTo>
                  <a:cubicBezTo>
                    <a:pt x="223" y="108"/>
                    <a:pt x="223" y="108"/>
                    <a:pt x="223" y="108"/>
                  </a:cubicBezTo>
                  <a:cubicBezTo>
                    <a:pt x="226" y="108"/>
                    <a:pt x="229" y="110"/>
                    <a:pt x="229" y="113"/>
                  </a:cubicBezTo>
                  <a:lnTo>
                    <a:pt x="229" y="2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8" name="Freeform 6"/>
            <p:cNvSpPr>
              <a:spLocks noEditPoints="1"/>
            </p:cNvSpPr>
            <p:nvPr/>
          </p:nvSpPr>
          <p:spPr bwMode="auto">
            <a:xfrm>
              <a:off x="9325246" y="4136221"/>
              <a:ext cx="812800" cy="449263"/>
            </a:xfrm>
            <a:custGeom>
              <a:avLst/>
              <a:gdLst>
                <a:gd name="T0" fmla="*/ 208 w 214"/>
                <a:gd name="T1" fmla="*/ 0 h 119"/>
                <a:gd name="T2" fmla="*/ 6 w 214"/>
                <a:gd name="T3" fmla="*/ 0 h 119"/>
                <a:gd name="T4" fmla="*/ 0 w 214"/>
                <a:gd name="T5" fmla="*/ 5 h 119"/>
                <a:gd name="T6" fmla="*/ 0 w 214"/>
                <a:gd name="T7" fmla="*/ 115 h 119"/>
                <a:gd name="T8" fmla="*/ 6 w 214"/>
                <a:gd name="T9" fmla="*/ 119 h 119"/>
                <a:gd name="T10" fmla="*/ 208 w 214"/>
                <a:gd name="T11" fmla="*/ 119 h 119"/>
                <a:gd name="T12" fmla="*/ 214 w 214"/>
                <a:gd name="T13" fmla="*/ 115 h 119"/>
                <a:gd name="T14" fmla="*/ 214 w 214"/>
                <a:gd name="T15" fmla="*/ 5 h 119"/>
                <a:gd name="T16" fmla="*/ 208 w 214"/>
                <a:gd name="T17" fmla="*/ 0 h 119"/>
                <a:gd name="T18" fmla="*/ 213 w 214"/>
                <a:gd name="T19" fmla="*/ 115 h 119"/>
                <a:gd name="T20" fmla="*/ 208 w 214"/>
                <a:gd name="T21" fmla="*/ 118 h 119"/>
                <a:gd name="T22" fmla="*/ 6 w 214"/>
                <a:gd name="T23" fmla="*/ 118 h 119"/>
                <a:gd name="T24" fmla="*/ 2 w 214"/>
                <a:gd name="T25" fmla="*/ 115 h 119"/>
                <a:gd name="T26" fmla="*/ 2 w 214"/>
                <a:gd name="T27" fmla="*/ 5 h 119"/>
                <a:gd name="T28" fmla="*/ 6 w 214"/>
                <a:gd name="T29" fmla="*/ 2 h 119"/>
                <a:gd name="T30" fmla="*/ 208 w 214"/>
                <a:gd name="T31" fmla="*/ 2 h 119"/>
                <a:gd name="T32" fmla="*/ 213 w 214"/>
                <a:gd name="T33" fmla="*/ 5 h 119"/>
                <a:gd name="T34" fmla="*/ 213 w 214"/>
                <a:gd name="T35"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119">
                  <a:moveTo>
                    <a:pt x="208" y="0"/>
                  </a:moveTo>
                  <a:cubicBezTo>
                    <a:pt x="6" y="0"/>
                    <a:pt x="6" y="0"/>
                    <a:pt x="6" y="0"/>
                  </a:cubicBezTo>
                  <a:cubicBezTo>
                    <a:pt x="3" y="0"/>
                    <a:pt x="0" y="2"/>
                    <a:pt x="0" y="5"/>
                  </a:cubicBezTo>
                  <a:cubicBezTo>
                    <a:pt x="0" y="115"/>
                    <a:pt x="0" y="115"/>
                    <a:pt x="0" y="115"/>
                  </a:cubicBezTo>
                  <a:cubicBezTo>
                    <a:pt x="0" y="118"/>
                    <a:pt x="3" y="119"/>
                    <a:pt x="6" y="119"/>
                  </a:cubicBezTo>
                  <a:cubicBezTo>
                    <a:pt x="208" y="119"/>
                    <a:pt x="208" y="119"/>
                    <a:pt x="208" y="119"/>
                  </a:cubicBezTo>
                  <a:cubicBezTo>
                    <a:pt x="211" y="119"/>
                    <a:pt x="214" y="118"/>
                    <a:pt x="214" y="115"/>
                  </a:cubicBezTo>
                  <a:cubicBezTo>
                    <a:pt x="214" y="5"/>
                    <a:pt x="214" y="5"/>
                    <a:pt x="214" y="5"/>
                  </a:cubicBezTo>
                  <a:cubicBezTo>
                    <a:pt x="214" y="2"/>
                    <a:pt x="211" y="0"/>
                    <a:pt x="208" y="0"/>
                  </a:cubicBezTo>
                  <a:close/>
                  <a:moveTo>
                    <a:pt x="213" y="115"/>
                  </a:moveTo>
                  <a:cubicBezTo>
                    <a:pt x="213" y="116"/>
                    <a:pt x="211" y="118"/>
                    <a:pt x="208" y="118"/>
                  </a:cubicBezTo>
                  <a:cubicBezTo>
                    <a:pt x="6" y="118"/>
                    <a:pt x="6" y="118"/>
                    <a:pt x="6" y="118"/>
                  </a:cubicBezTo>
                  <a:cubicBezTo>
                    <a:pt x="4" y="118"/>
                    <a:pt x="2" y="116"/>
                    <a:pt x="2" y="115"/>
                  </a:cubicBezTo>
                  <a:cubicBezTo>
                    <a:pt x="2" y="5"/>
                    <a:pt x="2" y="5"/>
                    <a:pt x="2" y="5"/>
                  </a:cubicBezTo>
                  <a:cubicBezTo>
                    <a:pt x="2" y="3"/>
                    <a:pt x="4" y="2"/>
                    <a:pt x="6" y="2"/>
                  </a:cubicBezTo>
                  <a:cubicBezTo>
                    <a:pt x="208" y="2"/>
                    <a:pt x="208" y="2"/>
                    <a:pt x="208" y="2"/>
                  </a:cubicBezTo>
                  <a:cubicBezTo>
                    <a:pt x="211" y="2"/>
                    <a:pt x="213" y="3"/>
                    <a:pt x="213" y="5"/>
                  </a:cubicBezTo>
                  <a:lnTo>
                    <a:pt x="213"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7"/>
            <p:cNvSpPr>
              <a:spLocks/>
            </p:cNvSpPr>
            <p:nvPr/>
          </p:nvSpPr>
          <p:spPr bwMode="auto">
            <a:xfrm>
              <a:off x="9474471" y="4193371"/>
              <a:ext cx="246063" cy="338138"/>
            </a:xfrm>
            <a:custGeom>
              <a:avLst/>
              <a:gdLst>
                <a:gd name="T0" fmla="*/ 35 w 65"/>
                <a:gd name="T1" fmla="*/ 67 h 90"/>
                <a:gd name="T2" fmla="*/ 45 w 65"/>
                <a:gd name="T3" fmla="*/ 58 h 90"/>
                <a:gd name="T4" fmla="*/ 57 w 65"/>
                <a:gd name="T5" fmla="*/ 42 h 90"/>
                <a:gd name="T6" fmla="*/ 61 w 65"/>
                <a:gd name="T7" fmla="*/ 27 h 90"/>
                <a:gd name="T8" fmla="*/ 53 w 65"/>
                <a:gd name="T9" fmla="*/ 7 h 90"/>
                <a:gd name="T10" fmla="*/ 29 w 65"/>
                <a:gd name="T11" fmla="*/ 0 h 90"/>
                <a:gd name="T12" fmla="*/ 14 w 65"/>
                <a:gd name="T13" fmla="*/ 2 h 90"/>
                <a:gd name="T14" fmla="*/ 3 w 65"/>
                <a:gd name="T15" fmla="*/ 6 h 90"/>
                <a:gd name="T16" fmla="*/ 3 w 65"/>
                <a:gd name="T17" fmla="*/ 25 h 90"/>
                <a:gd name="T18" fmla="*/ 4 w 65"/>
                <a:gd name="T19" fmla="*/ 25 h 90"/>
                <a:gd name="T20" fmla="*/ 7 w 65"/>
                <a:gd name="T21" fmla="*/ 23 h 90"/>
                <a:gd name="T22" fmla="*/ 13 w 65"/>
                <a:gd name="T23" fmla="*/ 20 h 90"/>
                <a:gd name="T24" fmla="*/ 19 w 65"/>
                <a:gd name="T25" fmla="*/ 18 h 90"/>
                <a:gd name="T26" fmla="*/ 25 w 65"/>
                <a:gd name="T27" fmla="*/ 17 h 90"/>
                <a:gd name="T28" fmla="*/ 35 w 65"/>
                <a:gd name="T29" fmla="*/ 20 h 90"/>
                <a:gd name="T30" fmla="*/ 39 w 65"/>
                <a:gd name="T31" fmla="*/ 30 h 90"/>
                <a:gd name="T32" fmla="*/ 36 w 65"/>
                <a:gd name="T33" fmla="*/ 40 h 90"/>
                <a:gd name="T34" fmla="*/ 27 w 65"/>
                <a:gd name="T35" fmla="*/ 52 h 90"/>
                <a:gd name="T36" fmla="*/ 15 w 65"/>
                <a:gd name="T37" fmla="*/ 63 h 90"/>
                <a:gd name="T38" fmla="*/ 0 w 65"/>
                <a:gd name="T39" fmla="*/ 75 h 90"/>
                <a:gd name="T40" fmla="*/ 0 w 65"/>
                <a:gd name="T41" fmla="*/ 90 h 90"/>
                <a:gd name="T42" fmla="*/ 65 w 65"/>
                <a:gd name="T43" fmla="*/ 90 h 90"/>
                <a:gd name="T44" fmla="*/ 65 w 65"/>
                <a:gd name="T45" fmla="*/ 73 h 90"/>
                <a:gd name="T46" fmla="*/ 28 w 65"/>
                <a:gd name="T47" fmla="*/ 73 h 90"/>
                <a:gd name="T48" fmla="*/ 35 w 65"/>
                <a:gd name="T49" fmla="*/ 6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0">
                  <a:moveTo>
                    <a:pt x="35" y="67"/>
                  </a:moveTo>
                  <a:cubicBezTo>
                    <a:pt x="38" y="65"/>
                    <a:pt x="42" y="61"/>
                    <a:pt x="45" y="58"/>
                  </a:cubicBezTo>
                  <a:cubicBezTo>
                    <a:pt x="51" y="52"/>
                    <a:pt x="55" y="47"/>
                    <a:pt x="57" y="42"/>
                  </a:cubicBezTo>
                  <a:cubicBezTo>
                    <a:pt x="60" y="37"/>
                    <a:pt x="61" y="32"/>
                    <a:pt x="61" y="27"/>
                  </a:cubicBezTo>
                  <a:cubicBezTo>
                    <a:pt x="61" y="18"/>
                    <a:pt x="58" y="12"/>
                    <a:pt x="53" y="7"/>
                  </a:cubicBezTo>
                  <a:cubicBezTo>
                    <a:pt x="48" y="3"/>
                    <a:pt x="40" y="0"/>
                    <a:pt x="29" y="0"/>
                  </a:cubicBezTo>
                  <a:cubicBezTo>
                    <a:pt x="24" y="0"/>
                    <a:pt x="19" y="1"/>
                    <a:pt x="14" y="2"/>
                  </a:cubicBezTo>
                  <a:cubicBezTo>
                    <a:pt x="9" y="3"/>
                    <a:pt x="5" y="5"/>
                    <a:pt x="3" y="6"/>
                  </a:cubicBezTo>
                  <a:cubicBezTo>
                    <a:pt x="3" y="25"/>
                    <a:pt x="3" y="25"/>
                    <a:pt x="3" y="25"/>
                  </a:cubicBezTo>
                  <a:cubicBezTo>
                    <a:pt x="4" y="25"/>
                    <a:pt x="4" y="25"/>
                    <a:pt x="4" y="25"/>
                  </a:cubicBezTo>
                  <a:cubicBezTo>
                    <a:pt x="5" y="24"/>
                    <a:pt x="6" y="24"/>
                    <a:pt x="7" y="23"/>
                  </a:cubicBezTo>
                  <a:cubicBezTo>
                    <a:pt x="9" y="22"/>
                    <a:pt x="11" y="21"/>
                    <a:pt x="13" y="20"/>
                  </a:cubicBezTo>
                  <a:cubicBezTo>
                    <a:pt x="15" y="19"/>
                    <a:pt x="17" y="18"/>
                    <a:pt x="19" y="18"/>
                  </a:cubicBezTo>
                  <a:cubicBezTo>
                    <a:pt x="21" y="17"/>
                    <a:pt x="23" y="17"/>
                    <a:pt x="25" y="17"/>
                  </a:cubicBezTo>
                  <a:cubicBezTo>
                    <a:pt x="29" y="17"/>
                    <a:pt x="33" y="18"/>
                    <a:pt x="35" y="20"/>
                  </a:cubicBezTo>
                  <a:cubicBezTo>
                    <a:pt x="37" y="23"/>
                    <a:pt x="39" y="26"/>
                    <a:pt x="39" y="30"/>
                  </a:cubicBezTo>
                  <a:cubicBezTo>
                    <a:pt x="39" y="33"/>
                    <a:pt x="38" y="37"/>
                    <a:pt x="36" y="40"/>
                  </a:cubicBezTo>
                  <a:cubicBezTo>
                    <a:pt x="34" y="44"/>
                    <a:pt x="31" y="48"/>
                    <a:pt x="27" y="52"/>
                  </a:cubicBezTo>
                  <a:cubicBezTo>
                    <a:pt x="23" y="56"/>
                    <a:pt x="19" y="59"/>
                    <a:pt x="15" y="63"/>
                  </a:cubicBezTo>
                  <a:cubicBezTo>
                    <a:pt x="11" y="67"/>
                    <a:pt x="6" y="71"/>
                    <a:pt x="0" y="75"/>
                  </a:cubicBezTo>
                  <a:cubicBezTo>
                    <a:pt x="0" y="90"/>
                    <a:pt x="0" y="90"/>
                    <a:pt x="0" y="90"/>
                  </a:cubicBezTo>
                  <a:cubicBezTo>
                    <a:pt x="65" y="90"/>
                    <a:pt x="65" y="90"/>
                    <a:pt x="65" y="90"/>
                  </a:cubicBezTo>
                  <a:cubicBezTo>
                    <a:pt x="65" y="73"/>
                    <a:pt x="65" y="73"/>
                    <a:pt x="65" y="73"/>
                  </a:cubicBezTo>
                  <a:cubicBezTo>
                    <a:pt x="28" y="73"/>
                    <a:pt x="28" y="73"/>
                    <a:pt x="28" y="73"/>
                  </a:cubicBezTo>
                  <a:cubicBezTo>
                    <a:pt x="29" y="72"/>
                    <a:pt x="32" y="70"/>
                    <a:pt x="35" y="6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8"/>
            <p:cNvSpPr>
              <a:spLocks/>
            </p:cNvSpPr>
            <p:nvPr/>
          </p:nvSpPr>
          <p:spPr bwMode="auto">
            <a:xfrm>
              <a:off x="9777684" y="4201308"/>
              <a:ext cx="220663" cy="330200"/>
            </a:xfrm>
            <a:custGeom>
              <a:avLst/>
              <a:gdLst>
                <a:gd name="T0" fmla="*/ 40 w 58"/>
                <a:gd name="T1" fmla="*/ 0 h 88"/>
                <a:gd name="T2" fmla="*/ 20 w 58"/>
                <a:gd name="T3" fmla="*/ 0 h 88"/>
                <a:gd name="T4" fmla="*/ 19 w 58"/>
                <a:gd name="T5" fmla="*/ 6 h 88"/>
                <a:gd name="T6" fmla="*/ 14 w 58"/>
                <a:gd name="T7" fmla="*/ 9 h 88"/>
                <a:gd name="T8" fmla="*/ 8 w 58"/>
                <a:gd name="T9" fmla="*/ 11 h 88"/>
                <a:gd name="T10" fmla="*/ 0 w 58"/>
                <a:gd name="T11" fmla="*/ 12 h 88"/>
                <a:gd name="T12" fmla="*/ 0 w 58"/>
                <a:gd name="T13" fmla="*/ 26 h 88"/>
                <a:gd name="T14" fmla="*/ 18 w 58"/>
                <a:gd name="T15" fmla="*/ 26 h 88"/>
                <a:gd name="T16" fmla="*/ 18 w 58"/>
                <a:gd name="T17" fmla="*/ 72 h 88"/>
                <a:gd name="T18" fmla="*/ 0 w 58"/>
                <a:gd name="T19" fmla="*/ 72 h 88"/>
                <a:gd name="T20" fmla="*/ 0 w 58"/>
                <a:gd name="T21" fmla="*/ 88 h 88"/>
                <a:gd name="T22" fmla="*/ 58 w 58"/>
                <a:gd name="T23" fmla="*/ 88 h 88"/>
                <a:gd name="T24" fmla="*/ 58 w 58"/>
                <a:gd name="T25" fmla="*/ 72 h 88"/>
                <a:gd name="T26" fmla="*/ 40 w 58"/>
                <a:gd name="T27" fmla="*/ 72 h 88"/>
                <a:gd name="T28" fmla="*/ 40 w 58"/>
                <a:gd name="T2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8">
                  <a:moveTo>
                    <a:pt x="40" y="0"/>
                  </a:moveTo>
                  <a:cubicBezTo>
                    <a:pt x="20" y="0"/>
                    <a:pt x="20" y="0"/>
                    <a:pt x="20" y="0"/>
                  </a:cubicBezTo>
                  <a:cubicBezTo>
                    <a:pt x="20" y="2"/>
                    <a:pt x="20" y="4"/>
                    <a:pt x="19" y="6"/>
                  </a:cubicBezTo>
                  <a:cubicBezTo>
                    <a:pt x="18" y="7"/>
                    <a:pt x="16" y="9"/>
                    <a:pt x="14" y="9"/>
                  </a:cubicBezTo>
                  <a:cubicBezTo>
                    <a:pt x="13" y="10"/>
                    <a:pt x="10" y="11"/>
                    <a:pt x="8" y="11"/>
                  </a:cubicBezTo>
                  <a:cubicBezTo>
                    <a:pt x="5" y="12"/>
                    <a:pt x="2" y="12"/>
                    <a:pt x="0" y="12"/>
                  </a:cubicBezTo>
                  <a:cubicBezTo>
                    <a:pt x="0" y="26"/>
                    <a:pt x="0" y="26"/>
                    <a:pt x="0" y="26"/>
                  </a:cubicBezTo>
                  <a:cubicBezTo>
                    <a:pt x="18" y="26"/>
                    <a:pt x="18" y="26"/>
                    <a:pt x="18" y="26"/>
                  </a:cubicBezTo>
                  <a:cubicBezTo>
                    <a:pt x="18" y="72"/>
                    <a:pt x="18" y="72"/>
                    <a:pt x="18" y="72"/>
                  </a:cubicBezTo>
                  <a:cubicBezTo>
                    <a:pt x="0" y="72"/>
                    <a:pt x="0" y="72"/>
                    <a:pt x="0" y="72"/>
                  </a:cubicBezTo>
                  <a:cubicBezTo>
                    <a:pt x="0" y="88"/>
                    <a:pt x="0" y="88"/>
                    <a:pt x="0" y="88"/>
                  </a:cubicBezTo>
                  <a:cubicBezTo>
                    <a:pt x="58" y="88"/>
                    <a:pt x="58" y="88"/>
                    <a:pt x="58" y="88"/>
                  </a:cubicBezTo>
                  <a:cubicBezTo>
                    <a:pt x="58" y="72"/>
                    <a:pt x="58" y="72"/>
                    <a:pt x="58" y="72"/>
                  </a:cubicBezTo>
                  <a:cubicBezTo>
                    <a:pt x="40" y="72"/>
                    <a:pt x="40" y="72"/>
                    <a:pt x="40" y="72"/>
                  </a:cubicBezTo>
                  <a:lnTo>
                    <a:pt x="4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321602" y="4425503"/>
            <a:ext cx="660348" cy="492126"/>
            <a:chOff x="9242696" y="3056721"/>
            <a:chExt cx="914400" cy="601663"/>
          </a:xfrm>
        </p:grpSpPr>
        <p:sp>
          <p:nvSpPr>
            <p:cNvPr id="32" name="Freeform 9"/>
            <p:cNvSpPr>
              <a:spLocks noEditPoints="1"/>
            </p:cNvSpPr>
            <p:nvPr/>
          </p:nvSpPr>
          <p:spPr bwMode="auto">
            <a:xfrm>
              <a:off x="9242696" y="3056721"/>
              <a:ext cx="914400" cy="601663"/>
            </a:xfrm>
            <a:custGeom>
              <a:avLst/>
              <a:gdLst>
                <a:gd name="T0" fmla="*/ 18 w 241"/>
                <a:gd name="T1" fmla="*/ 160 h 160"/>
                <a:gd name="T2" fmla="*/ 0 w 241"/>
                <a:gd name="T3" fmla="*/ 142 h 160"/>
                <a:gd name="T4" fmla="*/ 0 w 241"/>
                <a:gd name="T5" fmla="*/ 18 h 160"/>
                <a:gd name="T6" fmla="*/ 18 w 241"/>
                <a:gd name="T7" fmla="*/ 0 h 160"/>
                <a:gd name="T8" fmla="*/ 223 w 241"/>
                <a:gd name="T9" fmla="*/ 0 h 160"/>
                <a:gd name="T10" fmla="*/ 241 w 241"/>
                <a:gd name="T11" fmla="*/ 18 h 160"/>
                <a:gd name="T12" fmla="*/ 241 w 241"/>
                <a:gd name="T13" fmla="*/ 142 h 160"/>
                <a:gd name="T14" fmla="*/ 223 w 241"/>
                <a:gd name="T15" fmla="*/ 160 h 160"/>
                <a:gd name="T16" fmla="*/ 18 w 241"/>
                <a:gd name="T17" fmla="*/ 160 h 160"/>
                <a:gd name="T18" fmla="*/ 5 w 241"/>
                <a:gd name="T19" fmla="*/ 18 h 160"/>
                <a:gd name="T20" fmla="*/ 5 w 241"/>
                <a:gd name="T21" fmla="*/ 142 h 160"/>
                <a:gd name="T22" fmla="*/ 18 w 241"/>
                <a:gd name="T23" fmla="*/ 154 h 160"/>
                <a:gd name="T24" fmla="*/ 223 w 241"/>
                <a:gd name="T25" fmla="*/ 154 h 160"/>
                <a:gd name="T26" fmla="*/ 236 w 241"/>
                <a:gd name="T27" fmla="*/ 142 h 160"/>
                <a:gd name="T28" fmla="*/ 236 w 241"/>
                <a:gd name="T29" fmla="*/ 18 h 160"/>
                <a:gd name="T30" fmla="*/ 223 w 241"/>
                <a:gd name="T31" fmla="*/ 5 h 160"/>
                <a:gd name="T32" fmla="*/ 18 w 241"/>
                <a:gd name="T33" fmla="*/ 5 h 160"/>
                <a:gd name="T34" fmla="*/ 5 w 241"/>
                <a:gd name="T35" fmla="*/ 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160">
                  <a:moveTo>
                    <a:pt x="18" y="160"/>
                  </a:moveTo>
                  <a:cubicBezTo>
                    <a:pt x="8" y="160"/>
                    <a:pt x="0" y="152"/>
                    <a:pt x="0" y="142"/>
                  </a:cubicBezTo>
                  <a:cubicBezTo>
                    <a:pt x="0" y="18"/>
                    <a:pt x="0" y="18"/>
                    <a:pt x="0" y="18"/>
                  </a:cubicBezTo>
                  <a:cubicBezTo>
                    <a:pt x="0" y="8"/>
                    <a:pt x="8" y="0"/>
                    <a:pt x="18" y="0"/>
                  </a:cubicBezTo>
                  <a:cubicBezTo>
                    <a:pt x="223" y="0"/>
                    <a:pt x="223" y="0"/>
                    <a:pt x="223" y="0"/>
                  </a:cubicBezTo>
                  <a:cubicBezTo>
                    <a:pt x="233" y="0"/>
                    <a:pt x="241" y="8"/>
                    <a:pt x="241" y="18"/>
                  </a:cubicBezTo>
                  <a:cubicBezTo>
                    <a:pt x="241" y="142"/>
                    <a:pt x="241" y="142"/>
                    <a:pt x="241" y="142"/>
                  </a:cubicBezTo>
                  <a:cubicBezTo>
                    <a:pt x="241" y="152"/>
                    <a:pt x="233" y="160"/>
                    <a:pt x="223" y="160"/>
                  </a:cubicBezTo>
                  <a:lnTo>
                    <a:pt x="18" y="160"/>
                  </a:lnTo>
                  <a:close/>
                  <a:moveTo>
                    <a:pt x="5" y="18"/>
                  </a:moveTo>
                  <a:cubicBezTo>
                    <a:pt x="5" y="142"/>
                    <a:pt x="5" y="142"/>
                    <a:pt x="5" y="142"/>
                  </a:cubicBezTo>
                  <a:cubicBezTo>
                    <a:pt x="5" y="149"/>
                    <a:pt x="11" y="154"/>
                    <a:pt x="18" y="154"/>
                  </a:cubicBezTo>
                  <a:cubicBezTo>
                    <a:pt x="223" y="154"/>
                    <a:pt x="223" y="154"/>
                    <a:pt x="223" y="154"/>
                  </a:cubicBezTo>
                  <a:cubicBezTo>
                    <a:pt x="230" y="154"/>
                    <a:pt x="236" y="149"/>
                    <a:pt x="236" y="142"/>
                  </a:cubicBezTo>
                  <a:cubicBezTo>
                    <a:pt x="236" y="18"/>
                    <a:pt x="236" y="18"/>
                    <a:pt x="236" y="18"/>
                  </a:cubicBezTo>
                  <a:cubicBezTo>
                    <a:pt x="236" y="11"/>
                    <a:pt x="230" y="5"/>
                    <a:pt x="223" y="5"/>
                  </a:cubicBezTo>
                  <a:cubicBezTo>
                    <a:pt x="18" y="5"/>
                    <a:pt x="18" y="5"/>
                    <a:pt x="18" y="5"/>
                  </a:cubicBezTo>
                  <a:cubicBezTo>
                    <a:pt x="11" y="5"/>
                    <a:pt x="5" y="11"/>
                    <a:pt x="5" y="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10"/>
            <p:cNvSpPr>
              <a:spLocks/>
            </p:cNvSpPr>
            <p:nvPr/>
          </p:nvSpPr>
          <p:spPr bwMode="auto">
            <a:xfrm>
              <a:off x="9287146" y="3334533"/>
              <a:ext cx="296863" cy="207963"/>
            </a:xfrm>
            <a:custGeom>
              <a:avLst/>
              <a:gdLst>
                <a:gd name="T0" fmla="*/ 63 w 78"/>
                <a:gd name="T1" fmla="*/ 1 h 55"/>
                <a:gd name="T2" fmla="*/ 56 w 78"/>
                <a:gd name="T3" fmla="*/ 16 h 55"/>
                <a:gd name="T4" fmla="*/ 40 w 78"/>
                <a:gd name="T5" fmla="*/ 53 h 55"/>
                <a:gd name="T6" fmla="*/ 23 w 78"/>
                <a:gd name="T7" fmla="*/ 16 h 55"/>
                <a:gd name="T8" fmla="*/ 16 w 78"/>
                <a:gd name="T9" fmla="*/ 0 h 55"/>
                <a:gd name="T10" fmla="*/ 0 w 78"/>
                <a:gd name="T11" fmla="*/ 31 h 55"/>
                <a:gd name="T12" fmla="*/ 0 w 78"/>
                <a:gd name="T13" fmla="*/ 40 h 55"/>
                <a:gd name="T14" fmla="*/ 39 w 78"/>
                <a:gd name="T15" fmla="*/ 55 h 55"/>
                <a:gd name="T16" fmla="*/ 78 w 78"/>
                <a:gd name="T17" fmla="*/ 40 h 55"/>
                <a:gd name="T18" fmla="*/ 78 w 78"/>
                <a:gd name="T19" fmla="*/ 31 h 55"/>
                <a:gd name="T20" fmla="*/ 63 w 78"/>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63" y="1"/>
                  </a:moveTo>
                  <a:cubicBezTo>
                    <a:pt x="56" y="16"/>
                    <a:pt x="56" y="16"/>
                    <a:pt x="56" y="16"/>
                  </a:cubicBezTo>
                  <a:cubicBezTo>
                    <a:pt x="40" y="53"/>
                    <a:pt x="40" y="53"/>
                    <a:pt x="40" y="53"/>
                  </a:cubicBezTo>
                  <a:cubicBezTo>
                    <a:pt x="23" y="16"/>
                    <a:pt x="23" y="16"/>
                    <a:pt x="23" y="16"/>
                  </a:cubicBezTo>
                  <a:cubicBezTo>
                    <a:pt x="16" y="0"/>
                    <a:pt x="16" y="0"/>
                    <a:pt x="16" y="0"/>
                  </a:cubicBezTo>
                  <a:cubicBezTo>
                    <a:pt x="7" y="7"/>
                    <a:pt x="0" y="18"/>
                    <a:pt x="0" y="31"/>
                  </a:cubicBezTo>
                  <a:cubicBezTo>
                    <a:pt x="0" y="40"/>
                    <a:pt x="0" y="40"/>
                    <a:pt x="0" y="40"/>
                  </a:cubicBezTo>
                  <a:cubicBezTo>
                    <a:pt x="11" y="49"/>
                    <a:pt x="24" y="55"/>
                    <a:pt x="39" y="55"/>
                  </a:cubicBezTo>
                  <a:cubicBezTo>
                    <a:pt x="54" y="55"/>
                    <a:pt x="68" y="49"/>
                    <a:pt x="78" y="40"/>
                  </a:cubicBezTo>
                  <a:cubicBezTo>
                    <a:pt x="78" y="31"/>
                    <a:pt x="78" y="31"/>
                    <a:pt x="78" y="31"/>
                  </a:cubicBezTo>
                  <a:cubicBezTo>
                    <a:pt x="78" y="19"/>
                    <a:pt x="72" y="8"/>
                    <a:pt x="63"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11"/>
            <p:cNvSpPr>
              <a:spLocks/>
            </p:cNvSpPr>
            <p:nvPr/>
          </p:nvSpPr>
          <p:spPr bwMode="auto">
            <a:xfrm>
              <a:off x="9412559" y="3383746"/>
              <a:ext cx="46038" cy="112713"/>
            </a:xfrm>
            <a:custGeom>
              <a:avLst/>
              <a:gdLst>
                <a:gd name="T0" fmla="*/ 6 w 12"/>
                <a:gd name="T1" fmla="*/ 1 h 30"/>
                <a:gd name="T2" fmla="*/ 3 w 12"/>
                <a:gd name="T3" fmla="*/ 0 h 30"/>
                <a:gd name="T4" fmla="*/ 0 w 12"/>
                <a:gd name="T5" fmla="*/ 23 h 30"/>
                <a:gd name="T6" fmla="*/ 6 w 12"/>
                <a:gd name="T7" fmla="*/ 30 h 30"/>
                <a:gd name="T8" fmla="*/ 12 w 12"/>
                <a:gd name="T9" fmla="*/ 23 h 30"/>
                <a:gd name="T10" fmla="*/ 10 w 12"/>
                <a:gd name="T11" fmla="*/ 0 h 30"/>
                <a:gd name="T12" fmla="*/ 6 w 12"/>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1"/>
                  </a:moveTo>
                  <a:cubicBezTo>
                    <a:pt x="5" y="1"/>
                    <a:pt x="4" y="1"/>
                    <a:pt x="3" y="0"/>
                  </a:cubicBezTo>
                  <a:cubicBezTo>
                    <a:pt x="0" y="23"/>
                    <a:pt x="0" y="23"/>
                    <a:pt x="0" y="23"/>
                  </a:cubicBezTo>
                  <a:cubicBezTo>
                    <a:pt x="6" y="30"/>
                    <a:pt x="6" y="30"/>
                    <a:pt x="6" y="30"/>
                  </a:cubicBezTo>
                  <a:cubicBezTo>
                    <a:pt x="12" y="23"/>
                    <a:pt x="12" y="23"/>
                    <a:pt x="12" y="23"/>
                  </a:cubicBezTo>
                  <a:cubicBezTo>
                    <a:pt x="10" y="0"/>
                    <a:pt x="10" y="0"/>
                    <a:pt x="10" y="0"/>
                  </a:cubicBezTo>
                  <a:cubicBezTo>
                    <a:pt x="9" y="1"/>
                    <a:pt x="8" y="1"/>
                    <a:pt x="6"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12"/>
            <p:cNvSpPr>
              <a:spLocks/>
            </p:cNvSpPr>
            <p:nvPr/>
          </p:nvSpPr>
          <p:spPr bwMode="auto">
            <a:xfrm>
              <a:off x="9344296" y="3150383"/>
              <a:ext cx="182563" cy="217488"/>
            </a:xfrm>
            <a:custGeom>
              <a:avLst/>
              <a:gdLst>
                <a:gd name="T0" fmla="*/ 48 w 48"/>
                <a:gd name="T1" fmla="*/ 36 h 58"/>
                <a:gd name="T2" fmla="*/ 24 w 48"/>
                <a:gd name="T3" fmla="*/ 58 h 58"/>
                <a:gd name="T4" fmla="*/ 0 w 48"/>
                <a:gd name="T5" fmla="*/ 36 h 58"/>
                <a:gd name="T6" fmla="*/ 0 w 48"/>
                <a:gd name="T7" fmla="*/ 22 h 58"/>
                <a:gd name="T8" fmla="*/ 24 w 48"/>
                <a:gd name="T9" fmla="*/ 0 h 58"/>
                <a:gd name="T10" fmla="*/ 48 w 48"/>
                <a:gd name="T11" fmla="*/ 22 h 58"/>
                <a:gd name="T12" fmla="*/ 48 w 48"/>
                <a:gd name="T13" fmla="*/ 36 h 58"/>
              </a:gdLst>
              <a:ahLst/>
              <a:cxnLst>
                <a:cxn ang="0">
                  <a:pos x="T0" y="T1"/>
                </a:cxn>
                <a:cxn ang="0">
                  <a:pos x="T2" y="T3"/>
                </a:cxn>
                <a:cxn ang="0">
                  <a:pos x="T4" y="T5"/>
                </a:cxn>
                <a:cxn ang="0">
                  <a:pos x="T6" y="T7"/>
                </a:cxn>
                <a:cxn ang="0">
                  <a:pos x="T8" y="T9"/>
                </a:cxn>
                <a:cxn ang="0">
                  <a:pos x="T10" y="T11"/>
                </a:cxn>
                <a:cxn ang="0">
                  <a:pos x="T12" y="T13"/>
                </a:cxn>
              </a:cxnLst>
              <a:rect l="0" t="0" r="r" b="b"/>
              <a:pathLst>
                <a:path w="48" h="58">
                  <a:moveTo>
                    <a:pt x="48" y="36"/>
                  </a:moveTo>
                  <a:cubicBezTo>
                    <a:pt x="48" y="48"/>
                    <a:pt x="37" y="58"/>
                    <a:pt x="24" y="58"/>
                  </a:cubicBezTo>
                  <a:cubicBezTo>
                    <a:pt x="11" y="58"/>
                    <a:pt x="0" y="48"/>
                    <a:pt x="0" y="36"/>
                  </a:cubicBezTo>
                  <a:cubicBezTo>
                    <a:pt x="0" y="22"/>
                    <a:pt x="0" y="22"/>
                    <a:pt x="0" y="22"/>
                  </a:cubicBezTo>
                  <a:cubicBezTo>
                    <a:pt x="0" y="10"/>
                    <a:pt x="11" y="0"/>
                    <a:pt x="24" y="0"/>
                  </a:cubicBezTo>
                  <a:cubicBezTo>
                    <a:pt x="37" y="0"/>
                    <a:pt x="48" y="10"/>
                    <a:pt x="48" y="22"/>
                  </a:cubicBezTo>
                  <a:lnTo>
                    <a:pt x="48" y="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Rectangle 13"/>
            <p:cNvSpPr>
              <a:spLocks noChangeArrowheads="1"/>
            </p:cNvSpPr>
            <p:nvPr/>
          </p:nvSpPr>
          <p:spPr bwMode="auto">
            <a:xfrm>
              <a:off x="9693546" y="3236108"/>
              <a:ext cx="342900" cy="539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Rectangle 14"/>
            <p:cNvSpPr>
              <a:spLocks noChangeArrowheads="1"/>
            </p:cNvSpPr>
            <p:nvPr/>
          </p:nvSpPr>
          <p:spPr bwMode="auto">
            <a:xfrm>
              <a:off x="9693546" y="3345646"/>
              <a:ext cx="342900" cy="5238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763922" y="2136950"/>
            <a:ext cx="626944" cy="451262"/>
            <a:chOff x="9295084" y="2389971"/>
            <a:chExt cx="866775" cy="623888"/>
          </a:xfrm>
        </p:grpSpPr>
        <p:sp>
          <p:nvSpPr>
            <p:cNvPr id="39" name="Freeform 15"/>
            <p:cNvSpPr>
              <a:spLocks/>
            </p:cNvSpPr>
            <p:nvPr/>
          </p:nvSpPr>
          <p:spPr bwMode="auto">
            <a:xfrm>
              <a:off x="9488759" y="2486808"/>
              <a:ext cx="23813" cy="49213"/>
            </a:xfrm>
            <a:custGeom>
              <a:avLst/>
              <a:gdLst>
                <a:gd name="T0" fmla="*/ 7 w 15"/>
                <a:gd name="T1" fmla="*/ 7 h 31"/>
                <a:gd name="T2" fmla="*/ 7 w 15"/>
                <a:gd name="T3" fmla="*/ 7 h 31"/>
                <a:gd name="T4" fmla="*/ 0 w 15"/>
                <a:gd name="T5" fmla="*/ 10 h 31"/>
                <a:gd name="T6" fmla="*/ 0 w 15"/>
                <a:gd name="T7" fmla="*/ 3 h 31"/>
                <a:gd name="T8" fmla="*/ 7 w 15"/>
                <a:gd name="T9" fmla="*/ 0 h 31"/>
                <a:gd name="T10" fmla="*/ 15 w 15"/>
                <a:gd name="T11" fmla="*/ 0 h 31"/>
                <a:gd name="T12" fmla="*/ 15 w 15"/>
                <a:gd name="T13" fmla="*/ 31 h 31"/>
                <a:gd name="T14" fmla="*/ 7 w 15"/>
                <a:gd name="T15" fmla="*/ 31 h 31"/>
                <a:gd name="T16" fmla="*/ 7 w 15"/>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7" y="7"/>
                  </a:moveTo>
                  <a:lnTo>
                    <a:pt x="7" y="7"/>
                  </a:lnTo>
                  <a:lnTo>
                    <a:pt x="0" y="10"/>
                  </a:lnTo>
                  <a:lnTo>
                    <a:pt x="0" y="3"/>
                  </a:lnTo>
                  <a:lnTo>
                    <a:pt x="7" y="0"/>
                  </a:lnTo>
                  <a:lnTo>
                    <a:pt x="15" y="0"/>
                  </a:lnTo>
                  <a:lnTo>
                    <a:pt x="15" y="31"/>
                  </a:lnTo>
                  <a:lnTo>
                    <a:pt x="7" y="31"/>
                  </a:lnTo>
                  <a:lnTo>
                    <a:pt x="7"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16"/>
            <p:cNvSpPr>
              <a:spLocks noEditPoints="1"/>
            </p:cNvSpPr>
            <p:nvPr/>
          </p:nvSpPr>
          <p:spPr bwMode="auto">
            <a:xfrm>
              <a:off x="9526859"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9" y="14"/>
                    <a:pt x="5" y="14"/>
                  </a:cubicBezTo>
                  <a:cubicBezTo>
                    <a:pt x="2" y="14"/>
                    <a:pt x="0" y="11"/>
                    <a:pt x="0" y="8"/>
                  </a:cubicBezTo>
                  <a:cubicBezTo>
                    <a:pt x="0" y="4"/>
                    <a:pt x="2" y="0"/>
                    <a:pt x="5" y="0"/>
                  </a:cubicBezTo>
                  <a:cubicBezTo>
                    <a:pt x="9" y="0"/>
                    <a:pt x="10" y="4"/>
                    <a:pt x="10" y="7"/>
                  </a:cubicBezTo>
                  <a:close/>
                  <a:moveTo>
                    <a:pt x="3" y="8"/>
                  </a:moveTo>
                  <a:cubicBezTo>
                    <a:pt x="3" y="11"/>
                    <a:pt x="4" y="12"/>
                    <a:pt x="5" y="12"/>
                  </a:cubicBezTo>
                  <a:cubicBezTo>
                    <a:pt x="7" y="12"/>
                    <a:pt x="7" y="11"/>
                    <a:pt x="7" y="7"/>
                  </a:cubicBezTo>
                  <a:cubicBezTo>
                    <a:pt x="7" y="4"/>
                    <a:pt x="7"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1" name="Freeform 17"/>
            <p:cNvSpPr>
              <a:spLocks noEditPoints="1"/>
            </p:cNvSpPr>
            <p:nvPr/>
          </p:nvSpPr>
          <p:spPr bwMode="auto">
            <a:xfrm>
              <a:off x="9572896"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8" y="14"/>
                    <a:pt x="5" y="14"/>
                  </a:cubicBezTo>
                  <a:cubicBezTo>
                    <a:pt x="1" y="14"/>
                    <a:pt x="0" y="11"/>
                    <a:pt x="0" y="8"/>
                  </a:cubicBezTo>
                  <a:cubicBezTo>
                    <a:pt x="0" y="4"/>
                    <a:pt x="2" y="0"/>
                    <a:pt x="5" y="0"/>
                  </a:cubicBezTo>
                  <a:cubicBezTo>
                    <a:pt x="9" y="0"/>
                    <a:pt x="10" y="4"/>
                    <a:pt x="10" y="7"/>
                  </a:cubicBezTo>
                  <a:close/>
                  <a:moveTo>
                    <a:pt x="3" y="8"/>
                  </a:moveTo>
                  <a:cubicBezTo>
                    <a:pt x="3" y="11"/>
                    <a:pt x="4" y="12"/>
                    <a:pt x="5" y="12"/>
                  </a:cubicBezTo>
                  <a:cubicBezTo>
                    <a:pt x="6" y="12"/>
                    <a:pt x="7" y="11"/>
                    <a:pt x="7" y="7"/>
                  </a:cubicBezTo>
                  <a:cubicBezTo>
                    <a:pt x="7" y="4"/>
                    <a:pt x="6"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2" name="Freeform 18"/>
            <p:cNvSpPr>
              <a:spLocks noEditPoints="1"/>
            </p:cNvSpPr>
            <p:nvPr/>
          </p:nvSpPr>
          <p:spPr bwMode="auto">
            <a:xfrm>
              <a:off x="9295084" y="2393146"/>
              <a:ext cx="373063" cy="620713"/>
            </a:xfrm>
            <a:custGeom>
              <a:avLst/>
              <a:gdLst>
                <a:gd name="T0" fmla="*/ 17 w 98"/>
                <a:gd name="T1" fmla="*/ 0 h 165"/>
                <a:gd name="T2" fmla="*/ 0 w 98"/>
                <a:gd name="T3" fmla="*/ 148 h 165"/>
                <a:gd name="T4" fmla="*/ 81 w 98"/>
                <a:gd name="T5" fmla="*/ 165 h 165"/>
                <a:gd name="T6" fmla="*/ 98 w 98"/>
                <a:gd name="T7" fmla="*/ 17 h 165"/>
                <a:gd name="T8" fmla="*/ 25 w 98"/>
                <a:gd name="T9" fmla="*/ 145 h 165"/>
                <a:gd name="T10" fmla="*/ 25 w 98"/>
                <a:gd name="T11" fmla="*/ 126 h 165"/>
                <a:gd name="T12" fmla="*/ 25 w 98"/>
                <a:gd name="T13" fmla="*/ 145 h 165"/>
                <a:gd name="T14" fmla="*/ 15 w 98"/>
                <a:gd name="T15" fmla="*/ 110 h 165"/>
                <a:gd name="T16" fmla="*/ 34 w 98"/>
                <a:gd name="T17" fmla="*/ 110 h 165"/>
                <a:gd name="T18" fmla="*/ 25 w 98"/>
                <a:gd name="T19" fmla="*/ 97 h 165"/>
                <a:gd name="T20" fmla="*/ 25 w 98"/>
                <a:gd name="T21" fmla="*/ 77 h 165"/>
                <a:gd name="T22" fmla="*/ 25 w 98"/>
                <a:gd name="T23" fmla="*/ 97 h 165"/>
                <a:gd name="T24" fmla="*/ 17 w 98"/>
                <a:gd name="T25" fmla="*/ 60 h 165"/>
                <a:gd name="T26" fmla="*/ 41 w 98"/>
                <a:gd name="T27" fmla="*/ 56 h 165"/>
                <a:gd name="T28" fmla="*/ 45 w 98"/>
                <a:gd name="T29" fmla="*/ 65 h 165"/>
                <a:gd name="T30" fmla="*/ 20 w 98"/>
                <a:gd name="T31" fmla="*/ 69 h 165"/>
                <a:gd name="T32" fmla="*/ 49 w 98"/>
                <a:gd name="T33" fmla="*/ 145 h 165"/>
                <a:gd name="T34" fmla="*/ 49 w 98"/>
                <a:gd name="T35" fmla="*/ 126 h 165"/>
                <a:gd name="T36" fmla="*/ 49 w 98"/>
                <a:gd name="T37" fmla="*/ 145 h 165"/>
                <a:gd name="T38" fmla="*/ 39 w 98"/>
                <a:gd name="T39" fmla="*/ 110 h 165"/>
                <a:gd name="T40" fmla="*/ 59 w 98"/>
                <a:gd name="T41" fmla="*/ 110 h 165"/>
                <a:gd name="T42" fmla="*/ 49 w 98"/>
                <a:gd name="T43" fmla="*/ 97 h 165"/>
                <a:gd name="T44" fmla="*/ 49 w 98"/>
                <a:gd name="T45" fmla="*/ 77 h 165"/>
                <a:gd name="T46" fmla="*/ 49 w 98"/>
                <a:gd name="T47" fmla="*/ 97 h 165"/>
                <a:gd name="T48" fmla="*/ 55 w 98"/>
                <a:gd name="T49" fmla="*/ 60 h 165"/>
                <a:gd name="T50" fmla="*/ 78 w 98"/>
                <a:gd name="T51" fmla="*/ 56 h 165"/>
                <a:gd name="T52" fmla="*/ 82 w 98"/>
                <a:gd name="T53" fmla="*/ 65 h 165"/>
                <a:gd name="T54" fmla="*/ 58 w 98"/>
                <a:gd name="T55" fmla="*/ 69 h 165"/>
                <a:gd name="T56" fmla="*/ 73 w 98"/>
                <a:gd name="T57" fmla="*/ 145 h 165"/>
                <a:gd name="T58" fmla="*/ 73 w 98"/>
                <a:gd name="T59" fmla="*/ 126 h 165"/>
                <a:gd name="T60" fmla="*/ 73 w 98"/>
                <a:gd name="T61" fmla="*/ 145 h 165"/>
                <a:gd name="T62" fmla="*/ 63 w 98"/>
                <a:gd name="T63" fmla="*/ 110 h 165"/>
                <a:gd name="T64" fmla="*/ 83 w 98"/>
                <a:gd name="T65" fmla="*/ 110 h 165"/>
                <a:gd name="T66" fmla="*/ 73 w 98"/>
                <a:gd name="T67" fmla="*/ 97 h 165"/>
                <a:gd name="T68" fmla="*/ 73 w 98"/>
                <a:gd name="T69" fmla="*/ 77 h 165"/>
                <a:gd name="T70" fmla="*/ 73 w 98"/>
                <a:gd name="T71" fmla="*/ 97 h 165"/>
                <a:gd name="T72" fmla="*/ 78 w 98"/>
                <a:gd name="T73" fmla="*/ 45 h 165"/>
                <a:gd name="T74" fmla="*/ 8 w 98"/>
                <a:gd name="T75" fmla="*/ 33 h 165"/>
                <a:gd name="T76" fmla="*/ 20 w 98"/>
                <a:gd name="T77" fmla="*/ 12 h 165"/>
                <a:gd name="T78" fmla="*/ 90 w 98"/>
                <a:gd name="T79" fmla="*/ 2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 h="165">
                  <a:moveTo>
                    <a:pt x="81" y="0"/>
                  </a:moveTo>
                  <a:cubicBezTo>
                    <a:pt x="17" y="0"/>
                    <a:pt x="17" y="0"/>
                    <a:pt x="17" y="0"/>
                  </a:cubicBezTo>
                  <a:cubicBezTo>
                    <a:pt x="7" y="0"/>
                    <a:pt x="0" y="8"/>
                    <a:pt x="0" y="17"/>
                  </a:cubicBezTo>
                  <a:cubicBezTo>
                    <a:pt x="0" y="148"/>
                    <a:pt x="0" y="148"/>
                    <a:pt x="0" y="148"/>
                  </a:cubicBezTo>
                  <a:cubicBezTo>
                    <a:pt x="0" y="157"/>
                    <a:pt x="7" y="165"/>
                    <a:pt x="17" y="165"/>
                  </a:cubicBezTo>
                  <a:cubicBezTo>
                    <a:pt x="81" y="165"/>
                    <a:pt x="81" y="165"/>
                    <a:pt x="81" y="165"/>
                  </a:cubicBezTo>
                  <a:cubicBezTo>
                    <a:pt x="90" y="165"/>
                    <a:pt x="98" y="157"/>
                    <a:pt x="98" y="148"/>
                  </a:cubicBezTo>
                  <a:cubicBezTo>
                    <a:pt x="98" y="17"/>
                    <a:pt x="98" y="17"/>
                    <a:pt x="98" y="17"/>
                  </a:cubicBezTo>
                  <a:cubicBezTo>
                    <a:pt x="98" y="8"/>
                    <a:pt x="90" y="0"/>
                    <a:pt x="81" y="0"/>
                  </a:cubicBezTo>
                  <a:close/>
                  <a:moveTo>
                    <a:pt x="25" y="145"/>
                  </a:moveTo>
                  <a:cubicBezTo>
                    <a:pt x="19" y="145"/>
                    <a:pt x="15" y="141"/>
                    <a:pt x="15" y="135"/>
                  </a:cubicBezTo>
                  <a:cubicBezTo>
                    <a:pt x="15" y="130"/>
                    <a:pt x="19" y="126"/>
                    <a:pt x="25" y="126"/>
                  </a:cubicBezTo>
                  <a:cubicBezTo>
                    <a:pt x="30" y="126"/>
                    <a:pt x="34" y="130"/>
                    <a:pt x="34" y="135"/>
                  </a:cubicBezTo>
                  <a:cubicBezTo>
                    <a:pt x="34" y="141"/>
                    <a:pt x="30" y="145"/>
                    <a:pt x="25" y="145"/>
                  </a:cubicBezTo>
                  <a:close/>
                  <a:moveTo>
                    <a:pt x="25" y="120"/>
                  </a:moveTo>
                  <a:cubicBezTo>
                    <a:pt x="19" y="120"/>
                    <a:pt x="15" y="115"/>
                    <a:pt x="15" y="110"/>
                  </a:cubicBezTo>
                  <a:cubicBezTo>
                    <a:pt x="15" y="104"/>
                    <a:pt x="19" y="100"/>
                    <a:pt x="25" y="100"/>
                  </a:cubicBezTo>
                  <a:cubicBezTo>
                    <a:pt x="30" y="100"/>
                    <a:pt x="34" y="104"/>
                    <a:pt x="34" y="110"/>
                  </a:cubicBezTo>
                  <a:cubicBezTo>
                    <a:pt x="34" y="115"/>
                    <a:pt x="30" y="120"/>
                    <a:pt x="25" y="120"/>
                  </a:cubicBezTo>
                  <a:close/>
                  <a:moveTo>
                    <a:pt x="25" y="97"/>
                  </a:moveTo>
                  <a:cubicBezTo>
                    <a:pt x="19" y="97"/>
                    <a:pt x="15" y="92"/>
                    <a:pt x="15" y="87"/>
                  </a:cubicBezTo>
                  <a:cubicBezTo>
                    <a:pt x="15" y="82"/>
                    <a:pt x="19" y="77"/>
                    <a:pt x="25" y="77"/>
                  </a:cubicBezTo>
                  <a:cubicBezTo>
                    <a:pt x="30" y="77"/>
                    <a:pt x="34" y="82"/>
                    <a:pt x="34" y="87"/>
                  </a:cubicBezTo>
                  <a:cubicBezTo>
                    <a:pt x="34" y="92"/>
                    <a:pt x="30" y="97"/>
                    <a:pt x="25" y="97"/>
                  </a:cubicBezTo>
                  <a:close/>
                  <a:moveTo>
                    <a:pt x="17" y="65"/>
                  </a:moveTo>
                  <a:cubicBezTo>
                    <a:pt x="17" y="60"/>
                    <a:pt x="17" y="60"/>
                    <a:pt x="17" y="60"/>
                  </a:cubicBezTo>
                  <a:cubicBezTo>
                    <a:pt x="17" y="57"/>
                    <a:pt x="18" y="56"/>
                    <a:pt x="20" y="56"/>
                  </a:cubicBezTo>
                  <a:cubicBezTo>
                    <a:pt x="41" y="56"/>
                    <a:pt x="41" y="56"/>
                    <a:pt x="41" y="56"/>
                  </a:cubicBezTo>
                  <a:cubicBezTo>
                    <a:pt x="43" y="56"/>
                    <a:pt x="45" y="57"/>
                    <a:pt x="45" y="60"/>
                  </a:cubicBezTo>
                  <a:cubicBezTo>
                    <a:pt x="45" y="65"/>
                    <a:pt x="45" y="65"/>
                    <a:pt x="45" y="65"/>
                  </a:cubicBezTo>
                  <a:cubicBezTo>
                    <a:pt x="45" y="67"/>
                    <a:pt x="43" y="69"/>
                    <a:pt x="41" y="69"/>
                  </a:cubicBezTo>
                  <a:cubicBezTo>
                    <a:pt x="20" y="69"/>
                    <a:pt x="20" y="69"/>
                    <a:pt x="20" y="69"/>
                  </a:cubicBezTo>
                  <a:cubicBezTo>
                    <a:pt x="18" y="69"/>
                    <a:pt x="17" y="67"/>
                    <a:pt x="17" y="65"/>
                  </a:cubicBezTo>
                  <a:close/>
                  <a:moveTo>
                    <a:pt x="49" y="145"/>
                  </a:moveTo>
                  <a:cubicBezTo>
                    <a:pt x="43" y="145"/>
                    <a:pt x="39" y="141"/>
                    <a:pt x="39" y="135"/>
                  </a:cubicBezTo>
                  <a:cubicBezTo>
                    <a:pt x="39" y="130"/>
                    <a:pt x="43" y="126"/>
                    <a:pt x="49" y="126"/>
                  </a:cubicBezTo>
                  <a:cubicBezTo>
                    <a:pt x="54" y="126"/>
                    <a:pt x="59" y="130"/>
                    <a:pt x="59" y="135"/>
                  </a:cubicBezTo>
                  <a:cubicBezTo>
                    <a:pt x="59" y="141"/>
                    <a:pt x="54" y="145"/>
                    <a:pt x="49" y="145"/>
                  </a:cubicBezTo>
                  <a:close/>
                  <a:moveTo>
                    <a:pt x="49" y="120"/>
                  </a:moveTo>
                  <a:cubicBezTo>
                    <a:pt x="43" y="120"/>
                    <a:pt x="39" y="115"/>
                    <a:pt x="39" y="110"/>
                  </a:cubicBezTo>
                  <a:cubicBezTo>
                    <a:pt x="39" y="104"/>
                    <a:pt x="43" y="100"/>
                    <a:pt x="49" y="100"/>
                  </a:cubicBezTo>
                  <a:cubicBezTo>
                    <a:pt x="54" y="100"/>
                    <a:pt x="59" y="104"/>
                    <a:pt x="59" y="110"/>
                  </a:cubicBezTo>
                  <a:cubicBezTo>
                    <a:pt x="59" y="115"/>
                    <a:pt x="54" y="120"/>
                    <a:pt x="49" y="120"/>
                  </a:cubicBezTo>
                  <a:close/>
                  <a:moveTo>
                    <a:pt x="49" y="97"/>
                  </a:moveTo>
                  <a:cubicBezTo>
                    <a:pt x="43" y="97"/>
                    <a:pt x="39" y="92"/>
                    <a:pt x="39" y="87"/>
                  </a:cubicBezTo>
                  <a:cubicBezTo>
                    <a:pt x="39" y="82"/>
                    <a:pt x="43" y="77"/>
                    <a:pt x="49" y="77"/>
                  </a:cubicBezTo>
                  <a:cubicBezTo>
                    <a:pt x="54" y="77"/>
                    <a:pt x="59" y="82"/>
                    <a:pt x="59" y="87"/>
                  </a:cubicBezTo>
                  <a:cubicBezTo>
                    <a:pt x="59" y="92"/>
                    <a:pt x="54" y="97"/>
                    <a:pt x="49" y="97"/>
                  </a:cubicBezTo>
                  <a:close/>
                  <a:moveTo>
                    <a:pt x="55" y="65"/>
                  </a:moveTo>
                  <a:cubicBezTo>
                    <a:pt x="55" y="60"/>
                    <a:pt x="55" y="60"/>
                    <a:pt x="55" y="60"/>
                  </a:cubicBezTo>
                  <a:cubicBezTo>
                    <a:pt x="55" y="57"/>
                    <a:pt x="56" y="56"/>
                    <a:pt x="58" y="56"/>
                  </a:cubicBezTo>
                  <a:cubicBezTo>
                    <a:pt x="78" y="56"/>
                    <a:pt x="78" y="56"/>
                    <a:pt x="78" y="56"/>
                  </a:cubicBezTo>
                  <a:cubicBezTo>
                    <a:pt x="80" y="56"/>
                    <a:pt x="82" y="57"/>
                    <a:pt x="82" y="60"/>
                  </a:cubicBezTo>
                  <a:cubicBezTo>
                    <a:pt x="82" y="65"/>
                    <a:pt x="82" y="65"/>
                    <a:pt x="82" y="65"/>
                  </a:cubicBezTo>
                  <a:cubicBezTo>
                    <a:pt x="82" y="67"/>
                    <a:pt x="80" y="69"/>
                    <a:pt x="78" y="69"/>
                  </a:cubicBezTo>
                  <a:cubicBezTo>
                    <a:pt x="58" y="69"/>
                    <a:pt x="58" y="69"/>
                    <a:pt x="58" y="69"/>
                  </a:cubicBezTo>
                  <a:cubicBezTo>
                    <a:pt x="56" y="69"/>
                    <a:pt x="55" y="67"/>
                    <a:pt x="55" y="65"/>
                  </a:cubicBezTo>
                  <a:close/>
                  <a:moveTo>
                    <a:pt x="73" y="145"/>
                  </a:moveTo>
                  <a:cubicBezTo>
                    <a:pt x="68" y="145"/>
                    <a:pt x="63" y="141"/>
                    <a:pt x="63" y="135"/>
                  </a:cubicBezTo>
                  <a:cubicBezTo>
                    <a:pt x="63" y="130"/>
                    <a:pt x="68" y="126"/>
                    <a:pt x="73" y="126"/>
                  </a:cubicBezTo>
                  <a:cubicBezTo>
                    <a:pt x="78" y="126"/>
                    <a:pt x="83" y="130"/>
                    <a:pt x="83" y="135"/>
                  </a:cubicBezTo>
                  <a:cubicBezTo>
                    <a:pt x="83" y="141"/>
                    <a:pt x="78" y="145"/>
                    <a:pt x="73" y="145"/>
                  </a:cubicBezTo>
                  <a:close/>
                  <a:moveTo>
                    <a:pt x="73" y="120"/>
                  </a:moveTo>
                  <a:cubicBezTo>
                    <a:pt x="68" y="120"/>
                    <a:pt x="63" y="115"/>
                    <a:pt x="63" y="110"/>
                  </a:cubicBezTo>
                  <a:cubicBezTo>
                    <a:pt x="63" y="104"/>
                    <a:pt x="68" y="100"/>
                    <a:pt x="73" y="100"/>
                  </a:cubicBezTo>
                  <a:cubicBezTo>
                    <a:pt x="78" y="100"/>
                    <a:pt x="83" y="104"/>
                    <a:pt x="83" y="110"/>
                  </a:cubicBezTo>
                  <a:cubicBezTo>
                    <a:pt x="83" y="115"/>
                    <a:pt x="78" y="120"/>
                    <a:pt x="73" y="120"/>
                  </a:cubicBezTo>
                  <a:close/>
                  <a:moveTo>
                    <a:pt x="73" y="97"/>
                  </a:moveTo>
                  <a:cubicBezTo>
                    <a:pt x="68" y="97"/>
                    <a:pt x="63" y="92"/>
                    <a:pt x="63" y="87"/>
                  </a:cubicBezTo>
                  <a:cubicBezTo>
                    <a:pt x="63" y="82"/>
                    <a:pt x="68" y="77"/>
                    <a:pt x="73" y="77"/>
                  </a:cubicBezTo>
                  <a:cubicBezTo>
                    <a:pt x="78" y="77"/>
                    <a:pt x="83" y="82"/>
                    <a:pt x="83" y="87"/>
                  </a:cubicBezTo>
                  <a:cubicBezTo>
                    <a:pt x="83" y="92"/>
                    <a:pt x="78" y="97"/>
                    <a:pt x="73" y="97"/>
                  </a:cubicBezTo>
                  <a:close/>
                  <a:moveTo>
                    <a:pt x="90" y="33"/>
                  </a:moveTo>
                  <a:cubicBezTo>
                    <a:pt x="90" y="40"/>
                    <a:pt x="84" y="45"/>
                    <a:pt x="78" y="45"/>
                  </a:cubicBezTo>
                  <a:cubicBezTo>
                    <a:pt x="20" y="45"/>
                    <a:pt x="20" y="45"/>
                    <a:pt x="20" y="45"/>
                  </a:cubicBezTo>
                  <a:cubicBezTo>
                    <a:pt x="13" y="45"/>
                    <a:pt x="8" y="40"/>
                    <a:pt x="8" y="33"/>
                  </a:cubicBezTo>
                  <a:cubicBezTo>
                    <a:pt x="8" y="24"/>
                    <a:pt x="8" y="24"/>
                    <a:pt x="8" y="24"/>
                  </a:cubicBezTo>
                  <a:cubicBezTo>
                    <a:pt x="8" y="17"/>
                    <a:pt x="13" y="12"/>
                    <a:pt x="20" y="12"/>
                  </a:cubicBezTo>
                  <a:cubicBezTo>
                    <a:pt x="78" y="12"/>
                    <a:pt x="78" y="12"/>
                    <a:pt x="78" y="12"/>
                  </a:cubicBezTo>
                  <a:cubicBezTo>
                    <a:pt x="84" y="12"/>
                    <a:pt x="90" y="17"/>
                    <a:pt x="90" y="24"/>
                  </a:cubicBezTo>
                  <a:lnTo>
                    <a:pt x="90" y="3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3" name="Freeform 19"/>
            <p:cNvSpPr>
              <a:spLocks/>
            </p:cNvSpPr>
            <p:nvPr/>
          </p:nvSpPr>
          <p:spPr bwMode="auto">
            <a:xfrm>
              <a:off x="9717359" y="2389971"/>
              <a:ext cx="444500" cy="455613"/>
            </a:xfrm>
            <a:custGeom>
              <a:avLst/>
              <a:gdLst>
                <a:gd name="T0" fmla="*/ 111 w 117"/>
                <a:gd name="T1" fmla="*/ 69 h 121"/>
                <a:gd name="T2" fmla="*/ 72 w 117"/>
                <a:gd name="T3" fmla="*/ 11 h 121"/>
                <a:gd name="T4" fmla="*/ 48 w 117"/>
                <a:gd name="T5" fmla="*/ 10 h 121"/>
                <a:gd name="T6" fmla="*/ 7 w 117"/>
                <a:gd name="T7" fmla="*/ 70 h 121"/>
                <a:gd name="T8" fmla="*/ 16 w 117"/>
                <a:gd name="T9" fmla="*/ 87 h 121"/>
                <a:gd name="T10" fmla="*/ 32 w 117"/>
                <a:gd name="T11" fmla="*/ 87 h 121"/>
                <a:gd name="T12" fmla="*/ 32 w 117"/>
                <a:gd name="T13" fmla="*/ 121 h 121"/>
                <a:gd name="T14" fmla="*/ 84 w 117"/>
                <a:gd name="T15" fmla="*/ 121 h 121"/>
                <a:gd name="T16" fmla="*/ 84 w 117"/>
                <a:gd name="T17" fmla="*/ 87 h 121"/>
                <a:gd name="T18" fmla="*/ 101 w 117"/>
                <a:gd name="T19" fmla="*/ 87 h 121"/>
                <a:gd name="T20" fmla="*/ 111 w 117"/>
                <a:gd name="T21" fmla="*/ 6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121">
                  <a:moveTo>
                    <a:pt x="111" y="69"/>
                  </a:moveTo>
                  <a:cubicBezTo>
                    <a:pt x="72" y="11"/>
                    <a:pt x="72" y="11"/>
                    <a:pt x="72" y="11"/>
                  </a:cubicBezTo>
                  <a:cubicBezTo>
                    <a:pt x="66" y="1"/>
                    <a:pt x="55" y="0"/>
                    <a:pt x="48" y="10"/>
                  </a:cubicBezTo>
                  <a:cubicBezTo>
                    <a:pt x="7" y="70"/>
                    <a:pt x="7" y="70"/>
                    <a:pt x="7" y="70"/>
                  </a:cubicBezTo>
                  <a:cubicBezTo>
                    <a:pt x="0" y="79"/>
                    <a:pt x="4" y="87"/>
                    <a:pt x="16" y="87"/>
                  </a:cubicBezTo>
                  <a:cubicBezTo>
                    <a:pt x="32" y="87"/>
                    <a:pt x="32" y="87"/>
                    <a:pt x="32" y="87"/>
                  </a:cubicBezTo>
                  <a:cubicBezTo>
                    <a:pt x="32" y="121"/>
                    <a:pt x="32" y="121"/>
                    <a:pt x="32" y="121"/>
                  </a:cubicBezTo>
                  <a:cubicBezTo>
                    <a:pt x="84" y="121"/>
                    <a:pt x="84" y="121"/>
                    <a:pt x="84" y="121"/>
                  </a:cubicBezTo>
                  <a:cubicBezTo>
                    <a:pt x="84" y="87"/>
                    <a:pt x="84" y="87"/>
                    <a:pt x="84" y="87"/>
                  </a:cubicBezTo>
                  <a:cubicBezTo>
                    <a:pt x="101" y="87"/>
                    <a:pt x="101" y="87"/>
                    <a:pt x="101" y="87"/>
                  </a:cubicBezTo>
                  <a:cubicBezTo>
                    <a:pt x="113" y="87"/>
                    <a:pt x="117" y="79"/>
                    <a:pt x="111" y="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20"/>
            <p:cNvSpPr>
              <a:spLocks/>
            </p:cNvSpPr>
            <p:nvPr/>
          </p:nvSpPr>
          <p:spPr bwMode="auto">
            <a:xfrm>
              <a:off x="9838009" y="2870983"/>
              <a:ext cx="198438" cy="34925"/>
            </a:xfrm>
            <a:custGeom>
              <a:avLst/>
              <a:gdLst>
                <a:gd name="T0" fmla="*/ 125 w 125"/>
                <a:gd name="T1" fmla="*/ 0 h 22"/>
                <a:gd name="T2" fmla="*/ 0 w 125"/>
                <a:gd name="T3" fmla="*/ 0 h 22"/>
                <a:gd name="T4" fmla="*/ 3 w 125"/>
                <a:gd name="T5" fmla="*/ 22 h 22"/>
                <a:gd name="T6" fmla="*/ 125 w 125"/>
                <a:gd name="T7" fmla="*/ 22 h 22"/>
                <a:gd name="T8" fmla="*/ 125 w 125"/>
                <a:gd name="T9" fmla="*/ 0 h 22"/>
              </a:gdLst>
              <a:ahLst/>
              <a:cxnLst>
                <a:cxn ang="0">
                  <a:pos x="T0" y="T1"/>
                </a:cxn>
                <a:cxn ang="0">
                  <a:pos x="T2" y="T3"/>
                </a:cxn>
                <a:cxn ang="0">
                  <a:pos x="T4" y="T5"/>
                </a:cxn>
                <a:cxn ang="0">
                  <a:pos x="T6" y="T7"/>
                </a:cxn>
                <a:cxn ang="0">
                  <a:pos x="T8" y="T9"/>
                </a:cxn>
              </a:cxnLst>
              <a:rect l="0" t="0" r="r" b="b"/>
              <a:pathLst>
                <a:path w="125" h="22">
                  <a:moveTo>
                    <a:pt x="125" y="0"/>
                  </a:moveTo>
                  <a:lnTo>
                    <a:pt x="0" y="0"/>
                  </a:lnTo>
                  <a:lnTo>
                    <a:pt x="3" y="22"/>
                  </a:lnTo>
                  <a:lnTo>
                    <a:pt x="125" y="22"/>
                  </a:lnTo>
                  <a:lnTo>
                    <a:pt x="12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5" name="Freeform 21"/>
            <p:cNvSpPr>
              <a:spLocks/>
            </p:cNvSpPr>
            <p:nvPr/>
          </p:nvSpPr>
          <p:spPr bwMode="auto">
            <a:xfrm>
              <a:off x="9842771" y="2961471"/>
              <a:ext cx="196850" cy="34925"/>
            </a:xfrm>
            <a:custGeom>
              <a:avLst/>
              <a:gdLst>
                <a:gd name="T0" fmla="*/ 9 w 52"/>
                <a:gd name="T1" fmla="*/ 9 h 9"/>
                <a:gd name="T2" fmla="*/ 42 w 52"/>
                <a:gd name="T3" fmla="*/ 9 h 9"/>
                <a:gd name="T4" fmla="*/ 52 w 52"/>
                <a:gd name="T5" fmla="*/ 0 h 9"/>
                <a:gd name="T6" fmla="*/ 0 w 52"/>
                <a:gd name="T7" fmla="*/ 0 h 9"/>
                <a:gd name="T8" fmla="*/ 9 w 52"/>
                <a:gd name="T9" fmla="*/ 9 h 9"/>
              </a:gdLst>
              <a:ahLst/>
              <a:cxnLst>
                <a:cxn ang="0">
                  <a:pos x="T0" y="T1"/>
                </a:cxn>
                <a:cxn ang="0">
                  <a:pos x="T2" y="T3"/>
                </a:cxn>
                <a:cxn ang="0">
                  <a:pos x="T4" y="T5"/>
                </a:cxn>
                <a:cxn ang="0">
                  <a:pos x="T6" y="T7"/>
                </a:cxn>
                <a:cxn ang="0">
                  <a:pos x="T8" y="T9"/>
                </a:cxn>
              </a:cxnLst>
              <a:rect l="0" t="0" r="r" b="b"/>
              <a:pathLst>
                <a:path w="52" h="9">
                  <a:moveTo>
                    <a:pt x="9" y="9"/>
                  </a:moveTo>
                  <a:cubicBezTo>
                    <a:pt x="42" y="9"/>
                    <a:pt x="42" y="9"/>
                    <a:pt x="42" y="9"/>
                  </a:cubicBezTo>
                  <a:cubicBezTo>
                    <a:pt x="47" y="9"/>
                    <a:pt x="51" y="5"/>
                    <a:pt x="52" y="0"/>
                  </a:cubicBezTo>
                  <a:cubicBezTo>
                    <a:pt x="0" y="0"/>
                    <a:pt x="0" y="0"/>
                    <a:pt x="0" y="0"/>
                  </a:cubicBezTo>
                  <a:cubicBezTo>
                    <a:pt x="0" y="5"/>
                    <a:pt x="4" y="9"/>
                    <a:pt x="9"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6" name="Freeform 22"/>
            <p:cNvSpPr>
              <a:spLocks/>
            </p:cNvSpPr>
            <p:nvPr/>
          </p:nvSpPr>
          <p:spPr bwMode="auto">
            <a:xfrm>
              <a:off x="9842771" y="2924958"/>
              <a:ext cx="196850" cy="22225"/>
            </a:xfrm>
            <a:custGeom>
              <a:avLst/>
              <a:gdLst>
                <a:gd name="T0" fmla="*/ 0 w 124"/>
                <a:gd name="T1" fmla="*/ 0 h 14"/>
                <a:gd name="T2" fmla="*/ 0 w 124"/>
                <a:gd name="T3" fmla="*/ 14 h 14"/>
                <a:gd name="T4" fmla="*/ 124 w 124"/>
                <a:gd name="T5" fmla="*/ 14 h 14"/>
                <a:gd name="T6" fmla="*/ 122 w 124"/>
                <a:gd name="T7" fmla="*/ 0 h 14"/>
                <a:gd name="T8" fmla="*/ 0 w 124"/>
                <a:gd name="T9" fmla="*/ 0 h 14"/>
              </a:gdLst>
              <a:ahLst/>
              <a:cxnLst>
                <a:cxn ang="0">
                  <a:pos x="T0" y="T1"/>
                </a:cxn>
                <a:cxn ang="0">
                  <a:pos x="T2" y="T3"/>
                </a:cxn>
                <a:cxn ang="0">
                  <a:pos x="T4" y="T5"/>
                </a:cxn>
                <a:cxn ang="0">
                  <a:pos x="T6" y="T7"/>
                </a:cxn>
                <a:cxn ang="0">
                  <a:pos x="T8" y="T9"/>
                </a:cxn>
              </a:cxnLst>
              <a:rect l="0" t="0" r="r" b="b"/>
              <a:pathLst>
                <a:path w="124" h="14">
                  <a:moveTo>
                    <a:pt x="0" y="0"/>
                  </a:moveTo>
                  <a:lnTo>
                    <a:pt x="0" y="14"/>
                  </a:lnTo>
                  <a:lnTo>
                    <a:pt x="124" y="14"/>
                  </a:lnTo>
                  <a:lnTo>
                    <a:pt x="122"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flipH="1">
            <a:off x="4784144" y="2147494"/>
            <a:ext cx="568906" cy="418344"/>
            <a:chOff x="9310959" y="1718458"/>
            <a:chExt cx="839788" cy="617538"/>
          </a:xfrm>
        </p:grpSpPr>
        <p:sp>
          <p:nvSpPr>
            <p:cNvPr id="48" name="Freeform 23"/>
            <p:cNvSpPr>
              <a:spLocks noEditPoints="1"/>
            </p:cNvSpPr>
            <p:nvPr/>
          </p:nvSpPr>
          <p:spPr bwMode="auto">
            <a:xfrm>
              <a:off x="9310959" y="1718458"/>
              <a:ext cx="839788" cy="617538"/>
            </a:xfrm>
            <a:custGeom>
              <a:avLst/>
              <a:gdLst>
                <a:gd name="T0" fmla="*/ 215 w 221"/>
                <a:gd name="T1" fmla="*/ 0 h 164"/>
                <a:gd name="T2" fmla="*/ 108 w 221"/>
                <a:gd name="T3" fmla="*/ 0 h 164"/>
                <a:gd name="T4" fmla="*/ 3 w 221"/>
                <a:gd name="T5" fmla="*/ 0 h 164"/>
                <a:gd name="T6" fmla="*/ 0 w 221"/>
                <a:gd name="T7" fmla="*/ 4 h 164"/>
                <a:gd name="T8" fmla="*/ 0 w 221"/>
                <a:gd name="T9" fmla="*/ 22 h 164"/>
                <a:gd name="T10" fmla="*/ 0 w 221"/>
                <a:gd name="T11" fmla="*/ 155 h 164"/>
                <a:gd name="T12" fmla="*/ 2 w 221"/>
                <a:gd name="T13" fmla="*/ 162 h 164"/>
                <a:gd name="T14" fmla="*/ 108 w 221"/>
                <a:gd name="T15" fmla="*/ 164 h 164"/>
                <a:gd name="T16" fmla="*/ 215 w 221"/>
                <a:gd name="T17" fmla="*/ 164 h 164"/>
                <a:gd name="T18" fmla="*/ 219 w 221"/>
                <a:gd name="T19" fmla="*/ 162 h 164"/>
                <a:gd name="T20" fmla="*/ 221 w 221"/>
                <a:gd name="T21" fmla="*/ 155 h 164"/>
                <a:gd name="T22" fmla="*/ 221 w 221"/>
                <a:gd name="T23" fmla="*/ 22 h 164"/>
                <a:gd name="T24" fmla="*/ 221 w 221"/>
                <a:gd name="T25" fmla="*/ 4 h 164"/>
                <a:gd name="T26" fmla="*/ 106 w 221"/>
                <a:gd name="T27" fmla="*/ 141 h 164"/>
                <a:gd name="T28" fmla="*/ 106 w 221"/>
                <a:gd name="T29" fmla="*/ 155 h 164"/>
                <a:gd name="T30" fmla="*/ 8 w 221"/>
                <a:gd name="T31" fmla="*/ 155 h 164"/>
                <a:gd name="T32" fmla="*/ 8 w 221"/>
                <a:gd name="T33" fmla="*/ 22 h 164"/>
                <a:gd name="T34" fmla="*/ 8 w 221"/>
                <a:gd name="T35" fmla="*/ 8 h 164"/>
                <a:gd name="T36" fmla="*/ 106 w 221"/>
                <a:gd name="T37" fmla="*/ 9 h 164"/>
                <a:gd name="T38" fmla="*/ 106 w 221"/>
                <a:gd name="T39" fmla="*/ 48 h 164"/>
                <a:gd name="T40" fmla="*/ 92 w 221"/>
                <a:gd name="T41" fmla="*/ 56 h 164"/>
                <a:gd name="T42" fmla="*/ 106 w 221"/>
                <a:gd name="T43" fmla="*/ 65 h 164"/>
                <a:gd name="T44" fmla="*/ 100 w 221"/>
                <a:gd name="T45" fmla="*/ 92 h 164"/>
                <a:gd name="T46" fmla="*/ 100 w 221"/>
                <a:gd name="T47" fmla="*/ 108 h 164"/>
                <a:gd name="T48" fmla="*/ 106 w 221"/>
                <a:gd name="T49" fmla="*/ 141 h 164"/>
                <a:gd name="T50" fmla="*/ 213 w 221"/>
                <a:gd name="T51" fmla="*/ 22 h 164"/>
                <a:gd name="T52" fmla="*/ 213 w 221"/>
                <a:gd name="T53" fmla="*/ 155 h 164"/>
                <a:gd name="T54" fmla="*/ 115 w 221"/>
                <a:gd name="T55" fmla="*/ 155 h 164"/>
                <a:gd name="T56" fmla="*/ 115 w 221"/>
                <a:gd name="T57" fmla="*/ 141 h 164"/>
                <a:gd name="T58" fmla="*/ 119 w 221"/>
                <a:gd name="T59" fmla="*/ 108 h 164"/>
                <a:gd name="T60" fmla="*/ 119 w 221"/>
                <a:gd name="T61" fmla="*/ 92 h 164"/>
                <a:gd name="T62" fmla="*/ 115 w 221"/>
                <a:gd name="T63" fmla="*/ 65 h 164"/>
                <a:gd name="T64" fmla="*/ 127 w 221"/>
                <a:gd name="T65" fmla="*/ 56 h 164"/>
                <a:gd name="T66" fmla="*/ 115 w 221"/>
                <a:gd name="T67" fmla="*/ 48 h 164"/>
                <a:gd name="T68" fmla="*/ 115 w 221"/>
                <a:gd name="T69" fmla="*/ 9 h 164"/>
                <a:gd name="T70" fmla="*/ 213 w 221"/>
                <a:gd name="T71"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164">
                  <a:moveTo>
                    <a:pt x="219" y="1"/>
                  </a:moveTo>
                  <a:cubicBezTo>
                    <a:pt x="217" y="0"/>
                    <a:pt x="216" y="0"/>
                    <a:pt x="215" y="0"/>
                  </a:cubicBezTo>
                  <a:cubicBezTo>
                    <a:pt x="113" y="0"/>
                    <a:pt x="113" y="0"/>
                    <a:pt x="113" y="0"/>
                  </a:cubicBezTo>
                  <a:cubicBezTo>
                    <a:pt x="112" y="0"/>
                    <a:pt x="109" y="0"/>
                    <a:pt x="108" y="0"/>
                  </a:cubicBezTo>
                  <a:cubicBezTo>
                    <a:pt x="6" y="0"/>
                    <a:pt x="6" y="0"/>
                    <a:pt x="6" y="0"/>
                  </a:cubicBezTo>
                  <a:cubicBezTo>
                    <a:pt x="5" y="0"/>
                    <a:pt x="4" y="0"/>
                    <a:pt x="3" y="0"/>
                  </a:cubicBezTo>
                  <a:cubicBezTo>
                    <a:pt x="3" y="0"/>
                    <a:pt x="3" y="0"/>
                    <a:pt x="2" y="1"/>
                  </a:cubicBezTo>
                  <a:cubicBezTo>
                    <a:pt x="1" y="1"/>
                    <a:pt x="0" y="2"/>
                    <a:pt x="0" y="4"/>
                  </a:cubicBezTo>
                  <a:cubicBezTo>
                    <a:pt x="0" y="9"/>
                    <a:pt x="0" y="9"/>
                    <a:pt x="0" y="9"/>
                  </a:cubicBezTo>
                  <a:cubicBezTo>
                    <a:pt x="0" y="22"/>
                    <a:pt x="0" y="22"/>
                    <a:pt x="0" y="22"/>
                  </a:cubicBezTo>
                  <a:cubicBezTo>
                    <a:pt x="0" y="141"/>
                    <a:pt x="0" y="141"/>
                    <a:pt x="0" y="141"/>
                  </a:cubicBezTo>
                  <a:cubicBezTo>
                    <a:pt x="0" y="155"/>
                    <a:pt x="0" y="155"/>
                    <a:pt x="0" y="155"/>
                  </a:cubicBezTo>
                  <a:cubicBezTo>
                    <a:pt x="0" y="159"/>
                    <a:pt x="0" y="159"/>
                    <a:pt x="0" y="159"/>
                  </a:cubicBezTo>
                  <a:cubicBezTo>
                    <a:pt x="0" y="161"/>
                    <a:pt x="1" y="162"/>
                    <a:pt x="2" y="162"/>
                  </a:cubicBezTo>
                  <a:cubicBezTo>
                    <a:pt x="4" y="164"/>
                    <a:pt x="5" y="164"/>
                    <a:pt x="6" y="164"/>
                  </a:cubicBezTo>
                  <a:cubicBezTo>
                    <a:pt x="108" y="164"/>
                    <a:pt x="108" y="164"/>
                    <a:pt x="108" y="164"/>
                  </a:cubicBezTo>
                  <a:cubicBezTo>
                    <a:pt x="109" y="164"/>
                    <a:pt x="112" y="164"/>
                    <a:pt x="113" y="164"/>
                  </a:cubicBezTo>
                  <a:cubicBezTo>
                    <a:pt x="215" y="164"/>
                    <a:pt x="215" y="164"/>
                    <a:pt x="215" y="164"/>
                  </a:cubicBezTo>
                  <a:cubicBezTo>
                    <a:pt x="216" y="164"/>
                    <a:pt x="217" y="164"/>
                    <a:pt x="218" y="163"/>
                  </a:cubicBezTo>
                  <a:cubicBezTo>
                    <a:pt x="218" y="163"/>
                    <a:pt x="219" y="163"/>
                    <a:pt x="219" y="162"/>
                  </a:cubicBezTo>
                  <a:cubicBezTo>
                    <a:pt x="220" y="162"/>
                    <a:pt x="221" y="161"/>
                    <a:pt x="221" y="159"/>
                  </a:cubicBezTo>
                  <a:cubicBezTo>
                    <a:pt x="221" y="155"/>
                    <a:pt x="221" y="155"/>
                    <a:pt x="221" y="155"/>
                  </a:cubicBezTo>
                  <a:cubicBezTo>
                    <a:pt x="221" y="141"/>
                    <a:pt x="221" y="141"/>
                    <a:pt x="221" y="141"/>
                  </a:cubicBezTo>
                  <a:cubicBezTo>
                    <a:pt x="221" y="22"/>
                    <a:pt x="221" y="22"/>
                    <a:pt x="221" y="22"/>
                  </a:cubicBezTo>
                  <a:cubicBezTo>
                    <a:pt x="221" y="9"/>
                    <a:pt x="221" y="9"/>
                    <a:pt x="221" y="9"/>
                  </a:cubicBezTo>
                  <a:cubicBezTo>
                    <a:pt x="221" y="4"/>
                    <a:pt x="221" y="4"/>
                    <a:pt x="221" y="4"/>
                  </a:cubicBezTo>
                  <a:cubicBezTo>
                    <a:pt x="221" y="2"/>
                    <a:pt x="220" y="1"/>
                    <a:pt x="219" y="1"/>
                  </a:cubicBezTo>
                  <a:close/>
                  <a:moveTo>
                    <a:pt x="106" y="141"/>
                  </a:moveTo>
                  <a:cubicBezTo>
                    <a:pt x="106" y="155"/>
                    <a:pt x="106" y="155"/>
                    <a:pt x="106" y="155"/>
                  </a:cubicBezTo>
                  <a:cubicBezTo>
                    <a:pt x="106" y="155"/>
                    <a:pt x="106" y="155"/>
                    <a:pt x="106" y="155"/>
                  </a:cubicBezTo>
                  <a:cubicBezTo>
                    <a:pt x="8" y="155"/>
                    <a:pt x="8" y="155"/>
                    <a:pt x="8" y="155"/>
                  </a:cubicBezTo>
                  <a:cubicBezTo>
                    <a:pt x="8" y="155"/>
                    <a:pt x="8" y="155"/>
                    <a:pt x="8" y="155"/>
                  </a:cubicBezTo>
                  <a:cubicBezTo>
                    <a:pt x="8" y="141"/>
                    <a:pt x="8" y="141"/>
                    <a:pt x="8" y="141"/>
                  </a:cubicBezTo>
                  <a:cubicBezTo>
                    <a:pt x="8" y="22"/>
                    <a:pt x="8" y="22"/>
                    <a:pt x="8" y="22"/>
                  </a:cubicBezTo>
                  <a:cubicBezTo>
                    <a:pt x="8" y="9"/>
                    <a:pt x="8" y="9"/>
                    <a:pt x="8" y="9"/>
                  </a:cubicBezTo>
                  <a:cubicBezTo>
                    <a:pt x="8" y="8"/>
                    <a:pt x="8" y="8"/>
                    <a:pt x="8" y="8"/>
                  </a:cubicBezTo>
                  <a:cubicBezTo>
                    <a:pt x="106" y="8"/>
                    <a:pt x="106" y="8"/>
                    <a:pt x="106" y="8"/>
                  </a:cubicBezTo>
                  <a:cubicBezTo>
                    <a:pt x="106" y="9"/>
                    <a:pt x="106" y="9"/>
                    <a:pt x="106" y="9"/>
                  </a:cubicBezTo>
                  <a:cubicBezTo>
                    <a:pt x="106" y="22"/>
                    <a:pt x="106" y="22"/>
                    <a:pt x="106" y="22"/>
                  </a:cubicBezTo>
                  <a:cubicBezTo>
                    <a:pt x="106" y="48"/>
                    <a:pt x="106" y="48"/>
                    <a:pt x="106" y="48"/>
                  </a:cubicBezTo>
                  <a:cubicBezTo>
                    <a:pt x="100" y="48"/>
                    <a:pt x="100" y="48"/>
                    <a:pt x="100" y="48"/>
                  </a:cubicBezTo>
                  <a:cubicBezTo>
                    <a:pt x="95" y="48"/>
                    <a:pt x="92" y="52"/>
                    <a:pt x="92" y="56"/>
                  </a:cubicBezTo>
                  <a:cubicBezTo>
                    <a:pt x="92" y="61"/>
                    <a:pt x="95" y="65"/>
                    <a:pt x="100" y="65"/>
                  </a:cubicBezTo>
                  <a:cubicBezTo>
                    <a:pt x="106" y="65"/>
                    <a:pt x="106" y="65"/>
                    <a:pt x="106" y="65"/>
                  </a:cubicBezTo>
                  <a:cubicBezTo>
                    <a:pt x="106" y="92"/>
                    <a:pt x="106" y="92"/>
                    <a:pt x="106" y="92"/>
                  </a:cubicBezTo>
                  <a:cubicBezTo>
                    <a:pt x="100" y="92"/>
                    <a:pt x="100" y="92"/>
                    <a:pt x="100" y="92"/>
                  </a:cubicBezTo>
                  <a:cubicBezTo>
                    <a:pt x="95" y="92"/>
                    <a:pt x="92" y="96"/>
                    <a:pt x="92" y="100"/>
                  </a:cubicBezTo>
                  <a:cubicBezTo>
                    <a:pt x="92" y="105"/>
                    <a:pt x="95" y="108"/>
                    <a:pt x="100" y="108"/>
                  </a:cubicBezTo>
                  <a:cubicBezTo>
                    <a:pt x="106" y="108"/>
                    <a:pt x="106" y="108"/>
                    <a:pt x="106" y="108"/>
                  </a:cubicBezTo>
                  <a:lnTo>
                    <a:pt x="106" y="141"/>
                  </a:lnTo>
                  <a:close/>
                  <a:moveTo>
                    <a:pt x="213" y="9"/>
                  </a:moveTo>
                  <a:cubicBezTo>
                    <a:pt x="213" y="22"/>
                    <a:pt x="213" y="22"/>
                    <a:pt x="213" y="22"/>
                  </a:cubicBezTo>
                  <a:cubicBezTo>
                    <a:pt x="213" y="141"/>
                    <a:pt x="213" y="141"/>
                    <a:pt x="213" y="141"/>
                  </a:cubicBezTo>
                  <a:cubicBezTo>
                    <a:pt x="213" y="155"/>
                    <a:pt x="213" y="155"/>
                    <a:pt x="213" y="155"/>
                  </a:cubicBezTo>
                  <a:cubicBezTo>
                    <a:pt x="213" y="155"/>
                    <a:pt x="213" y="155"/>
                    <a:pt x="213" y="155"/>
                  </a:cubicBezTo>
                  <a:cubicBezTo>
                    <a:pt x="115" y="155"/>
                    <a:pt x="115" y="155"/>
                    <a:pt x="115" y="155"/>
                  </a:cubicBezTo>
                  <a:cubicBezTo>
                    <a:pt x="115" y="155"/>
                    <a:pt x="115" y="155"/>
                    <a:pt x="115" y="155"/>
                  </a:cubicBezTo>
                  <a:cubicBezTo>
                    <a:pt x="115" y="141"/>
                    <a:pt x="115" y="141"/>
                    <a:pt x="115" y="141"/>
                  </a:cubicBezTo>
                  <a:cubicBezTo>
                    <a:pt x="115" y="108"/>
                    <a:pt x="115" y="108"/>
                    <a:pt x="115" y="108"/>
                  </a:cubicBezTo>
                  <a:cubicBezTo>
                    <a:pt x="119" y="108"/>
                    <a:pt x="119" y="108"/>
                    <a:pt x="119" y="108"/>
                  </a:cubicBezTo>
                  <a:cubicBezTo>
                    <a:pt x="123" y="108"/>
                    <a:pt x="127" y="105"/>
                    <a:pt x="127" y="100"/>
                  </a:cubicBezTo>
                  <a:cubicBezTo>
                    <a:pt x="127" y="96"/>
                    <a:pt x="123" y="92"/>
                    <a:pt x="119" y="92"/>
                  </a:cubicBezTo>
                  <a:cubicBezTo>
                    <a:pt x="115" y="92"/>
                    <a:pt x="115" y="92"/>
                    <a:pt x="115" y="92"/>
                  </a:cubicBezTo>
                  <a:cubicBezTo>
                    <a:pt x="115" y="65"/>
                    <a:pt x="115" y="65"/>
                    <a:pt x="115" y="65"/>
                  </a:cubicBezTo>
                  <a:cubicBezTo>
                    <a:pt x="119" y="65"/>
                    <a:pt x="119" y="65"/>
                    <a:pt x="119" y="65"/>
                  </a:cubicBezTo>
                  <a:cubicBezTo>
                    <a:pt x="123" y="65"/>
                    <a:pt x="127" y="61"/>
                    <a:pt x="127" y="56"/>
                  </a:cubicBezTo>
                  <a:cubicBezTo>
                    <a:pt x="127" y="52"/>
                    <a:pt x="123" y="48"/>
                    <a:pt x="119" y="48"/>
                  </a:cubicBezTo>
                  <a:cubicBezTo>
                    <a:pt x="115" y="48"/>
                    <a:pt x="115" y="48"/>
                    <a:pt x="115" y="48"/>
                  </a:cubicBezTo>
                  <a:cubicBezTo>
                    <a:pt x="115" y="22"/>
                    <a:pt x="115" y="22"/>
                    <a:pt x="115" y="22"/>
                  </a:cubicBezTo>
                  <a:cubicBezTo>
                    <a:pt x="115" y="9"/>
                    <a:pt x="115" y="9"/>
                    <a:pt x="115" y="9"/>
                  </a:cubicBezTo>
                  <a:cubicBezTo>
                    <a:pt x="115" y="8"/>
                    <a:pt x="115" y="8"/>
                    <a:pt x="115" y="8"/>
                  </a:cubicBezTo>
                  <a:cubicBezTo>
                    <a:pt x="213" y="8"/>
                    <a:pt x="213" y="8"/>
                    <a:pt x="213" y="8"/>
                  </a:cubicBezTo>
                  <a:lnTo>
                    <a:pt x="213"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24"/>
            <p:cNvSpPr>
              <a:spLocks/>
            </p:cNvSpPr>
            <p:nvPr/>
          </p:nvSpPr>
          <p:spPr bwMode="auto">
            <a:xfrm>
              <a:off x="9834834" y="1986746"/>
              <a:ext cx="196850" cy="19050"/>
            </a:xfrm>
            <a:custGeom>
              <a:avLst/>
              <a:gdLst>
                <a:gd name="T0" fmla="*/ 3 w 52"/>
                <a:gd name="T1" fmla="*/ 5 h 5"/>
                <a:gd name="T2" fmla="*/ 0 w 52"/>
                <a:gd name="T3" fmla="*/ 3 h 5"/>
                <a:gd name="T4" fmla="*/ 3 w 52"/>
                <a:gd name="T5" fmla="*/ 0 h 5"/>
                <a:gd name="T6" fmla="*/ 49 w 52"/>
                <a:gd name="T7" fmla="*/ 0 h 5"/>
                <a:gd name="T8" fmla="*/ 52 w 52"/>
                <a:gd name="T9" fmla="*/ 3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3"/>
                  </a:cubicBezTo>
                  <a:cubicBezTo>
                    <a:pt x="0" y="1"/>
                    <a:pt x="2" y="0"/>
                    <a:pt x="3" y="0"/>
                  </a:cubicBezTo>
                  <a:cubicBezTo>
                    <a:pt x="49" y="0"/>
                    <a:pt x="49" y="0"/>
                    <a:pt x="49" y="0"/>
                  </a:cubicBezTo>
                  <a:cubicBezTo>
                    <a:pt x="51" y="0"/>
                    <a:pt x="52" y="1"/>
                    <a:pt x="52" y="3"/>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0" name="Freeform 25"/>
            <p:cNvSpPr>
              <a:spLocks/>
            </p:cNvSpPr>
            <p:nvPr/>
          </p:nvSpPr>
          <p:spPr bwMode="auto">
            <a:xfrm>
              <a:off x="9834834" y="2024846"/>
              <a:ext cx="196850" cy="22225"/>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4"/>
                    <a:pt x="0" y="3"/>
                  </a:cubicBezTo>
                  <a:cubicBezTo>
                    <a:pt x="0" y="1"/>
                    <a:pt x="2" y="0"/>
                    <a:pt x="3" y="0"/>
                  </a:cubicBezTo>
                  <a:cubicBezTo>
                    <a:pt x="49" y="0"/>
                    <a:pt x="49" y="0"/>
                    <a:pt x="49" y="0"/>
                  </a:cubicBezTo>
                  <a:cubicBezTo>
                    <a:pt x="51" y="0"/>
                    <a:pt x="52" y="1"/>
                    <a:pt x="52" y="3"/>
                  </a:cubicBezTo>
                  <a:cubicBezTo>
                    <a:pt x="52" y="4"/>
                    <a:pt x="51" y="6"/>
                    <a:pt x="49" y="6"/>
                  </a:cubicBezTo>
                  <a:lnTo>
                    <a:pt x="3" y="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1" name="Freeform 26"/>
            <p:cNvSpPr>
              <a:spLocks/>
            </p:cNvSpPr>
            <p:nvPr/>
          </p:nvSpPr>
          <p:spPr bwMode="auto">
            <a:xfrm>
              <a:off x="9834834" y="2072471"/>
              <a:ext cx="196850" cy="23813"/>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5"/>
                    <a:pt x="0" y="3"/>
                  </a:cubicBezTo>
                  <a:cubicBezTo>
                    <a:pt x="0" y="2"/>
                    <a:pt x="2" y="0"/>
                    <a:pt x="3" y="0"/>
                  </a:cubicBezTo>
                  <a:cubicBezTo>
                    <a:pt x="49" y="0"/>
                    <a:pt x="49" y="0"/>
                    <a:pt x="49" y="0"/>
                  </a:cubicBezTo>
                  <a:cubicBezTo>
                    <a:pt x="51" y="0"/>
                    <a:pt x="52" y="2"/>
                    <a:pt x="52" y="3"/>
                  </a:cubicBezTo>
                  <a:cubicBezTo>
                    <a:pt x="52" y="5"/>
                    <a:pt x="51" y="6"/>
                    <a:pt x="49" y="6"/>
                  </a:cubicBezTo>
                  <a:lnTo>
                    <a:pt x="3" y="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27"/>
            <p:cNvSpPr>
              <a:spLocks/>
            </p:cNvSpPr>
            <p:nvPr/>
          </p:nvSpPr>
          <p:spPr bwMode="auto">
            <a:xfrm>
              <a:off x="9834834" y="2115333"/>
              <a:ext cx="196850" cy="17463"/>
            </a:xfrm>
            <a:custGeom>
              <a:avLst/>
              <a:gdLst>
                <a:gd name="T0" fmla="*/ 3 w 52"/>
                <a:gd name="T1" fmla="*/ 5 h 5"/>
                <a:gd name="T2" fmla="*/ 0 w 52"/>
                <a:gd name="T3" fmla="*/ 2 h 5"/>
                <a:gd name="T4" fmla="*/ 3 w 52"/>
                <a:gd name="T5" fmla="*/ 0 h 5"/>
                <a:gd name="T6" fmla="*/ 49 w 52"/>
                <a:gd name="T7" fmla="*/ 0 h 5"/>
                <a:gd name="T8" fmla="*/ 52 w 52"/>
                <a:gd name="T9" fmla="*/ 2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2"/>
                  </a:cubicBezTo>
                  <a:cubicBezTo>
                    <a:pt x="0" y="1"/>
                    <a:pt x="2" y="0"/>
                    <a:pt x="3" y="0"/>
                  </a:cubicBezTo>
                  <a:cubicBezTo>
                    <a:pt x="49" y="0"/>
                    <a:pt x="49" y="0"/>
                    <a:pt x="49" y="0"/>
                  </a:cubicBezTo>
                  <a:cubicBezTo>
                    <a:pt x="51" y="0"/>
                    <a:pt x="52" y="1"/>
                    <a:pt x="52" y="2"/>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183437" y="4270337"/>
            <a:ext cx="2880321" cy="1067926"/>
            <a:chOff x="2288094" y="1321493"/>
            <a:chExt cx="981038" cy="1067926"/>
          </a:xfrm>
        </p:grpSpPr>
        <p:sp>
          <p:nvSpPr>
            <p:cNvPr id="54" name="矩形 53"/>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55" name="矩形 54"/>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6" name="组合 55"/>
          <p:cNvGrpSpPr/>
          <p:nvPr/>
        </p:nvGrpSpPr>
        <p:grpSpPr>
          <a:xfrm>
            <a:off x="7607374" y="1751931"/>
            <a:ext cx="2880321" cy="1067926"/>
            <a:chOff x="2288094" y="1321493"/>
            <a:chExt cx="981038" cy="1067926"/>
          </a:xfrm>
        </p:grpSpPr>
        <p:sp>
          <p:nvSpPr>
            <p:cNvPr id="57" name="矩形 56"/>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58" name="矩形 57"/>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9" name="组合 58"/>
          <p:cNvGrpSpPr/>
          <p:nvPr/>
        </p:nvGrpSpPr>
        <p:grpSpPr>
          <a:xfrm>
            <a:off x="1126654" y="4270337"/>
            <a:ext cx="2880321" cy="1067926"/>
            <a:chOff x="2288094" y="1321493"/>
            <a:chExt cx="981038" cy="1067926"/>
          </a:xfrm>
        </p:grpSpPr>
        <p:sp>
          <p:nvSpPr>
            <p:cNvPr id="60" name="矩形 59"/>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61" name="矩形 60"/>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2" name="组合 61"/>
          <p:cNvGrpSpPr/>
          <p:nvPr/>
        </p:nvGrpSpPr>
        <p:grpSpPr>
          <a:xfrm>
            <a:off x="1630710" y="1751931"/>
            <a:ext cx="2880321" cy="1067926"/>
            <a:chOff x="2288094" y="1321493"/>
            <a:chExt cx="981038" cy="1067926"/>
          </a:xfrm>
        </p:grpSpPr>
        <p:sp>
          <p:nvSpPr>
            <p:cNvPr id="64" name="矩形 63"/>
            <p:cNvSpPr/>
            <p:nvPr/>
          </p:nvSpPr>
          <p:spPr>
            <a:xfrm>
              <a:off x="2288094" y="1321493"/>
              <a:ext cx="534627" cy="369332"/>
            </a:xfrm>
            <a:prstGeom prst="rect">
              <a:avLst/>
            </a:prstGeom>
          </p:spPr>
          <p:txBody>
            <a:bodyPr wrap="none">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添加文字标题</a:t>
              </a:r>
            </a:p>
          </p:txBody>
        </p:sp>
        <p:sp>
          <p:nvSpPr>
            <p:cNvPr id="65" name="矩形 64"/>
            <p:cNvSpPr/>
            <p:nvPr/>
          </p:nvSpPr>
          <p:spPr>
            <a:xfrm>
              <a:off x="2288094" y="1681533"/>
              <a:ext cx="981038" cy="707886"/>
            </a:xfrm>
            <a:prstGeom prst="rect">
              <a:avLst/>
            </a:prstGeom>
          </p:spPr>
          <p:txBody>
            <a:bodyPr wrap="square" anchor="ctr">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7988217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53" presetClass="entr" presetSubtype="16" fill="hold"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53" presetClass="entr" presetSubtype="16" fill="hold" nodeType="withEffect">
                                  <p:stCondLst>
                                    <p:cond delay="50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nodeType="withEffect">
                                  <p:stCondLst>
                                    <p:cond delay="50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nodeType="withEffect">
                                  <p:stCondLst>
                                    <p:cond delay="50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par>
                          <p:cTn id="71" fill="hold">
                            <p:stCondLst>
                              <p:cond delay="3000"/>
                            </p:stCondLst>
                            <p:childTnLst>
                              <p:par>
                                <p:cTn id="72" presetID="2" presetClass="entr" presetSubtype="2" fill="hold" nodeType="after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par>
                          <p:cTn id="76" fill="hold">
                            <p:stCondLst>
                              <p:cond delay="3500"/>
                            </p:stCondLst>
                            <p:childTnLst>
                              <p:par>
                                <p:cTn id="77" presetID="2" presetClass="entr" presetSubtype="2" fill="hold"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1+#ppt_w/2"/>
                                          </p:val>
                                        </p:tav>
                                        <p:tav tm="100000">
                                          <p:val>
                                            <p:strVal val="#ppt_x"/>
                                          </p:val>
                                        </p:tav>
                                      </p:tavLst>
                                    </p:anim>
                                    <p:anim calcmode="lin" valueType="num">
                                      <p:cBhvr additive="base">
                                        <p:cTn id="80" dur="500" fill="hold"/>
                                        <p:tgtEl>
                                          <p:spTgt spid="56"/>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nodeType="afterEffect">
                                  <p:stCondLst>
                                    <p:cond delay="0"/>
                                  </p:stCondLst>
                                  <p:childTnLst>
                                    <p:set>
                                      <p:cBhvr>
                                        <p:cTn id="83" dur="1" fill="hold">
                                          <p:stCondLst>
                                            <p:cond delay="0"/>
                                          </p:stCondLst>
                                        </p:cTn>
                                        <p:tgtEl>
                                          <p:spTgt spid="59"/>
                                        </p:tgtEl>
                                        <p:attrNameLst>
                                          <p:attrName>style.visibility</p:attrName>
                                        </p:attrNameLst>
                                      </p:cBhvr>
                                      <p:to>
                                        <p:strVal val="visible"/>
                                      </p:to>
                                    </p:set>
                                    <p:anim calcmode="lin" valueType="num">
                                      <p:cBhvr additive="base">
                                        <p:cTn id="84" dur="500" fill="hold"/>
                                        <p:tgtEl>
                                          <p:spTgt spid="59"/>
                                        </p:tgtEl>
                                        <p:attrNameLst>
                                          <p:attrName>ppt_x</p:attrName>
                                        </p:attrNameLst>
                                      </p:cBhvr>
                                      <p:tavLst>
                                        <p:tav tm="0">
                                          <p:val>
                                            <p:strVal val="1+#ppt_w/2"/>
                                          </p:val>
                                        </p:tav>
                                        <p:tav tm="100000">
                                          <p:val>
                                            <p:strVal val="#ppt_x"/>
                                          </p:val>
                                        </p:tav>
                                      </p:tavLst>
                                    </p:anim>
                                    <p:anim calcmode="lin" valueType="num">
                                      <p:cBhvr additive="base">
                                        <p:cTn id="85" dur="500" fill="hold"/>
                                        <p:tgtEl>
                                          <p:spTgt spid="59"/>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nodeType="after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500" fill="hold"/>
                                        <p:tgtEl>
                                          <p:spTgt spid="62"/>
                                        </p:tgtEl>
                                        <p:attrNameLst>
                                          <p:attrName>ppt_x</p:attrName>
                                        </p:attrNameLst>
                                      </p:cBhvr>
                                      <p:tavLst>
                                        <p:tav tm="0">
                                          <p:val>
                                            <p:strVal val="1+#ppt_w/2"/>
                                          </p:val>
                                        </p:tav>
                                        <p:tav tm="100000">
                                          <p:val>
                                            <p:strVal val="#ppt_x"/>
                                          </p:val>
                                        </p:tav>
                                      </p:tavLst>
                                    </p:anim>
                                    <p:anim calcmode="lin" valueType="num">
                                      <p:cBhvr additive="base">
                                        <p:cTn id="90"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04</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调查分析</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1429010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内容分析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调查方式</a:t>
            </a:r>
          </a:p>
        </p:txBody>
      </p:sp>
      <p:grpSp>
        <p:nvGrpSpPr>
          <p:cNvPr id="7" name="组合 6"/>
          <p:cNvGrpSpPr/>
          <p:nvPr/>
        </p:nvGrpSpPr>
        <p:grpSpPr>
          <a:xfrm>
            <a:off x="982638" y="1679108"/>
            <a:ext cx="4496008" cy="3766116"/>
            <a:chOff x="4262308" y="1533607"/>
            <a:chExt cx="3798277" cy="3181658"/>
          </a:xfrm>
        </p:grpSpPr>
        <p:grpSp>
          <p:nvGrpSpPr>
            <p:cNvPr id="8" name="组合 7"/>
            <p:cNvGrpSpPr/>
            <p:nvPr/>
          </p:nvGrpSpPr>
          <p:grpSpPr>
            <a:xfrm>
              <a:off x="4262308" y="1533607"/>
              <a:ext cx="3798277" cy="3181658"/>
              <a:chOff x="6353464" y="1292902"/>
              <a:chExt cx="3798277" cy="3181658"/>
            </a:xfrm>
          </p:grpSpPr>
          <p:sp>
            <p:nvSpPr>
              <p:cNvPr id="14" name="任意多边形 13"/>
              <p:cNvSpPr/>
              <p:nvPr/>
            </p:nvSpPr>
            <p:spPr>
              <a:xfrm>
                <a:off x="6353464" y="1292902"/>
                <a:ext cx="3798277" cy="2521258"/>
              </a:xfrm>
              <a:custGeom>
                <a:avLst/>
                <a:gdLst>
                  <a:gd name="connsiteX0" fmla="*/ 177244 w 3798277"/>
                  <a:gd name="connsiteY0" fmla="*/ 134053 h 2495270"/>
                  <a:gd name="connsiteX1" fmla="*/ 156064 w 3798277"/>
                  <a:gd name="connsiteY1" fmla="*/ 155233 h 2495270"/>
                  <a:gd name="connsiteX2" fmla="*/ 156064 w 3798277"/>
                  <a:gd name="connsiteY2" fmla="*/ 2335373 h 2495270"/>
                  <a:gd name="connsiteX3" fmla="*/ 177244 w 3798277"/>
                  <a:gd name="connsiteY3" fmla="*/ 2356553 h 2495270"/>
                  <a:gd name="connsiteX4" fmla="*/ 3621034 w 3798277"/>
                  <a:gd name="connsiteY4" fmla="*/ 2356553 h 2495270"/>
                  <a:gd name="connsiteX5" fmla="*/ 3642214 w 3798277"/>
                  <a:gd name="connsiteY5" fmla="*/ 2335373 h 2495270"/>
                  <a:gd name="connsiteX6" fmla="*/ 3642214 w 3798277"/>
                  <a:gd name="connsiteY6" fmla="*/ 155233 h 2495270"/>
                  <a:gd name="connsiteX7" fmla="*/ 3621034 w 3798277"/>
                  <a:gd name="connsiteY7" fmla="*/ 134053 h 2495270"/>
                  <a:gd name="connsiteX8" fmla="*/ 64203 w 3798277"/>
                  <a:gd name="connsiteY8" fmla="*/ 0 h 2495270"/>
                  <a:gd name="connsiteX9" fmla="*/ 3734074 w 3798277"/>
                  <a:gd name="connsiteY9" fmla="*/ 0 h 2495270"/>
                  <a:gd name="connsiteX10" fmla="*/ 3798277 w 3798277"/>
                  <a:gd name="connsiteY10" fmla="*/ 64203 h 2495270"/>
                  <a:gd name="connsiteX11" fmla="*/ 3798277 w 3798277"/>
                  <a:gd name="connsiteY11" fmla="*/ 2431067 h 2495270"/>
                  <a:gd name="connsiteX12" fmla="*/ 3734074 w 3798277"/>
                  <a:gd name="connsiteY12" fmla="*/ 2495270 h 2495270"/>
                  <a:gd name="connsiteX13" fmla="*/ 64203 w 3798277"/>
                  <a:gd name="connsiteY13" fmla="*/ 2495270 h 2495270"/>
                  <a:gd name="connsiteX14" fmla="*/ 0 w 3798277"/>
                  <a:gd name="connsiteY14" fmla="*/ 2431067 h 2495270"/>
                  <a:gd name="connsiteX15" fmla="*/ 0 w 3798277"/>
                  <a:gd name="connsiteY15" fmla="*/ 64203 h 2495270"/>
                  <a:gd name="connsiteX16" fmla="*/ 64203 w 3798277"/>
                  <a:gd name="connsiteY16" fmla="*/ 0 h 24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98277" h="2495270">
                    <a:moveTo>
                      <a:pt x="177244" y="134053"/>
                    </a:moveTo>
                    <a:cubicBezTo>
                      <a:pt x="165547" y="134053"/>
                      <a:pt x="156064" y="143536"/>
                      <a:pt x="156064" y="155233"/>
                    </a:cubicBezTo>
                    <a:lnTo>
                      <a:pt x="156064" y="2335373"/>
                    </a:lnTo>
                    <a:cubicBezTo>
                      <a:pt x="156064" y="2347070"/>
                      <a:pt x="165547" y="2356553"/>
                      <a:pt x="177244" y="2356553"/>
                    </a:cubicBezTo>
                    <a:lnTo>
                      <a:pt x="3621034" y="2356553"/>
                    </a:lnTo>
                    <a:cubicBezTo>
                      <a:pt x="3632731" y="2356553"/>
                      <a:pt x="3642214" y="2347070"/>
                      <a:pt x="3642214" y="2335373"/>
                    </a:cubicBezTo>
                    <a:lnTo>
                      <a:pt x="3642214" y="155233"/>
                    </a:lnTo>
                    <a:cubicBezTo>
                      <a:pt x="3642214" y="143536"/>
                      <a:pt x="3632731" y="134053"/>
                      <a:pt x="3621034" y="134053"/>
                    </a:cubicBezTo>
                    <a:close/>
                    <a:moveTo>
                      <a:pt x="64203" y="0"/>
                    </a:moveTo>
                    <a:lnTo>
                      <a:pt x="3734074" y="0"/>
                    </a:lnTo>
                    <a:cubicBezTo>
                      <a:pt x="3769532" y="0"/>
                      <a:pt x="3798277" y="28745"/>
                      <a:pt x="3798277" y="64203"/>
                    </a:cubicBezTo>
                    <a:lnTo>
                      <a:pt x="3798277" y="2431067"/>
                    </a:lnTo>
                    <a:cubicBezTo>
                      <a:pt x="3798277" y="2466525"/>
                      <a:pt x="3769532" y="2495270"/>
                      <a:pt x="3734074" y="2495270"/>
                    </a:cubicBezTo>
                    <a:lnTo>
                      <a:pt x="64203" y="2495270"/>
                    </a:lnTo>
                    <a:cubicBezTo>
                      <a:pt x="28745" y="2495270"/>
                      <a:pt x="0" y="2466525"/>
                      <a:pt x="0" y="2431067"/>
                    </a:cubicBezTo>
                    <a:lnTo>
                      <a:pt x="0" y="64203"/>
                    </a:lnTo>
                    <a:cubicBezTo>
                      <a:pt x="0" y="28745"/>
                      <a:pt x="28745" y="0"/>
                      <a:pt x="64203" y="0"/>
                    </a:cubicBezTo>
                    <a:close/>
                  </a:path>
                </a:pathLst>
              </a:cu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7685863" y="3814160"/>
                <a:ext cx="1133475" cy="660400"/>
              </a:xfrm>
              <a:custGeom>
                <a:avLst/>
                <a:gdLst>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33475 w 1133475"/>
                  <a:gd name="connsiteY6" fmla="*/ 64452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16807 w 1133475"/>
                  <a:gd name="connsiteY6" fmla="*/ 656431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 fmla="*/ 168275 w 1173957"/>
                  <a:gd name="connsiteY0" fmla="*/ 3175 h 682625"/>
                  <a:gd name="connsiteX1" fmla="*/ 111125 w 1173957"/>
                  <a:gd name="connsiteY1" fmla="*/ 511175 h 682625"/>
                  <a:gd name="connsiteX2" fmla="*/ 0 w 1173957"/>
                  <a:gd name="connsiteY2" fmla="*/ 615950 h 682625"/>
                  <a:gd name="connsiteX3" fmla="*/ 12700 w 1173957"/>
                  <a:gd name="connsiteY3" fmla="*/ 647700 h 682625"/>
                  <a:gd name="connsiteX4" fmla="*/ 53975 w 1173957"/>
                  <a:gd name="connsiteY4" fmla="*/ 660400 h 682625"/>
                  <a:gd name="connsiteX5" fmla="*/ 1092200 w 1173957"/>
                  <a:gd name="connsiteY5" fmla="*/ 660400 h 682625"/>
                  <a:gd name="connsiteX6" fmla="*/ 1173957 w 1173957"/>
                  <a:gd name="connsiteY6" fmla="*/ 682625 h 682625"/>
                  <a:gd name="connsiteX7" fmla="*/ 1133475 w 1173957"/>
                  <a:gd name="connsiteY7" fmla="*/ 631825 h 682625"/>
                  <a:gd name="connsiteX8" fmla="*/ 1025525 w 1173957"/>
                  <a:gd name="connsiteY8" fmla="*/ 511175 h 682625"/>
                  <a:gd name="connsiteX9" fmla="*/ 962025 w 1173957"/>
                  <a:gd name="connsiteY9" fmla="*/ 0 h 682625"/>
                  <a:gd name="connsiteX10" fmla="*/ 168275 w 1173957"/>
                  <a:gd name="connsiteY10" fmla="*/ 3175 h 682625"/>
                  <a:gd name="connsiteX0" fmla="*/ 168275 w 1133476"/>
                  <a:gd name="connsiteY0" fmla="*/ 3175 h 661193"/>
                  <a:gd name="connsiteX1" fmla="*/ 111125 w 1133476"/>
                  <a:gd name="connsiteY1" fmla="*/ 511175 h 661193"/>
                  <a:gd name="connsiteX2" fmla="*/ 0 w 1133476"/>
                  <a:gd name="connsiteY2" fmla="*/ 615950 h 661193"/>
                  <a:gd name="connsiteX3" fmla="*/ 12700 w 1133476"/>
                  <a:gd name="connsiteY3" fmla="*/ 647700 h 661193"/>
                  <a:gd name="connsiteX4" fmla="*/ 53975 w 1133476"/>
                  <a:gd name="connsiteY4" fmla="*/ 660400 h 661193"/>
                  <a:gd name="connsiteX5" fmla="*/ 1092200 w 1133476"/>
                  <a:gd name="connsiteY5" fmla="*/ 660400 h 661193"/>
                  <a:gd name="connsiteX6" fmla="*/ 1133476 w 1133476"/>
                  <a:gd name="connsiteY6" fmla="*/ 661193 h 661193"/>
                  <a:gd name="connsiteX7" fmla="*/ 1133475 w 1133476"/>
                  <a:gd name="connsiteY7" fmla="*/ 631825 h 661193"/>
                  <a:gd name="connsiteX8" fmla="*/ 1025525 w 1133476"/>
                  <a:gd name="connsiteY8" fmla="*/ 511175 h 661193"/>
                  <a:gd name="connsiteX9" fmla="*/ 962025 w 1133476"/>
                  <a:gd name="connsiteY9" fmla="*/ 0 h 661193"/>
                  <a:gd name="connsiteX10" fmla="*/ 168275 w 1133476"/>
                  <a:gd name="connsiteY10" fmla="*/ 3175 h 661193"/>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26332 w 1133475"/>
                  <a:gd name="connsiteY6" fmla="*/ 64690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3475" h="660400">
                    <a:moveTo>
                      <a:pt x="168275" y="3175"/>
                    </a:moveTo>
                    <a:lnTo>
                      <a:pt x="111125" y="511175"/>
                    </a:lnTo>
                    <a:lnTo>
                      <a:pt x="0" y="615950"/>
                    </a:lnTo>
                    <a:lnTo>
                      <a:pt x="12700" y="647700"/>
                    </a:lnTo>
                    <a:lnTo>
                      <a:pt x="53975" y="660400"/>
                    </a:lnTo>
                    <a:lnTo>
                      <a:pt x="1092200" y="660400"/>
                    </a:lnTo>
                    <a:lnTo>
                      <a:pt x="1126332" y="646905"/>
                    </a:lnTo>
                    <a:cubicBezTo>
                      <a:pt x="1126332" y="637116"/>
                      <a:pt x="1133475" y="641614"/>
                      <a:pt x="1133475" y="631825"/>
                    </a:cubicBezTo>
                    <a:lnTo>
                      <a:pt x="1025525" y="511175"/>
                    </a:lnTo>
                    <a:lnTo>
                      <a:pt x="962025" y="0"/>
                    </a:lnTo>
                    <a:lnTo>
                      <a:pt x="168275" y="3175"/>
                    </a:lnTo>
                    <a:close/>
                  </a:path>
                </a:pathLst>
              </a:custGeom>
              <a:gradFill>
                <a:gsLst>
                  <a:gs pos="76000">
                    <a:srgbClr val="E0DFE4"/>
                  </a:gs>
                  <a:gs pos="12000">
                    <a:srgbClr val="A9AAAF"/>
                  </a:gs>
                  <a:gs pos="98000">
                    <a:srgbClr val="B0B0B2"/>
                  </a:gs>
                </a:gsLst>
                <a:lin ang="5400000" scaled="0"/>
              </a:gradFill>
              <a:ln>
                <a:noFill/>
              </a:ln>
              <a:effectLst>
                <a:reflection stA="75000" endPos="58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圆角矩形 8"/>
            <p:cNvSpPr/>
            <p:nvPr/>
          </p:nvSpPr>
          <p:spPr>
            <a:xfrm>
              <a:off x="4333568" y="1639246"/>
              <a:ext cx="3639562" cy="2312840"/>
            </a:xfrm>
            <a:prstGeom prst="roundRect">
              <a:avLst>
                <a:gd name="adj" fmla="val 681"/>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921258" y="1679108"/>
            <a:ext cx="5318028" cy="3618438"/>
            <a:chOff x="800047" y="570411"/>
            <a:chExt cx="6302802" cy="4288488"/>
          </a:xfrm>
        </p:grpSpPr>
        <p:sp>
          <p:nvSpPr>
            <p:cNvPr id="17" name="Line 2"/>
            <p:cNvSpPr>
              <a:spLocks noChangeShapeType="1"/>
            </p:cNvSpPr>
            <p:nvPr/>
          </p:nvSpPr>
          <p:spPr bwMode="auto">
            <a:xfrm flipV="1">
              <a:off x="1470479" y="3392161"/>
              <a:ext cx="5632370" cy="31825"/>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8" name="Line 3"/>
            <p:cNvSpPr>
              <a:spLocks noChangeShapeType="1"/>
            </p:cNvSpPr>
            <p:nvPr/>
          </p:nvSpPr>
          <p:spPr bwMode="auto">
            <a:xfrm>
              <a:off x="1468357" y="2615650"/>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19" name="Line 4"/>
            <p:cNvSpPr>
              <a:spLocks noChangeShapeType="1"/>
            </p:cNvSpPr>
            <p:nvPr/>
          </p:nvSpPr>
          <p:spPr bwMode="auto">
            <a:xfrm>
              <a:off x="1468357" y="1805192"/>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20" name="Line 5"/>
            <p:cNvSpPr>
              <a:spLocks noChangeShapeType="1"/>
            </p:cNvSpPr>
            <p:nvPr/>
          </p:nvSpPr>
          <p:spPr bwMode="auto">
            <a:xfrm>
              <a:off x="1468357" y="994734"/>
              <a:ext cx="5634491" cy="0"/>
            </a:xfrm>
            <a:prstGeom prst="line">
              <a:avLst/>
            </a:prstGeom>
            <a:noFill/>
            <a:ln w="3175" cap="flat" cmpd="sng">
              <a:solidFill>
                <a:schemeClr val="tx1">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21" name="Rectangle 11"/>
            <p:cNvSpPr>
              <a:spLocks noChangeArrowheads="1"/>
            </p:cNvSpPr>
            <p:nvPr/>
          </p:nvSpPr>
          <p:spPr bwMode="auto">
            <a:xfrm>
              <a:off x="1702248" y="3133324"/>
              <a:ext cx="441296" cy="950484"/>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2" name="Rectangle 12"/>
            <p:cNvSpPr>
              <a:spLocks noChangeArrowheads="1"/>
            </p:cNvSpPr>
            <p:nvPr/>
          </p:nvSpPr>
          <p:spPr bwMode="auto">
            <a:xfrm>
              <a:off x="2998392" y="2899947"/>
              <a:ext cx="441296" cy="1181741"/>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3" name="Rectangle 13"/>
            <p:cNvSpPr>
              <a:spLocks noChangeArrowheads="1"/>
            </p:cNvSpPr>
            <p:nvPr/>
          </p:nvSpPr>
          <p:spPr bwMode="auto">
            <a:xfrm>
              <a:off x="4294536" y="3133324"/>
              <a:ext cx="441296" cy="950484"/>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4" name="Rectangle 14"/>
            <p:cNvSpPr>
              <a:spLocks noChangeArrowheads="1"/>
            </p:cNvSpPr>
            <p:nvPr/>
          </p:nvSpPr>
          <p:spPr bwMode="auto">
            <a:xfrm>
              <a:off x="5590680" y="2418340"/>
              <a:ext cx="439175" cy="1667591"/>
            </a:xfrm>
            <a:prstGeom prst="rect">
              <a:avLst/>
            </a:prstGeom>
            <a:solidFill>
              <a:schemeClr val="tx1">
                <a:lumMod val="75000"/>
                <a:lumOff val="2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5" name="Line 15"/>
            <p:cNvSpPr>
              <a:spLocks noChangeShapeType="1"/>
            </p:cNvSpPr>
            <p:nvPr/>
          </p:nvSpPr>
          <p:spPr bwMode="auto">
            <a:xfrm flipV="1">
              <a:off x="1472601" y="4081687"/>
              <a:ext cx="5630248" cy="4243"/>
            </a:xfrm>
            <a:prstGeom prst="line">
              <a:avLst/>
            </a:prstGeom>
            <a:noFill/>
            <a:ln w="9525" cap="flat" cmpd="sng">
              <a:solidFill>
                <a:schemeClr val="tx1">
                  <a:lumMod val="50000"/>
                  <a:lumOff val="50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6" name="Line 16"/>
            <p:cNvSpPr>
              <a:spLocks noChangeShapeType="1"/>
            </p:cNvSpPr>
            <p:nvPr/>
          </p:nvSpPr>
          <p:spPr bwMode="auto">
            <a:xfrm>
              <a:off x="1470478" y="570411"/>
              <a:ext cx="2122" cy="3515520"/>
            </a:xfrm>
            <a:prstGeom prst="line">
              <a:avLst/>
            </a:prstGeom>
            <a:noFill/>
            <a:ln w="9525" cap="flat" cmpd="sng">
              <a:solidFill>
                <a:schemeClr val="tx1">
                  <a:lumMod val="50000"/>
                  <a:lumOff val="50000"/>
                </a:schemeClr>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0070C0"/>
                </a:solidFill>
                <a:latin typeface="微软雅黑" panose="020B0503020204020204" pitchFamily="34" charset="-122"/>
                <a:ea typeface="微软雅黑" panose="020B0503020204020204" pitchFamily="34" charset="-122"/>
              </a:endParaRPr>
            </a:p>
          </p:txBody>
        </p:sp>
        <p:sp>
          <p:nvSpPr>
            <p:cNvPr id="27" name="Text Box 17"/>
            <p:cNvSpPr txBox="1">
              <a:spLocks noChangeArrowheads="1"/>
            </p:cNvSpPr>
            <p:nvPr/>
          </p:nvSpPr>
          <p:spPr bwMode="auto">
            <a:xfrm>
              <a:off x="800047" y="3201214"/>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20</a:t>
              </a:r>
            </a:p>
          </p:txBody>
        </p:sp>
        <p:sp>
          <p:nvSpPr>
            <p:cNvPr id="28" name="Text Box 18"/>
            <p:cNvSpPr txBox="1">
              <a:spLocks noChangeArrowheads="1"/>
            </p:cNvSpPr>
            <p:nvPr/>
          </p:nvSpPr>
          <p:spPr bwMode="auto">
            <a:xfrm>
              <a:off x="800047" y="2418341"/>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40</a:t>
              </a:r>
            </a:p>
          </p:txBody>
        </p:sp>
        <p:sp>
          <p:nvSpPr>
            <p:cNvPr id="29" name="Text Box 19"/>
            <p:cNvSpPr txBox="1">
              <a:spLocks noChangeArrowheads="1"/>
            </p:cNvSpPr>
            <p:nvPr/>
          </p:nvSpPr>
          <p:spPr bwMode="auto">
            <a:xfrm>
              <a:off x="800047" y="1537869"/>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60</a:t>
              </a:r>
            </a:p>
          </p:txBody>
        </p:sp>
        <p:sp>
          <p:nvSpPr>
            <p:cNvPr id="30" name="Text Box 20"/>
            <p:cNvSpPr txBox="1">
              <a:spLocks noChangeArrowheads="1"/>
            </p:cNvSpPr>
            <p:nvPr/>
          </p:nvSpPr>
          <p:spPr bwMode="auto">
            <a:xfrm>
              <a:off x="800047" y="757113"/>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80</a:t>
              </a:r>
            </a:p>
          </p:txBody>
        </p:sp>
        <p:sp>
          <p:nvSpPr>
            <p:cNvPr id="31" name="Rectangle 21"/>
            <p:cNvSpPr>
              <a:spLocks noChangeArrowheads="1"/>
            </p:cNvSpPr>
            <p:nvPr/>
          </p:nvSpPr>
          <p:spPr bwMode="auto">
            <a:xfrm>
              <a:off x="2226287" y="2679298"/>
              <a:ext cx="441296" cy="1404510"/>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2" name="Rectangle 22"/>
            <p:cNvSpPr>
              <a:spLocks noChangeArrowheads="1"/>
            </p:cNvSpPr>
            <p:nvPr/>
          </p:nvSpPr>
          <p:spPr bwMode="auto">
            <a:xfrm>
              <a:off x="3507580" y="2418340"/>
              <a:ext cx="441296" cy="1663348"/>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3" name="Rectangle 23"/>
            <p:cNvSpPr>
              <a:spLocks noChangeArrowheads="1"/>
            </p:cNvSpPr>
            <p:nvPr/>
          </p:nvSpPr>
          <p:spPr bwMode="auto">
            <a:xfrm>
              <a:off x="4816454" y="1620612"/>
              <a:ext cx="441296" cy="2465319"/>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4" name="Rectangle 24"/>
            <p:cNvSpPr>
              <a:spLocks noChangeArrowheads="1"/>
            </p:cNvSpPr>
            <p:nvPr/>
          </p:nvSpPr>
          <p:spPr bwMode="auto">
            <a:xfrm>
              <a:off x="6114721" y="1805192"/>
              <a:ext cx="439174" cy="2280739"/>
            </a:xfrm>
            <a:prstGeom prst="rect">
              <a:avLst/>
            </a:prstGeom>
            <a:solidFill>
              <a:srgbClr val="027BA8"/>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35" name="Text Box 25"/>
            <p:cNvSpPr txBox="1">
              <a:spLocks noChangeArrowheads="1"/>
            </p:cNvSpPr>
            <p:nvPr/>
          </p:nvSpPr>
          <p:spPr bwMode="auto">
            <a:xfrm>
              <a:off x="2139301" y="2145880"/>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38%</a:t>
              </a:r>
            </a:p>
          </p:txBody>
        </p:sp>
        <p:sp>
          <p:nvSpPr>
            <p:cNvPr id="36" name="Text Box 26"/>
            <p:cNvSpPr txBox="1">
              <a:spLocks noChangeArrowheads="1"/>
            </p:cNvSpPr>
            <p:nvPr/>
          </p:nvSpPr>
          <p:spPr bwMode="auto">
            <a:xfrm>
              <a:off x="3435445" y="1971908"/>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49%</a:t>
              </a:r>
            </a:p>
          </p:txBody>
        </p:sp>
        <p:sp>
          <p:nvSpPr>
            <p:cNvPr id="37" name="Text Box 27"/>
            <p:cNvSpPr txBox="1">
              <a:spLocks noChangeArrowheads="1"/>
            </p:cNvSpPr>
            <p:nvPr/>
          </p:nvSpPr>
          <p:spPr bwMode="auto">
            <a:xfrm>
              <a:off x="470400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67%</a:t>
              </a:r>
            </a:p>
          </p:txBody>
        </p:sp>
        <p:sp>
          <p:nvSpPr>
            <p:cNvPr id="38" name="Text Box 28"/>
            <p:cNvSpPr txBox="1">
              <a:spLocks noChangeArrowheads="1"/>
            </p:cNvSpPr>
            <p:nvPr/>
          </p:nvSpPr>
          <p:spPr bwMode="auto">
            <a:xfrm>
              <a:off x="599378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60%</a:t>
              </a:r>
            </a:p>
          </p:txBody>
        </p:sp>
        <p:sp>
          <p:nvSpPr>
            <p:cNvPr id="39" name="Rectangle 29"/>
            <p:cNvSpPr>
              <a:spLocks noChangeArrowheads="1"/>
            </p:cNvSpPr>
            <p:nvPr/>
          </p:nvSpPr>
          <p:spPr bwMode="auto">
            <a:xfrm>
              <a:off x="1499966" y="4613539"/>
              <a:ext cx="323382" cy="163364"/>
            </a:xfrm>
            <a:prstGeom prst="rect">
              <a:avLst/>
            </a:prstGeom>
            <a:solidFill>
              <a:schemeClr val="tx1">
                <a:lumMod val="75000"/>
                <a:lumOff val="25000"/>
              </a:schemeClr>
            </a:solidFill>
            <a:ln>
              <a:noFill/>
            </a:ln>
            <a:effectLst/>
            <a:ex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Rectangle 30"/>
            <p:cNvSpPr>
              <a:spLocks noChangeArrowheads="1"/>
            </p:cNvSpPr>
            <p:nvPr/>
          </p:nvSpPr>
          <p:spPr bwMode="auto">
            <a:xfrm>
              <a:off x="3421042" y="4613539"/>
              <a:ext cx="307185" cy="163363"/>
            </a:xfrm>
            <a:prstGeom prst="rect">
              <a:avLst/>
            </a:prstGeom>
            <a:solidFill>
              <a:srgbClr val="027BA8"/>
            </a:solidFill>
            <a:ln>
              <a:noFill/>
            </a:ln>
            <a:effectLst/>
            <a:ex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 Box 31"/>
            <p:cNvSpPr txBox="1">
              <a:spLocks noChangeArrowheads="1"/>
            </p:cNvSpPr>
            <p:nvPr/>
          </p:nvSpPr>
          <p:spPr bwMode="auto">
            <a:xfrm>
              <a:off x="1831196" y="4530606"/>
              <a:ext cx="176662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42" name="Text Box 32"/>
            <p:cNvSpPr txBox="1">
              <a:spLocks noChangeArrowheads="1"/>
            </p:cNvSpPr>
            <p:nvPr/>
          </p:nvSpPr>
          <p:spPr bwMode="auto">
            <a:xfrm>
              <a:off x="3839449" y="4526362"/>
              <a:ext cx="1729119"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dirty="0">
                  <a:solidFill>
                    <a:srgbClr val="027BA8"/>
                  </a:solidFill>
                  <a:latin typeface="微软雅黑" panose="020B0503020204020204" pitchFamily="34" charset="-122"/>
                  <a:ea typeface="微软雅黑" panose="020B0503020204020204" pitchFamily="34" charset="-122"/>
                </a:rPr>
                <a:t>添加标题内容</a:t>
              </a:r>
            </a:p>
          </p:txBody>
        </p:sp>
        <p:sp>
          <p:nvSpPr>
            <p:cNvPr id="43" name="Text Box 33"/>
            <p:cNvSpPr txBox="1">
              <a:spLocks noChangeArrowheads="1"/>
            </p:cNvSpPr>
            <p:nvPr/>
          </p:nvSpPr>
          <p:spPr bwMode="auto">
            <a:xfrm>
              <a:off x="1810450"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4" name="Text Box 34"/>
            <p:cNvSpPr txBox="1">
              <a:spLocks noChangeArrowheads="1"/>
            </p:cNvSpPr>
            <p:nvPr/>
          </p:nvSpPr>
          <p:spPr bwMode="auto">
            <a:xfrm>
              <a:off x="3055677"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5" name="Text Box 35"/>
            <p:cNvSpPr txBox="1">
              <a:spLocks noChangeArrowheads="1"/>
            </p:cNvSpPr>
            <p:nvPr/>
          </p:nvSpPr>
          <p:spPr bwMode="auto">
            <a:xfrm>
              <a:off x="4375157"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sp>
          <p:nvSpPr>
            <p:cNvPr id="46" name="Text Box 36"/>
            <p:cNvSpPr txBox="1">
              <a:spLocks noChangeArrowheads="1"/>
            </p:cNvSpPr>
            <p:nvPr/>
          </p:nvSpPr>
          <p:spPr bwMode="auto">
            <a:xfrm>
              <a:off x="5662814" y="4141093"/>
              <a:ext cx="1084282"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关键字</a:t>
              </a:r>
            </a:p>
          </p:txBody>
        </p:sp>
      </p:grpSp>
    </p:spTree>
    <p:extLst>
      <p:ext uri="{BB962C8B-B14F-4D97-AF65-F5344CB8AC3E}">
        <p14:creationId xmlns:p14="http://schemas.microsoft.com/office/powerpoint/2010/main" val="37585049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消费分析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sp>
        <p:nvSpPr>
          <p:cNvPr id="7" name="Rectangle 4"/>
          <p:cNvSpPr txBox="1">
            <a:spLocks noChangeArrowheads="1"/>
          </p:cNvSpPr>
          <p:nvPr/>
        </p:nvSpPr>
        <p:spPr bwMode="auto">
          <a:xfrm>
            <a:off x="550590" y="6077026"/>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l"/>
            <a:r>
              <a:rPr lang="en-US" alt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7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8" name="矩形 7"/>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Group 9"/>
          <p:cNvGrpSpPr/>
          <p:nvPr/>
        </p:nvGrpSpPr>
        <p:grpSpPr>
          <a:xfrm>
            <a:off x="3862583" y="2893949"/>
            <a:ext cx="1439863" cy="811213"/>
            <a:chOff x="3880643" y="3892688"/>
            <a:chExt cx="1439863" cy="811213"/>
          </a:xfrm>
          <a:solidFill>
            <a:srgbClr val="027BA8"/>
          </a:solidFill>
        </p:grpSpPr>
        <p:sp>
          <p:nvSpPr>
            <p:cNvPr id="14" name="Freeform 239"/>
            <p:cNvSpPr>
              <a:spLocks/>
            </p:cNvSpPr>
            <p:nvPr/>
          </p:nvSpPr>
          <p:spPr bwMode="auto">
            <a:xfrm>
              <a:off x="3893343" y="4529276"/>
              <a:ext cx="106363" cy="82550"/>
            </a:xfrm>
            <a:custGeom>
              <a:avLst/>
              <a:gdLst>
                <a:gd name="T0" fmla="*/ 28 w 48"/>
                <a:gd name="T1" fmla="*/ 0 h 37"/>
                <a:gd name="T2" fmla="*/ 22 w 48"/>
                <a:gd name="T3" fmla="*/ 0 h 37"/>
                <a:gd name="T4" fmla="*/ 0 w 48"/>
                <a:gd name="T5" fmla="*/ 14 h 37"/>
                <a:gd name="T6" fmla="*/ 0 w 48"/>
                <a:gd name="T7" fmla="*/ 20 h 37"/>
                <a:gd name="T8" fmla="*/ 22 w 48"/>
                <a:gd name="T9" fmla="*/ 37 h 37"/>
                <a:gd name="T10" fmla="*/ 28 w 48"/>
                <a:gd name="T11" fmla="*/ 37 h 37"/>
                <a:gd name="T12" fmla="*/ 48 w 48"/>
                <a:gd name="T13" fmla="*/ 20 h 37"/>
                <a:gd name="T14" fmla="*/ 48 w 48"/>
                <a:gd name="T15" fmla="*/ 14 h 37"/>
                <a:gd name="T16" fmla="*/ 28 w 4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7">
                  <a:moveTo>
                    <a:pt x="28" y="0"/>
                  </a:moveTo>
                  <a:cubicBezTo>
                    <a:pt x="22" y="0"/>
                    <a:pt x="22" y="0"/>
                    <a:pt x="22" y="0"/>
                  </a:cubicBezTo>
                  <a:cubicBezTo>
                    <a:pt x="12" y="0"/>
                    <a:pt x="0" y="4"/>
                    <a:pt x="0" y="14"/>
                  </a:cubicBezTo>
                  <a:cubicBezTo>
                    <a:pt x="0" y="20"/>
                    <a:pt x="0" y="20"/>
                    <a:pt x="0" y="20"/>
                  </a:cubicBezTo>
                  <a:cubicBezTo>
                    <a:pt x="0" y="31"/>
                    <a:pt x="12" y="37"/>
                    <a:pt x="22" y="37"/>
                  </a:cubicBezTo>
                  <a:cubicBezTo>
                    <a:pt x="28" y="37"/>
                    <a:pt x="28" y="37"/>
                    <a:pt x="28" y="37"/>
                  </a:cubicBezTo>
                  <a:cubicBezTo>
                    <a:pt x="39" y="37"/>
                    <a:pt x="48" y="31"/>
                    <a:pt x="48" y="20"/>
                  </a:cubicBezTo>
                  <a:cubicBezTo>
                    <a:pt x="48" y="14"/>
                    <a:pt x="48" y="14"/>
                    <a:pt x="48" y="14"/>
                  </a:cubicBezTo>
                  <a:cubicBezTo>
                    <a:pt x="48" y="4"/>
                    <a:pt x="3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5" name="Freeform 240"/>
            <p:cNvSpPr>
              <a:spLocks/>
            </p:cNvSpPr>
            <p:nvPr/>
          </p:nvSpPr>
          <p:spPr bwMode="auto">
            <a:xfrm>
              <a:off x="4009231" y="4430851"/>
              <a:ext cx="100013" cy="180975"/>
            </a:xfrm>
            <a:custGeom>
              <a:avLst/>
              <a:gdLst>
                <a:gd name="T0" fmla="*/ 24 w 45"/>
                <a:gd name="T1" fmla="*/ 0 h 81"/>
                <a:gd name="T2" fmla="*/ 17 w 45"/>
                <a:gd name="T3" fmla="*/ 0 h 81"/>
                <a:gd name="T4" fmla="*/ 0 w 45"/>
                <a:gd name="T5" fmla="*/ 15 h 81"/>
                <a:gd name="T6" fmla="*/ 0 w 45"/>
                <a:gd name="T7" fmla="*/ 64 h 81"/>
                <a:gd name="T8" fmla="*/ 17 w 45"/>
                <a:gd name="T9" fmla="*/ 81 h 81"/>
                <a:gd name="T10" fmla="*/ 24 w 45"/>
                <a:gd name="T11" fmla="*/ 81 h 81"/>
                <a:gd name="T12" fmla="*/ 45 w 45"/>
                <a:gd name="T13" fmla="*/ 64 h 81"/>
                <a:gd name="T14" fmla="*/ 45 w 45"/>
                <a:gd name="T15" fmla="*/ 15 h 81"/>
                <a:gd name="T16" fmla="*/ 24 w 45"/>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1">
                  <a:moveTo>
                    <a:pt x="24" y="0"/>
                  </a:moveTo>
                  <a:cubicBezTo>
                    <a:pt x="17" y="0"/>
                    <a:pt x="17" y="0"/>
                    <a:pt x="17" y="0"/>
                  </a:cubicBezTo>
                  <a:cubicBezTo>
                    <a:pt x="7" y="0"/>
                    <a:pt x="0" y="5"/>
                    <a:pt x="0" y="15"/>
                  </a:cubicBezTo>
                  <a:cubicBezTo>
                    <a:pt x="0" y="64"/>
                    <a:pt x="0" y="64"/>
                    <a:pt x="0" y="64"/>
                  </a:cubicBezTo>
                  <a:cubicBezTo>
                    <a:pt x="0" y="75"/>
                    <a:pt x="7" y="81"/>
                    <a:pt x="17" y="81"/>
                  </a:cubicBezTo>
                  <a:cubicBezTo>
                    <a:pt x="24" y="81"/>
                    <a:pt x="24" y="81"/>
                    <a:pt x="24" y="81"/>
                  </a:cubicBezTo>
                  <a:cubicBezTo>
                    <a:pt x="34" y="81"/>
                    <a:pt x="45" y="75"/>
                    <a:pt x="45" y="64"/>
                  </a:cubicBezTo>
                  <a:cubicBezTo>
                    <a:pt x="45" y="15"/>
                    <a:pt x="45" y="15"/>
                    <a:pt x="45" y="15"/>
                  </a:cubicBezTo>
                  <a:cubicBezTo>
                    <a:pt x="45" y="5"/>
                    <a:pt x="34"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6" name="Freeform 241"/>
            <p:cNvSpPr>
              <a:spLocks/>
            </p:cNvSpPr>
            <p:nvPr/>
          </p:nvSpPr>
          <p:spPr bwMode="auto">
            <a:xfrm>
              <a:off x="4123531" y="4349888"/>
              <a:ext cx="92075" cy="261938"/>
            </a:xfrm>
            <a:custGeom>
              <a:avLst/>
              <a:gdLst>
                <a:gd name="T0" fmla="*/ 24 w 41"/>
                <a:gd name="T1" fmla="*/ 0 h 118"/>
                <a:gd name="T2" fmla="*/ 19 w 41"/>
                <a:gd name="T3" fmla="*/ 0 h 118"/>
                <a:gd name="T4" fmla="*/ 0 w 41"/>
                <a:gd name="T5" fmla="*/ 20 h 118"/>
                <a:gd name="T6" fmla="*/ 0 w 41"/>
                <a:gd name="T7" fmla="*/ 101 h 118"/>
                <a:gd name="T8" fmla="*/ 19 w 41"/>
                <a:gd name="T9" fmla="*/ 118 h 118"/>
                <a:gd name="T10" fmla="*/ 24 w 41"/>
                <a:gd name="T11" fmla="*/ 118 h 118"/>
                <a:gd name="T12" fmla="*/ 41 w 41"/>
                <a:gd name="T13" fmla="*/ 101 h 118"/>
                <a:gd name="T14" fmla="*/ 41 w 41"/>
                <a:gd name="T15" fmla="*/ 20 h 118"/>
                <a:gd name="T16" fmla="*/ 24 w 41"/>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18">
                  <a:moveTo>
                    <a:pt x="24" y="0"/>
                  </a:moveTo>
                  <a:cubicBezTo>
                    <a:pt x="19" y="0"/>
                    <a:pt x="19" y="0"/>
                    <a:pt x="19" y="0"/>
                  </a:cubicBezTo>
                  <a:cubicBezTo>
                    <a:pt x="9" y="0"/>
                    <a:pt x="0" y="10"/>
                    <a:pt x="0" y="20"/>
                  </a:cubicBezTo>
                  <a:cubicBezTo>
                    <a:pt x="0" y="101"/>
                    <a:pt x="0" y="101"/>
                    <a:pt x="0" y="101"/>
                  </a:cubicBezTo>
                  <a:cubicBezTo>
                    <a:pt x="0" y="111"/>
                    <a:pt x="9" y="118"/>
                    <a:pt x="19" y="118"/>
                  </a:cubicBezTo>
                  <a:cubicBezTo>
                    <a:pt x="24" y="118"/>
                    <a:pt x="24" y="118"/>
                    <a:pt x="24" y="118"/>
                  </a:cubicBezTo>
                  <a:cubicBezTo>
                    <a:pt x="34" y="118"/>
                    <a:pt x="41" y="111"/>
                    <a:pt x="41" y="101"/>
                  </a:cubicBezTo>
                  <a:cubicBezTo>
                    <a:pt x="41" y="20"/>
                    <a:pt x="41" y="20"/>
                    <a:pt x="41" y="20"/>
                  </a:cubicBezTo>
                  <a:cubicBezTo>
                    <a:pt x="41" y="10"/>
                    <a:pt x="34"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Freeform 242"/>
            <p:cNvSpPr>
              <a:spLocks/>
            </p:cNvSpPr>
            <p:nvPr/>
          </p:nvSpPr>
          <p:spPr bwMode="auto">
            <a:xfrm>
              <a:off x="4229893" y="4257813"/>
              <a:ext cx="92075" cy="354013"/>
            </a:xfrm>
            <a:custGeom>
              <a:avLst/>
              <a:gdLst>
                <a:gd name="T0" fmla="*/ 41 w 41"/>
                <a:gd name="T1" fmla="*/ 19 h 159"/>
                <a:gd name="T2" fmla="*/ 22 w 41"/>
                <a:gd name="T3" fmla="*/ 0 h 159"/>
                <a:gd name="T4" fmla="*/ 18 w 41"/>
                <a:gd name="T5" fmla="*/ 0 h 159"/>
                <a:gd name="T6" fmla="*/ 0 w 41"/>
                <a:gd name="T7" fmla="*/ 19 h 159"/>
                <a:gd name="T8" fmla="*/ 0 w 41"/>
                <a:gd name="T9" fmla="*/ 141 h 159"/>
                <a:gd name="T10" fmla="*/ 18 w 41"/>
                <a:gd name="T11" fmla="*/ 159 h 159"/>
                <a:gd name="T12" fmla="*/ 22 w 41"/>
                <a:gd name="T13" fmla="*/ 159 h 159"/>
                <a:gd name="T14" fmla="*/ 41 w 41"/>
                <a:gd name="T15" fmla="*/ 141 h 159"/>
                <a:gd name="T16" fmla="*/ 41 w 41"/>
                <a:gd name="T17" fmla="*/ 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9">
                  <a:moveTo>
                    <a:pt x="41" y="19"/>
                  </a:moveTo>
                  <a:cubicBezTo>
                    <a:pt x="41" y="8"/>
                    <a:pt x="33" y="0"/>
                    <a:pt x="22" y="0"/>
                  </a:cubicBezTo>
                  <a:cubicBezTo>
                    <a:pt x="18" y="0"/>
                    <a:pt x="18" y="0"/>
                    <a:pt x="18" y="0"/>
                  </a:cubicBezTo>
                  <a:cubicBezTo>
                    <a:pt x="8" y="0"/>
                    <a:pt x="0" y="8"/>
                    <a:pt x="0" y="19"/>
                  </a:cubicBezTo>
                  <a:cubicBezTo>
                    <a:pt x="0" y="141"/>
                    <a:pt x="0" y="141"/>
                    <a:pt x="0" y="141"/>
                  </a:cubicBezTo>
                  <a:cubicBezTo>
                    <a:pt x="0" y="151"/>
                    <a:pt x="8" y="159"/>
                    <a:pt x="18" y="159"/>
                  </a:cubicBezTo>
                  <a:cubicBezTo>
                    <a:pt x="22" y="159"/>
                    <a:pt x="22" y="159"/>
                    <a:pt x="22" y="159"/>
                  </a:cubicBezTo>
                  <a:cubicBezTo>
                    <a:pt x="33" y="159"/>
                    <a:pt x="41" y="151"/>
                    <a:pt x="41" y="141"/>
                  </a:cubicBezTo>
                  <a:lnTo>
                    <a:pt x="4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8" name="Freeform 243"/>
            <p:cNvSpPr>
              <a:spLocks/>
            </p:cNvSpPr>
            <p:nvPr/>
          </p:nvSpPr>
          <p:spPr bwMode="auto">
            <a:xfrm>
              <a:off x="4345781" y="4160976"/>
              <a:ext cx="90488" cy="450850"/>
            </a:xfrm>
            <a:custGeom>
              <a:avLst/>
              <a:gdLst>
                <a:gd name="T0" fmla="*/ 21 w 41"/>
                <a:gd name="T1" fmla="*/ 0 h 203"/>
                <a:gd name="T2" fmla="*/ 18 w 41"/>
                <a:gd name="T3" fmla="*/ 0 h 203"/>
                <a:gd name="T4" fmla="*/ 0 w 41"/>
                <a:gd name="T5" fmla="*/ 19 h 203"/>
                <a:gd name="T6" fmla="*/ 0 w 41"/>
                <a:gd name="T7" fmla="*/ 184 h 203"/>
                <a:gd name="T8" fmla="*/ 18 w 41"/>
                <a:gd name="T9" fmla="*/ 203 h 203"/>
                <a:gd name="T10" fmla="*/ 21 w 41"/>
                <a:gd name="T11" fmla="*/ 203 h 203"/>
                <a:gd name="T12" fmla="*/ 41 w 41"/>
                <a:gd name="T13" fmla="*/ 184 h 203"/>
                <a:gd name="T14" fmla="*/ 41 w 41"/>
                <a:gd name="T15" fmla="*/ 19 h 203"/>
                <a:gd name="T16" fmla="*/ 21 w 41"/>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3">
                  <a:moveTo>
                    <a:pt x="21" y="0"/>
                  </a:moveTo>
                  <a:cubicBezTo>
                    <a:pt x="18" y="0"/>
                    <a:pt x="18" y="0"/>
                    <a:pt x="18" y="0"/>
                  </a:cubicBezTo>
                  <a:cubicBezTo>
                    <a:pt x="8" y="0"/>
                    <a:pt x="0" y="9"/>
                    <a:pt x="0" y="19"/>
                  </a:cubicBezTo>
                  <a:cubicBezTo>
                    <a:pt x="0" y="184"/>
                    <a:pt x="0" y="184"/>
                    <a:pt x="0" y="184"/>
                  </a:cubicBezTo>
                  <a:cubicBezTo>
                    <a:pt x="0" y="195"/>
                    <a:pt x="8" y="203"/>
                    <a:pt x="18" y="203"/>
                  </a:cubicBezTo>
                  <a:cubicBezTo>
                    <a:pt x="21" y="203"/>
                    <a:pt x="21" y="203"/>
                    <a:pt x="21" y="203"/>
                  </a:cubicBezTo>
                  <a:cubicBezTo>
                    <a:pt x="32" y="203"/>
                    <a:pt x="41" y="195"/>
                    <a:pt x="41" y="184"/>
                  </a:cubicBezTo>
                  <a:cubicBezTo>
                    <a:pt x="41" y="19"/>
                    <a:pt x="41" y="19"/>
                    <a:pt x="41" y="19"/>
                  </a:cubicBezTo>
                  <a:cubicBezTo>
                    <a:pt x="41" y="9"/>
                    <a:pt x="32" y="0"/>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9" name="Freeform 244"/>
            <p:cNvSpPr>
              <a:spLocks/>
            </p:cNvSpPr>
            <p:nvPr/>
          </p:nvSpPr>
          <p:spPr bwMode="auto">
            <a:xfrm>
              <a:off x="3880643" y="3892688"/>
              <a:ext cx="555625" cy="485775"/>
            </a:xfrm>
            <a:custGeom>
              <a:avLst/>
              <a:gdLst>
                <a:gd name="T0" fmla="*/ 248 w 251"/>
                <a:gd name="T1" fmla="*/ 9 h 219"/>
                <a:gd name="T2" fmla="*/ 230 w 251"/>
                <a:gd name="T3" fmla="*/ 3 h 219"/>
                <a:gd name="T4" fmla="*/ 166 w 251"/>
                <a:gd name="T5" fmla="*/ 27 h 219"/>
                <a:gd name="T6" fmla="*/ 158 w 251"/>
                <a:gd name="T7" fmla="*/ 46 h 219"/>
                <a:gd name="T8" fmla="*/ 172 w 251"/>
                <a:gd name="T9" fmla="*/ 55 h 219"/>
                <a:gd name="T10" fmla="*/ 177 w 251"/>
                <a:gd name="T11" fmla="*/ 54 h 219"/>
                <a:gd name="T12" fmla="*/ 201 w 251"/>
                <a:gd name="T13" fmla="*/ 45 h 219"/>
                <a:gd name="T14" fmla="*/ 11 w 251"/>
                <a:gd name="T15" fmla="*/ 191 h 219"/>
                <a:gd name="T16" fmla="*/ 2 w 251"/>
                <a:gd name="T17" fmla="*/ 209 h 219"/>
                <a:gd name="T18" fmla="*/ 16 w 251"/>
                <a:gd name="T19" fmla="*/ 219 h 219"/>
                <a:gd name="T20" fmla="*/ 22 w 251"/>
                <a:gd name="T21" fmla="*/ 218 h 219"/>
                <a:gd name="T22" fmla="*/ 217 w 251"/>
                <a:gd name="T23" fmla="*/ 73 h 219"/>
                <a:gd name="T24" fmla="*/ 217 w 251"/>
                <a:gd name="T25" fmla="*/ 86 h 219"/>
                <a:gd name="T26" fmla="*/ 234 w 251"/>
                <a:gd name="T27" fmla="*/ 101 h 219"/>
                <a:gd name="T28" fmla="*/ 251 w 251"/>
                <a:gd name="T29" fmla="*/ 86 h 219"/>
                <a:gd name="T30" fmla="*/ 251 w 251"/>
                <a:gd name="T31" fmla="*/ 19 h 219"/>
                <a:gd name="T32" fmla="*/ 251 w 251"/>
                <a:gd name="T33" fmla="*/ 19 h 219"/>
                <a:gd name="T34" fmla="*/ 248 w 251"/>
                <a:gd name="T35"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219">
                  <a:moveTo>
                    <a:pt x="248" y="9"/>
                  </a:moveTo>
                  <a:cubicBezTo>
                    <a:pt x="245" y="3"/>
                    <a:pt x="237" y="0"/>
                    <a:pt x="230" y="3"/>
                  </a:cubicBezTo>
                  <a:cubicBezTo>
                    <a:pt x="166" y="27"/>
                    <a:pt x="166" y="27"/>
                    <a:pt x="166" y="27"/>
                  </a:cubicBezTo>
                  <a:cubicBezTo>
                    <a:pt x="159" y="30"/>
                    <a:pt x="155" y="38"/>
                    <a:pt x="158" y="46"/>
                  </a:cubicBezTo>
                  <a:cubicBezTo>
                    <a:pt x="160" y="51"/>
                    <a:pt x="166" y="55"/>
                    <a:pt x="172" y="55"/>
                  </a:cubicBezTo>
                  <a:cubicBezTo>
                    <a:pt x="173" y="55"/>
                    <a:pt x="175" y="55"/>
                    <a:pt x="177" y="54"/>
                  </a:cubicBezTo>
                  <a:cubicBezTo>
                    <a:pt x="201" y="45"/>
                    <a:pt x="201" y="45"/>
                    <a:pt x="201" y="45"/>
                  </a:cubicBezTo>
                  <a:cubicBezTo>
                    <a:pt x="127" y="147"/>
                    <a:pt x="12" y="190"/>
                    <a:pt x="11" y="191"/>
                  </a:cubicBezTo>
                  <a:cubicBezTo>
                    <a:pt x="4" y="193"/>
                    <a:pt x="0" y="202"/>
                    <a:pt x="2" y="209"/>
                  </a:cubicBezTo>
                  <a:cubicBezTo>
                    <a:pt x="5" y="215"/>
                    <a:pt x="10" y="219"/>
                    <a:pt x="16" y="219"/>
                  </a:cubicBezTo>
                  <a:cubicBezTo>
                    <a:pt x="18" y="219"/>
                    <a:pt x="20" y="219"/>
                    <a:pt x="22" y="218"/>
                  </a:cubicBezTo>
                  <a:cubicBezTo>
                    <a:pt x="27" y="216"/>
                    <a:pt x="136" y="174"/>
                    <a:pt x="217" y="73"/>
                  </a:cubicBezTo>
                  <a:cubicBezTo>
                    <a:pt x="217" y="86"/>
                    <a:pt x="217" y="86"/>
                    <a:pt x="217" y="86"/>
                  </a:cubicBezTo>
                  <a:cubicBezTo>
                    <a:pt x="217" y="94"/>
                    <a:pt x="226" y="101"/>
                    <a:pt x="234" y="101"/>
                  </a:cubicBezTo>
                  <a:cubicBezTo>
                    <a:pt x="242" y="101"/>
                    <a:pt x="251" y="94"/>
                    <a:pt x="251" y="86"/>
                  </a:cubicBezTo>
                  <a:cubicBezTo>
                    <a:pt x="251" y="19"/>
                    <a:pt x="251" y="19"/>
                    <a:pt x="251" y="19"/>
                  </a:cubicBezTo>
                  <a:cubicBezTo>
                    <a:pt x="251" y="19"/>
                    <a:pt x="251" y="19"/>
                    <a:pt x="251" y="19"/>
                  </a:cubicBezTo>
                  <a:cubicBezTo>
                    <a:pt x="251" y="15"/>
                    <a:pt x="250" y="12"/>
                    <a:pt x="24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 name="Freeform 248"/>
            <p:cNvSpPr>
              <a:spLocks noEditPoints="1"/>
            </p:cNvSpPr>
            <p:nvPr/>
          </p:nvSpPr>
          <p:spPr bwMode="auto">
            <a:xfrm>
              <a:off x="4741068" y="4062551"/>
              <a:ext cx="579438" cy="641350"/>
            </a:xfrm>
            <a:custGeom>
              <a:avLst/>
              <a:gdLst>
                <a:gd name="T0" fmla="*/ 96 w 261"/>
                <a:gd name="T1" fmla="*/ 289 h 289"/>
                <a:gd name="T2" fmla="*/ 91 w 261"/>
                <a:gd name="T3" fmla="*/ 289 h 289"/>
                <a:gd name="T4" fmla="*/ 18 w 261"/>
                <a:gd name="T5" fmla="*/ 216 h 289"/>
                <a:gd name="T6" fmla="*/ 98 w 261"/>
                <a:gd name="T7" fmla="*/ 148 h 289"/>
                <a:gd name="T8" fmla="*/ 154 w 261"/>
                <a:gd name="T9" fmla="*/ 156 h 289"/>
                <a:gd name="T10" fmla="*/ 13 w 261"/>
                <a:gd name="T11" fmla="*/ 18 h 289"/>
                <a:gd name="T12" fmla="*/ 28 w 261"/>
                <a:gd name="T13" fmla="*/ 45 h 289"/>
                <a:gd name="T14" fmla="*/ 27 w 261"/>
                <a:gd name="T15" fmla="*/ 51 h 289"/>
                <a:gd name="T16" fmla="*/ 22 w 261"/>
                <a:gd name="T17" fmla="*/ 50 h 289"/>
                <a:gd name="T18" fmla="*/ 2 w 261"/>
                <a:gd name="T19" fmla="*/ 14 h 289"/>
                <a:gd name="T20" fmla="*/ 0 w 261"/>
                <a:gd name="T21" fmla="*/ 11 h 289"/>
                <a:gd name="T22" fmla="*/ 1 w 261"/>
                <a:gd name="T23" fmla="*/ 7 h 289"/>
                <a:gd name="T24" fmla="*/ 3 w 261"/>
                <a:gd name="T25" fmla="*/ 5 h 289"/>
                <a:gd name="T26" fmla="*/ 9 w 261"/>
                <a:gd name="T27" fmla="*/ 2 h 289"/>
                <a:gd name="T28" fmla="*/ 47 w 261"/>
                <a:gd name="T29" fmla="*/ 0 h 289"/>
                <a:gd name="T30" fmla="*/ 48 w 261"/>
                <a:gd name="T31" fmla="*/ 8 h 289"/>
                <a:gd name="T32" fmla="*/ 15 w 261"/>
                <a:gd name="T33" fmla="*/ 9 h 289"/>
                <a:gd name="T34" fmla="*/ 163 w 261"/>
                <a:gd name="T35" fmla="*/ 160 h 289"/>
                <a:gd name="T36" fmla="*/ 260 w 261"/>
                <a:gd name="T37" fmla="*/ 243 h 289"/>
                <a:gd name="T38" fmla="*/ 259 w 261"/>
                <a:gd name="T39" fmla="*/ 248 h 289"/>
                <a:gd name="T40" fmla="*/ 253 w 261"/>
                <a:gd name="T41" fmla="*/ 247 h 289"/>
                <a:gd name="T42" fmla="*/ 165 w 261"/>
                <a:gd name="T43" fmla="*/ 169 h 289"/>
                <a:gd name="T44" fmla="*/ 164 w 261"/>
                <a:gd name="T45" fmla="*/ 226 h 289"/>
                <a:gd name="T46" fmla="*/ 96 w 261"/>
                <a:gd name="T47" fmla="*/ 289 h 289"/>
                <a:gd name="T48" fmla="*/ 102 w 261"/>
                <a:gd name="T49" fmla="*/ 156 h 289"/>
                <a:gd name="T50" fmla="*/ 98 w 261"/>
                <a:gd name="T51" fmla="*/ 156 h 289"/>
                <a:gd name="T52" fmla="*/ 26 w 261"/>
                <a:gd name="T53" fmla="*/ 216 h 289"/>
                <a:gd name="T54" fmla="*/ 92 w 261"/>
                <a:gd name="T55" fmla="*/ 281 h 289"/>
                <a:gd name="T56" fmla="*/ 157 w 261"/>
                <a:gd name="T57" fmla="*/ 224 h 289"/>
                <a:gd name="T58" fmla="*/ 156 w 261"/>
                <a:gd name="T59" fmla="*/ 166 h 289"/>
                <a:gd name="T60" fmla="*/ 102 w 261"/>
                <a:gd name="T61" fmla="*/ 15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1" h="289">
                  <a:moveTo>
                    <a:pt x="96" y="289"/>
                  </a:moveTo>
                  <a:cubicBezTo>
                    <a:pt x="94" y="289"/>
                    <a:pt x="93" y="289"/>
                    <a:pt x="91" y="289"/>
                  </a:cubicBezTo>
                  <a:cubicBezTo>
                    <a:pt x="42" y="285"/>
                    <a:pt x="18" y="250"/>
                    <a:pt x="18" y="216"/>
                  </a:cubicBezTo>
                  <a:cubicBezTo>
                    <a:pt x="19" y="183"/>
                    <a:pt x="44" y="149"/>
                    <a:pt x="98" y="148"/>
                  </a:cubicBezTo>
                  <a:cubicBezTo>
                    <a:pt x="118" y="147"/>
                    <a:pt x="137" y="151"/>
                    <a:pt x="154" y="156"/>
                  </a:cubicBezTo>
                  <a:cubicBezTo>
                    <a:pt x="138" y="106"/>
                    <a:pt x="94" y="54"/>
                    <a:pt x="13" y="18"/>
                  </a:cubicBezTo>
                  <a:cubicBezTo>
                    <a:pt x="28" y="45"/>
                    <a:pt x="28" y="45"/>
                    <a:pt x="28" y="45"/>
                  </a:cubicBezTo>
                  <a:cubicBezTo>
                    <a:pt x="29" y="47"/>
                    <a:pt x="29" y="49"/>
                    <a:pt x="27" y="51"/>
                  </a:cubicBezTo>
                  <a:cubicBezTo>
                    <a:pt x="25" y="52"/>
                    <a:pt x="23" y="51"/>
                    <a:pt x="22" y="50"/>
                  </a:cubicBezTo>
                  <a:cubicBezTo>
                    <a:pt x="16" y="42"/>
                    <a:pt x="4" y="25"/>
                    <a:pt x="2" y="14"/>
                  </a:cubicBezTo>
                  <a:cubicBezTo>
                    <a:pt x="0" y="11"/>
                    <a:pt x="0" y="11"/>
                    <a:pt x="0" y="11"/>
                  </a:cubicBezTo>
                  <a:cubicBezTo>
                    <a:pt x="0" y="10"/>
                    <a:pt x="0" y="8"/>
                    <a:pt x="1" y="7"/>
                  </a:cubicBezTo>
                  <a:cubicBezTo>
                    <a:pt x="1" y="6"/>
                    <a:pt x="2" y="6"/>
                    <a:pt x="3" y="5"/>
                  </a:cubicBezTo>
                  <a:cubicBezTo>
                    <a:pt x="4" y="4"/>
                    <a:pt x="6" y="2"/>
                    <a:pt x="9" y="2"/>
                  </a:cubicBezTo>
                  <a:cubicBezTo>
                    <a:pt x="25" y="1"/>
                    <a:pt x="47" y="0"/>
                    <a:pt x="47" y="0"/>
                  </a:cubicBezTo>
                  <a:cubicBezTo>
                    <a:pt x="48" y="8"/>
                    <a:pt x="48" y="8"/>
                    <a:pt x="48" y="8"/>
                  </a:cubicBezTo>
                  <a:cubicBezTo>
                    <a:pt x="48" y="8"/>
                    <a:pt x="29" y="9"/>
                    <a:pt x="15" y="9"/>
                  </a:cubicBezTo>
                  <a:cubicBezTo>
                    <a:pt x="103" y="49"/>
                    <a:pt x="149" y="106"/>
                    <a:pt x="163" y="160"/>
                  </a:cubicBezTo>
                  <a:cubicBezTo>
                    <a:pt x="225" y="185"/>
                    <a:pt x="260" y="242"/>
                    <a:pt x="260" y="243"/>
                  </a:cubicBezTo>
                  <a:cubicBezTo>
                    <a:pt x="261" y="245"/>
                    <a:pt x="261" y="247"/>
                    <a:pt x="259" y="248"/>
                  </a:cubicBezTo>
                  <a:cubicBezTo>
                    <a:pt x="257" y="249"/>
                    <a:pt x="254" y="249"/>
                    <a:pt x="253" y="247"/>
                  </a:cubicBezTo>
                  <a:cubicBezTo>
                    <a:pt x="253" y="246"/>
                    <a:pt x="222" y="195"/>
                    <a:pt x="165" y="169"/>
                  </a:cubicBezTo>
                  <a:cubicBezTo>
                    <a:pt x="169" y="189"/>
                    <a:pt x="169" y="208"/>
                    <a:pt x="164" y="226"/>
                  </a:cubicBezTo>
                  <a:cubicBezTo>
                    <a:pt x="155" y="265"/>
                    <a:pt x="129" y="289"/>
                    <a:pt x="96" y="289"/>
                  </a:cubicBezTo>
                  <a:close/>
                  <a:moveTo>
                    <a:pt x="102" y="156"/>
                  </a:moveTo>
                  <a:cubicBezTo>
                    <a:pt x="101" y="156"/>
                    <a:pt x="100" y="156"/>
                    <a:pt x="98" y="156"/>
                  </a:cubicBezTo>
                  <a:cubicBezTo>
                    <a:pt x="50" y="157"/>
                    <a:pt x="27" y="187"/>
                    <a:pt x="26" y="216"/>
                  </a:cubicBezTo>
                  <a:cubicBezTo>
                    <a:pt x="26" y="246"/>
                    <a:pt x="48" y="278"/>
                    <a:pt x="92" y="281"/>
                  </a:cubicBezTo>
                  <a:cubicBezTo>
                    <a:pt x="122" y="283"/>
                    <a:pt x="148" y="261"/>
                    <a:pt x="157" y="224"/>
                  </a:cubicBezTo>
                  <a:cubicBezTo>
                    <a:pt x="161" y="206"/>
                    <a:pt x="161" y="186"/>
                    <a:pt x="156" y="166"/>
                  </a:cubicBezTo>
                  <a:cubicBezTo>
                    <a:pt x="140" y="160"/>
                    <a:pt x="122" y="156"/>
                    <a:pt x="102"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21" name="Group 17"/>
          <p:cNvGrpSpPr/>
          <p:nvPr/>
        </p:nvGrpSpPr>
        <p:grpSpPr>
          <a:xfrm>
            <a:off x="3913383" y="1700149"/>
            <a:ext cx="1643063" cy="1143001"/>
            <a:chOff x="3931443" y="2698888"/>
            <a:chExt cx="1643063" cy="1143001"/>
          </a:xfrm>
          <a:solidFill>
            <a:srgbClr val="027BA8"/>
          </a:solidFill>
        </p:grpSpPr>
        <p:sp>
          <p:nvSpPr>
            <p:cNvPr id="22" name="Freeform 233"/>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3" name="Freeform 234"/>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4" name="Freeform 235"/>
            <p:cNvSpPr>
              <a:spLocks/>
            </p:cNvSpPr>
            <p:nvPr/>
          </p:nvSpPr>
          <p:spPr bwMode="auto">
            <a:xfrm>
              <a:off x="4618831" y="2857638"/>
              <a:ext cx="269875" cy="401638"/>
            </a:xfrm>
            <a:custGeom>
              <a:avLst/>
              <a:gdLst>
                <a:gd name="T0" fmla="*/ 73 w 122"/>
                <a:gd name="T1" fmla="*/ 82 h 181"/>
                <a:gd name="T2" fmla="*/ 91 w 122"/>
                <a:gd name="T3" fmla="*/ 45 h 181"/>
                <a:gd name="T4" fmla="*/ 46 w 122"/>
                <a:gd name="T5" fmla="*/ 0 h 181"/>
                <a:gd name="T6" fmla="*/ 0 w 122"/>
                <a:gd name="T7" fmla="*/ 45 h 181"/>
                <a:gd name="T8" fmla="*/ 18 w 122"/>
                <a:gd name="T9" fmla="*/ 80 h 181"/>
                <a:gd name="T10" fmla="*/ 8 w 122"/>
                <a:gd name="T11" fmla="*/ 89 h 181"/>
                <a:gd name="T12" fmla="*/ 32 w 122"/>
                <a:gd name="T13" fmla="*/ 181 h 181"/>
                <a:gd name="T14" fmla="*/ 122 w 122"/>
                <a:gd name="T15" fmla="*/ 181 h 181"/>
                <a:gd name="T16" fmla="*/ 73 w 122"/>
                <a:gd name="T17" fmla="*/ 8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1">
                  <a:moveTo>
                    <a:pt x="73" y="82"/>
                  </a:moveTo>
                  <a:cubicBezTo>
                    <a:pt x="84" y="74"/>
                    <a:pt x="91" y="60"/>
                    <a:pt x="91" y="45"/>
                  </a:cubicBezTo>
                  <a:cubicBezTo>
                    <a:pt x="91" y="20"/>
                    <a:pt x="71" y="0"/>
                    <a:pt x="46" y="0"/>
                  </a:cubicBezTo>
                  <a:cubicBezTo>
                    <a:pt x="20" y="0"/>
                    <a:pt x="0" y="20"/>
                    <a:pt x="0" y="45"/>
                  </a:cubicBezTo>
                  <a:cubicBezTo>
                    <a:pt x="0" y="60"/>
                    <a:pt x="7" y="72"/>
                    <a:pt x="18" y="80"/>
                  </a:cubicBezTo>
                  <a:cubicBezTo>
                    <a:pt x="14" y="82"/>
                    <a:pt x="11" y="86"/>
                    <a:pt x="8" y="89"/>
                  </a:cubicBezTo>
                  <a:cubicBezTo>
                    <a:pt x="23" y="115"/>
                    <a:pt x="32" y="155"/>
                    <a:pt x="32" y="181"/>
                  </a:cubicBezTo>
                  <a:cubicBezTo>
                    <a:pt x="122" y="181"/>
                    <a:pt x="122" y="181"/>
                    <a:pt x="122" y="181"/>
                  </a:cubicBezTo>
                  <a:cubicBezTo>
                    <a:pt x="122" y="138"/>
                    <a:pt x="102" y="97"/>
                    <a:pt x="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5" name="Freeform 236"/>
            <p:cNvSpPr>
              <a:spLocks/>
            </p:cNvSpPr>
            <p:nvPr/>
          </p:nvSpPr>
          <p:spPr bwMode="auto">
            <a:xfrm>
              <a:off x="3931443" y="2856051"/>
              <a:ext cx="269875" cy="403225"/>
            </a:xfrm>
            <a:custGeom>
              <a:avLst/>
              <a:gdLst>
                <a:gd name="T0" fmla="*/ 104 w 122"/>
                <a:gd name="T1" fmla="*/ 81 h 182"/>
                <a:gd name="T2" fmla="*/ 122 w 122"/>
                <a:gd name="T3" fmla="*/ 45 h 182"/>
                <a:gd name="T4" fmla="*/ 77 w 122"/>
                <a:gd name="T5" fmla="*/ 0 h 182"/>
                <a:gd name="T6" fmla="*/ 31 w 122"/>
                <a:gd name="T7" fmla="*/ 46 h 182"/>
                <a:gd name="T8" fmla="*/ 49 w 122"/>
                <a:gd name="T9" fmla="*/ 83 h 182"/>
                <a:gd name="T10" fmla="*/ 0 w 122"/>
                <a:gd name="T11" fmla="*/ 182 h 182"/>
                <a:gd name="T12" fmla="*/ 98 w 122"/>
                <a:gd name="T13" fmla="*/ 182 h 182"/>
                <a:gd name="T14" fmla="*/ 120 w 122"/>
                <a:gd name="T15" fmla="*/ 94 h 182"/>
                <a:gd name="T16" fmla="*/ 104 w 122"/>
                <a:gd name="T17" fmla="*/ 8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104" y="81"/>
                  </a:moveTo>
                  <a:cubicBezTo>
                    <a:pt x="115" y="73"/>
                    <a:pt x="122" y="60"/>
                    <a:pt x="122" y="45"/>
                  </a:cubicBezTo>
                  <a:cubicBezTo>
                    <a:pt x="122" y="20"/>
                    <a:pt x="102" y="0"/>
                    <a:pt x="77" y="0"/>
                  </a:cubicBezTo>
                  <a:cubicBezTo>
                    <a:pt x="52" y="0"/>
                    <a:pt x="31" y="21"/>
                    <a:pt x="31" y="46"/>
                  </a:cubicBezTo>
                  <a:cubicBezTo>
                    <a:pt x="31" y="61"/>
                    <a:pt x="38" y="75"/>
                    <a:pt x="49" y="83"/>
                  </a:cubicBezTo>
                  <a:cubicBezTo>
                    <a:pt x="20" y="98"/>
                    <a:pt x="0" y="139"/>
                    <a:pt x="0" y="182"/>
                  </a:cubicBezTo>
                  <a:cubicBezTo>
                    <a:pt x="98" y="182"/>
                    <a:pt x="98" y="182"/>
                    <a:pt x="98" y="182"/>
                  </a:cubicBezTo>
                  <a:cubicBezTo>
                    <a:pt x="98" y="156"/>
                    <a:pt x="106" y="120"/>
                    <a:pt x="120" y="94"/>
                  </a:cubicBezTo>
                  <a:cubicBezTo>
                    <a:pt x="115" y="90"/>
                    <a:pt x="110" y="84"/>
                    <a:pt x="104"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6" name="Freeform 249"/>
            <p:cNvSpPr>
              <a:spLocks noEditPoints="1"/>
            </p:cNvSpPr>
            <p:nvPr/>
          </p:nvSpPr>
          <p:spPr bwMode="auto">
            <a:xfrm>
              <a:off x="5044281" y="3173551"/>
              <a:ext cx="530225" cy="668338"/>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27" name="Group 23"/>
          <p:cNvGrpSpPr/>
          <p:nvPr/>
        </p:nvGrpSpPr>
        <p:grpSpPr>
          <a:xfrm>
            <a:off x="7118809" y="2870137"/>
            <a:ext cx="1282700" cy="738188"/>
            <a:chOff x="7028656" y="4005401"/>
            <a:chExt cx="1282700" cy="738188"/>
          </a:xfrm>
          <a:solidFill>
            <a:srgbClr val="027BA8"/>
          </a:solidFill>
        </p:grpSpPr>
        <p:sp>
          <p:nvSpPr>
            <p:cNvPr id="28" name="Freeform 237"/>
            <p:cNvSpPr>
              <a:spLocks noEditPoints="1"/>
            </p:cNvSpPr>
            <p:nvPr/>
          </p:nvSpPr>
          <p:spPr bwMode="auto">
            <a:xfrm>
              <a:off x="7565231" y="4005401"/>
              <a:ext cx="746125" cy="738188"/>
            </a:xfrm>
            <a:custGeom>
              <a:avLst/>
              <a:gdLst>
                <a:gd name="T0" fmla="*/ 323 w 336"/>
                <a:gd name="T1" fmla="*/ 277 h 333"/>
                <a:gd name="T2" fmla="*/ 267 w 336"/>
                <a:gd name="T3" fmla="*/ 220 h 333"/>
                <a:gd name="T4" fmla="*/ 243 w 336"/>
                <a:gd name="T5" fmla="*/ 211 h 333"/>
                <a:gd name="T6" fmla="*/ 210 w 336"/>
                <a:gd name="T7" fmla="*/ 178 h 333"/>
                <a:gd name="T8" fmla="*/ 196 w 336"/>
                <a:gd name="T9" fmla="*/ 42 h 333"/>
                <a:gd name="T10" fmla="*/ 42 w 336"/>
                <a:gd name="T11" fmla="*/ 42 h 333"/>
                <a:gd name="T12" fmla="*/ 42 w 336"/>
                <a:gd name="T13" fmla="*/ 195 h 333"/>
                <a:gd name="T14" fmla="*/ 181 w 336"/>
                <a:gd name="T15" fmla="*/ 208 h 333"/>
                <a:gd name="T16" fmla="*/ 214 w 336"/>
                <a:gd name="T17" fmla="*/ 241 h 333"/>
                <a:gd name="T18" fmla="*/ 223 w 336"/>
                <a:gd name="T19" fmla="*/ 265 h 333"/>
                <a:gd name="T20" fmla="*/ 279 w 336"/>
                <a:gd name="T21" fmla="*/ 321 h 333"/>
                <a:gd name="T22" fmla="*/ 323 w 336"/>
                <a:gd name="T23" fmla="*/ 321 h 333"/>
                <a:gd name="T24" fmla="*/ 323 w 336"/>
                <a:gd name="T25" fmla="*/ 277 h 333"/>
                <a:gd name="T26" fmla="*/ 73 w 336"/>
                <a:gd name="T27" fmla="*/ 164 h 333"/>
                <a:gd name="T28" fmla="*/ 73 w 336"/>
                <a:gd name="T29" fmla="*/ 73 h 333"/>
                <a:gd name="T30" fmla="*/ 165 w 336"/>
                <a:gd name="T31" fmla="*/ 73 h 333"/>
                <a:gd name="T32" fmla="*/ 165 w 336"/>
                <a:gd name="T33" fmla="*/ 164 h 333"/>
                <a:gd name="T34" fmla="*/ 73 w 336"/>
                <a:gd name="T35" fmla="*/ 1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3">
                  <a:moveTo>
                    <a:pt x="323" y="277"/>
                  </a:moveTo>
                  <a:cubicBezTo>
                    <a:pt x="267" y="220"/>
                    <a:pt x="267" y="220"/>
                    <a:pt x="267" y="220"/>
                  </a:cubicBezTo>
                  <a:cubicBezTo>
                    <a:pt x="261" y="214"/>
                    <a:pt x="252" y="211"/>
                    <a:pt x="243" y="211"/>
                  </a:cubicBezTo>
                  <a:cubicBezTo>
                    <a:pt x="210" y="178"/>
                    <a:pt x="210" y="178"/>
                    <a:pt x="210" y="178"/>
                  </a:cubicBezTo>
                  <a:cubicBezTo>
                    <a:pt x="237" y="136"/>
                    <a:pt x="233" y="79"/>
                    <a:pt x="196" y="42"/>
                  </a:cubicBezTo>
                  <a:cubicBezTo>
                    <a:pt x="153" y="0"/>
                    <a:pt x="84" y="0"/>
                    <a:pt x="42" y="42"/>
                  </a:cubicBezTo>
                  <a:cubicBezTo>
                    <a:pt x="0" y="84"/>
                    <a:pt x="0" y="153"/>
                    <a:pt x="42" y="195"/>
                  </a:cubicBezTo>
                  <a:cubicBezTo>
                    <a:pt x="80" y="233"/>
                    <a:pt x="139" y="237"/>
                    <a:pt x="181" y="208"/>
                  </a:cubicBezTo>
                  <a:cubicBezTo>
                    <a:pt x="214" y="241"/>
                    <a:pt x="214" y="241"/>
                    <a:pt x="214" y="241"/>
                  </a:cubicBezTo>
                  <a:cubicBezTo>
                    <a:pt x="213" y="249"/>
                    <a:pt x="216" y="258"/>
                    <a:pt x="223" y="265"/>
                  </a:cubicBezTo>
                  <a:cubicBezTo>
                    <a:pt x="279" y="321"/>
                    <a:pt x="279" y="321"/>
                    <a:pt x="279" y="321"/>
                  </a:cubicBezTo>
                  <a:cubicBezTo>
                    <a:pt x="292" y="333"/>
                    <a:pt x="311" y="333"/>
                    <a:pt x="323" y="321"/>
                  </a:cubicBezTo>
                  <a:cubicBezTo>
                    <a:pt x="336" y="309"/>
                    <a:pt x="336" y="289"/>
                    <a:pt x="323" y="277"/>
                  </a:cubicBezTo>
                  <a:close/>
                  <a:moveTo>
                    <a:pt x="73" y="164"/>
                  </a:moveTo>
                  <a:cubicBezTo>
                    <a:pt x="48" y="139"/>
                    <a:pt x="48" y="98"/>
                    <a:pt x="73" y="73"/>
                  </a:cubicBezTo>
                  <a:cubicBezTo>
                    <a:pt x="98" y="48"/>
                    <a:pt x="139" y="48"/>
                    <a:pt x="165" y="73"/>
                  </a:cubicBezTo>
                  <a:cubicBezTo>
                    <a:pt x="190" y="98"/>
                    <a:pt x="190" y="139"/>
                    <a:pt x="165" y="164"/>
                  </a:cubicBezTo>
                  <a:cubicBezTo>
                    <a:pt x="139" y="190"/>
                    <a:pt x="98" y="190"/>
                    <a:pt x="7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9" name="Freeform 238"/>
            <p:cNvSpPr>
              <a:spLocks/>
            </p:cNvSpPr>
            <p:nvPr/>
          </p:nvSpPr>
          <p:spPr bwMode="auto">
            <a:xfrm>
              <a:off x="7728743" y="4168913"/>
              <a:ext cx="198438" cy="198438"/>
            </a:xfrm>
            <a:custGeom>
              <a:avLst/>
              <a:gdLst>
                <a:gd name="T0" fmla="*/ 16 w 89"/>
                <a:gd name="T1" fmla="*/ 16 h 89"/>
                <a:gd name="T2" fmla="*/ 16 w 89"/>
                <a:gd name="T3" fmla="*/ 73 h 89"/>
                <a:gd name="T4" fmla="*/ 73 w 89"/>
                <a:gd name="T5" fmla="*/ 73 h 89"/>
                <a:gd name="T6" fmla="*/ 73 w 89"/>
                <a:gd name="T7" fmla="*/ 16 h 89"/>
                <a:gd name="T8" fmla="*/ 16 w 89"/>
                <a:gd name="T9" fmla="*/ 16 h 89"/>
              </a:gdLst>
              <a:ahLst/>
              <a:cxnLst>
                <a:cxn ang="0">
                  <a:pos x="T0" y="T1"/>
                </a:cxn>
                <a:cxn ang="0">
                  <a:pos x="T2" y="T3"/>
                </a:cxn>
                <a:cxn ang="0">
                  <a:pos x="T4" y="T5"/>
                </a:cxn>
                <a:cxn ang="0">
                  <a:pos x="T6" y="T7"/>
                </a:cxn>
                <a:cxn ang="0">
                  <a:pos x="T8" y="T9"/>
                </a:cxn>
              </a:cxnLst>
              <a:rect l="0" t="0" r="r" b="b"/>
              <a:pathLst>
                <a:path w="89" h="89">
                  <a:moveTo>
                    <a:pt x="16" y="16"/>
                  </a:moveTo>
                  <a:cubicBezTo>
                    <a:pt x="0" y="32"/>
                    <a:pt x="0" y="58"/>
                    <a:pt x="16" y="73"/>
                  </a:cubicBezTo>
                  <a:cubicBezTo>
                    <a:pt x="32" y="89"/>
                    <a:pt x="58" y="89"/>
                    <a:pt x="73" y="73"/>
                  </a:cubicBezTo>
                  <a:cubicBezTo>
                    <a:pt x="89" y="58"/>
                    <a:pt x="89" y="32"/>
                    <a:pt x="73" y="16"/>
                  </a:cubicBezTo>
                  <a:cubicBezTo>
                    <a:pt x="58" y="0"/>
                    <a:pt x="32" y="0"/>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Freeform 251"/>
            <p:cNvSpPr>
              <a:spLocks noEditPoints="1"/>
            </p:cNvSpPr>
            <p:nvPr/>
          </p:nvSpPr>
          <p:spPr bwMode="auto">
            <a:xfrm>
              <a:off x="7028656" y="4062551"/>
              <a:ext cx="579438" cy="641350"/>
            </a:xfrm>
            <a:custGeom>
              <a:avLst/>
              <a:gdLst>
                <a:gd name="T0" fmla="*/ 165 w 261"/>
                <a:gd name="T1" fmla="*/ 289 h 289"/>
                <a:gd name="T2" fmla="*/ 97 w 261"/>
                <a:gd name="T3" fmla="*/ 226 h 289"/>
                <a:gd name="T4" fmla="*/ 96 w 261"/>
                <a:gd name="T5" fmla="*/ 169 h 289"/>
                <a:gd name="T6" fmla="*/ 8 w 261"/>
                <a:gd name="T7" fmla="*/ 247 h 289"/>
                <a:gd name="T8" fmla="*/ 2 w 261"/>
                <a:gd name="T9" fmla="*/ 248 h 289"/>
                <a:gd name="T10" fmla="*/ 1 w 261"/>
                <a:gd name="T11" fmla="*/ 243 h 289"/>
                <a:gd name="T12" fmla="*/ 98 w 261"/>
                <a:gd name="T13" fmla="*/ 160 h 289"/>
                <a:gd name="T14" fmla="*/ 246 w 261"/>
                <a:gd name="T15" fmla="*/ 9 h 289"/>
                <a:gd name="T16" fmla="*/ 213 w 261"/>
                <a:gd name="T17" fmla="*/ 8 h 289"/>
                <a:gd name="T18" fmla="*/ 213 w 261"/>
                <a:gd name="T19" fmla="*/ 0 h 289"/>
                <a:gd name="T20" fmla="*/ 251 w 261"/>
                <a:gd name="T21" fmla="*/ 2 h 289"/>
                <a:gd name="T22" fmla="*/ 258 w 261"/>
                <a:gd name="T23" fmla="*/ 5 h 289"/>
                <a:gd name="T24" fmla="*/ 260 w 261"/>
                <a:gd name="T25" fmla="*/ 7 h 289"/>
                <a:gd name="T26" fmla="*/ 260 w 261"/>
                <a:gd name="T27" fmla="*/ 11 h 289"/>
                <a:gd name="T28" fmla="*/ 259 w 261"/>
                <a:gd name="T29" fmla="*/ 14 h 289"/>
                <a:gd name="T30" fmla="*/ 239 w 261"/>
                <a:gd name="T31" fmla="*/ 50 h 289"/>
                <a:gd name="T32" fmla="*/ 234 w 261"/>
                <a:gd name="T33" fmla="*/ 51 h 289"/>
                <a:gd name="T34" fmla="*/ 233 w 261"/>
                <a:gd name="T35" fmla="*/ 45 h 289"/>
                <a:gd name="T36" fmla="*/ 248 w 261"/>
                <a:gd name="T37" fmla="*/ 18 h 289"/>
                <a:gd name="T38" fmla="*/ 107 w 261"/>
                <a:gd name="T39" fmla="*/ 156 h 289"/>
                <a:gd name="T40" fmla="*/ 163 w 261"/>
                <a:gd name="T41" fmla="*/ 148 h 289"/>
                <a:gd name="T42" fmla="*/ 242 w 261"/>
                <a:gd name="T43" fmla="*/ 216 h 289"/>
                <a:gd name="T44" fmla="*/ 170 w 261"/>
                <a:gd name="T45" fmla="*/ 289 h 289"/>
                <a:gd name="T46" fmla="*/ 165 w 261"/>
                <a:gd name="T47" fmla="*/ 289 h 289"/>
                <a:gd name="T48" fmla="*/ 105 w 261"/>
                <a:gd name="T49" fmla="*/ 166 h 289"/>
                <a:gd name="T50" fmla="*/ 104 w 261"/>
                <a:gd name="T51" fmla="*/ 224 h 289"/>
                <a:gd name="T52" fmla="*/ 169 w 261"/>
                <a:gd name="T53" fmla="*/ 281 h 289"/>
                <a:gd name="T54" fmla="*/ 234 w 261"/>
                <a:gd name="T55" fmla="*/ 216 h 289"/>
                <a:gd name="T56" fmla="*/ 163 w 261"/>
                <a:gd name="T57" fmla="*/ 156 h 289"/>
                <a:gd name="T58" fmla="*/ 105 w 261"/>
                <a:gd name="T59" fmla="*/ 1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1" h="289">
                  <a:moveTo>
                    <a:pt x="165" y="289"/>
                  </a:moveTo>
                  <a:cubicBezTo>
                    <a:pt x="132" y="289"/>
                    <a:pt x="106" y="265"/>
                    <a:pt x="97" y="226"/>
                  </a:cubicBezTo>
                  <a:cubicBezTo>
                    <a:pt x="92" y="208"/>
                    <a:pt x="92" y="189"/>
                    <a:pt x="96" y="169"/>
                  </a:cubicBezTo>
                  <a:cubicBezTo>
                    <a:pt x="39" y="195"/>
                    <a:pt x="8" y="246"/>
                    <a:pt x="8" y="247"/>
                  </a:cubicBezTo>
                  <a:cubicBezTo>
                    <a:pt x="7" y="249"/>
                    <a:pt x="4" y="249"/>
                    <a:pt x="2" y="248"/>
                  </a:cubicBezTo>
                  <a:cubicBezTo>
                    <a:pt x="0" y="247"/>
                    <a:pt x="0" y="245"/>
                    <a:pt x="1" y="243"/>
                  </a:cubicBezTo>
                  <a:cubicBezTo>
                    <a:pt x="1" y="242"/>
                    <a:pt x="36" y="185"/>
                    <a:pt x="98" y="160"/>
                  </a:cubicBezTo>
                  <a:cubicBezTo>
                    <a:pt x="112" y="106"/>
                    <a:pt x="158" y="49"/>
                    <a:pt x="246" y="9"/>
                  </a:cubicBezTo>
                  <a:cubicBezTo>
                    <a:pt x="231" y="9"/>
                    <a:pt x="213" y="8"/>
                    <a:pt x="213" y="8"/>
                  </a:cubicBezTo>
                  <a:cubicBezTo>
                    <a:pt x="213" y="0"/>
                    <a:pt x="213" y="0"/>
                    <a:pt x="213" y="0"/>
                  </a:cubicBezTo>
                  <a:cubicBezTo>
                    <a:pt x="213" y="0"/>
                    <a:pt x="236" y="1"/>
                    <a:pt x="251" y="2"/>
                  </a:cubicBezTo>
                  <a:cubicBezTo>
                    <a:pt x="255" y="2"/>
                    <a:pt x="257" y="4"/>
                    <a:pt x="258" y="5"/>
                  </a:cubicBezTo>
                  <a:cubicBezTo>
                    <a:pt x="259" y="6"/>
                    <a:pt x="259" y="6"/>
                    <a:pt x="260" y="7"/>
                  </a:cubicBezTo>
                  <a:cubicBezTo>
                    <a:pt x="261" y="8"/>
                    <a:pt x="261" y="10"/>
                    <a:pt x="260" y="11"/>
                  </a:cubicBezTo>
                  <a:cubicBezTo>
                    <a:pt x="259" y="14"/>
                    <a:pt x="259" y="14"/>
                    <a:pt x="259" y="14"/>
                  </a:cubicBezTo>
                  <a:cubicBezTo>
                    <a:pt x="257" y="25"/>
                    <a:pt x="245" y="42"/>
                    <a:pt x="239" y="50"/>
                  </a:cubicBezTo>
                  <a:cubicBezTo>
                    <a:pt x="238" y="51"/>
                    <a:pt x="236" y="52"/>
                    <a:pt x="234" y="51"/>
                  </a:cubicBezTo>
                  <a:cubicBezTo>
                    <a:pt x="232" y="49"/>
                    <a:pt x="232" y="47"/>
                    <a:pt x="233" y="45"/>
                  </a:cubicBezTo>
                  <a:cubicBezTo>
                    <a:pt x="248" y="18"/>
                    <a:pt x="248" y="18"/>
                    <a:pt x="248" y="18"/>
                  </a:cubicBezTo>
                  <a:cubicBezTo>
                    <a:pt x="166" y="54"/>
                    <a:pt x="122" y="106"/>
                    <a:pt x="107" y="156"/>
                  </a:cubicBezTo>
                  <a:cubicBezTo>
                    <a:pt x="124" y="151"/>
                    <a:pt x="142" y="147"/>
                    <a:pt x="163" y="148"/>
                  </a:cubicBezTo>
                  <a:cubicBezTo>
                    <a:pt x="217" y="149"/>
                    <a:pt x="242" y="183"/>
                    <a:pt x="242" y="216"/>
                  </a:cubicBezTo>
                  <a:cubicBezTo>
                    <a:pt x="243" y="250"/>
                    <a:pt x="219" y="285"/>
                    <a:pt x="170" y="289"/>
                  </a:cubicBezTo>
                  <a:cubicBezTo>
                    <a:pt x="168" y="289"/>
                    <a:pt x="167" y="289"/>
                    <a:pt x="165" y="289"/>
                  </a:cubicBezTo>
                  <a:close/>
                  <a:moveTo>
                    <a:pt x="105" y="166"/>
                  </a:moveTo>
                  <a:cubicBezTo>
                    <a:pt x="100" y="186"/>
                    <a:pt x="100" y="206"/>
                    <a:pt x="104" y="224"/>
                  </a:cubicBezTo>
                  <a:cubicBezTo>
                    <a:pt x="113" y="261"/>
                    <a:pt x="139" y="283"/>
                    <a:pt x="169" y="281"/>
                  </a:cubicBezTo>
                  <a:cubicBezTo>
                    <a:pt x="213" y="278"/>
                    <a:pt x="235" y="246"/>
                    <a:pt x="234" y="216"/>
                  </a:cubicBezTo>
                  <a:cubicBezTo>
                    <a:pt x="234" y="187"/>
                    <a:pt x="211" y="157"/>
                    <a:pt x="163" y="156"/>
                  </a:cubicBezTo>
                  <a:cubicBezTo>
                    <a:pt x="141" y="155"/>
                    <a:pt x="122" y="159"/>
                    <a:pt x="10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31" name="Group 27"/>
          <p:cNvGrpSpPr/>
          <p:nvPr/>
        </p:nvGrpSpPr>
        <p:grpSpPr>
          <a:xfrm>
            <a:off x="7153734" y="1576324"/>
            <a:ext cx="1165225" cy="1130301"/>
            <a:chOff x="7063581" y="2711588"/>
            <a:chExt cx="1165225" cy="1130301"/>
          </a:xfrm>
          <a:solidFill>
            <a:srgbClr val="027BA8"/>
          </a:solidFill>
        </p:grpSpPr>
        <p:sp>
          <p:nvSpPr>
            <p:cNvPr id="32" name="Freeform 247"/>
            <p:cNvSpPr>
              <a:spLocks/>
            </p:cNvSpPr>
            <p:nvPr/>
          </p:nvSpPr>
          <p:spPr bwMode="auto">
            <a:xfrm>
              <a:off x="7541418" y="2711588"/>
              <a:ext cx="687388" cy="674688"/>
            </a:xfrm>
            <a:custGeom>
              <a:avLst/>
              <a:gdLst>
                <a:gd name="T0" fmla="*/ 194 w 310"/>
                <a:gd name="T1" fmla="*/ 149 h 304"/>
                <a:gd name="T2" fmla="*/ 258 w 310"/>
                <a:gd name="T3" fmla="*/ 151 h 304"/>
                <a:gd name="T4" fmla="*/ 293 w 310"/>
                <a:gd name="T5" fmla="*/ 118 h 304"/>
                <a:gd name="T6" fmla="*/ 305 w 310"/>
                <a:gd name="T7" fmla="*/ 71 h 304"/>
                <a:gd name="T8" fmla="*/ 303 w 310"/>
                <a:gd name="T9" fmla="*/ 73 h 304"/>
                <a:gd name="T10" fmla="*/ 261 w 310"/>
                <a:gd name="T11" fmla="*/ 112 h 304"/>
                <a:gd name="T12" fmla="*/ 204 w 310"/>
                <a:gd name="T13" fmla="*/ 110 h 304"/>
                <a:gd name="T14" fmla="*/ 203 w 310"/>
                <a:gd name="T15" fmla="*/ 109 h 304"/>
                <a:gd name="T16" fmla="*/ 204 w 310"/>
                <a:gd name="T17" fmla="*/ 50 h 304"/>
                <a:gd name="T18" fmla="*/ 245 w 310"/>
                <a:gd name="T19" fmla="*/ 12 h 304"/>
                <a:gd name="T20" fmla="*/ 249 w 310"/>
                <a:gd name="T21" fmla="*/ 9 h 304"/>
                <a:gd name="T22" fmla="*/ 198 w 310"/>
                <a:gd name="T23" fmla="*/ 16 h 304"/>
                <a:gd name="T24" fmla="*/ 162 w 310"/>
                <a:gd name="T25" fmla="*/ 48 h 304"/>
                <a:gd name="T26" fmla="*/ 161 w 310"/>
                <a:gd name="T27" fmla="*/ 114 h 304"/>
                <a:gd name="T28" fmla="*/ 166 w 310"/>
                <a:gd name="T29" fmla="*/ 120 h 304"/>
                <a:gd name="T30" fmla="*/ 148 w 310"/>
                <a:gd name="T31" fmla="*/ 137 h 304"/>
                <a:gd name="T32" fmla="*/ 66 w 310"/>
                <a:gd name="T33" fmla="*/ 49 h 304"/>
                <a:gd name="T34" fmla="*/ 39 w 310"/>
                <a:gd name="T35" fmla="*/ 41 h 304"/>
                <a:gd name="T36" fmla="*/ 33 w 310"/>
                <a:gd name="T37" fmla="*/ 47 h 304"/>
                <a:gd name="T38" fmla="*/ 41 w 310"/>
                <a:gd name="T39" fmla="*/ 72 h 304"/>
                <a:gd name="T40" fmla="*/ 123 w 310"/>
                <a:gd name="T41" fmla="*/ 160 h 304"/>
                <a:gd name="T42" fmla="*/ 102 w 310"/>
                <a:gd name="T43" fmla="*/ 180 h 304"/>
                <a:gd name="T44" fmla="*/ 70 w 310"/>
                <a:gd name="T45" fmla="*/ 187 h 304"/>
                <a:gd name="T46" fmla="*/ 15 w 310"/>
                <a:gd name="T47" fmla="*/ 238 h 304"/>
                <a:gd name="T48" fmla="*/ 13 w 310"/>
                <a:gd name="T49" fmla="*/ 284 h 304"/>
                <a:gd name="T50" fmla="*/ 14 w 310"/>
                <a:gd name="T51" fmla="*/ 285 h 304"/>
                <a:gd name="T52" fmla="*/ 61 w 310"/>
                <a:gd name="T53" fmla="*/ 288 h 304"/>
                <a:gd name="T54" fmla="*/ 116 w 310"/>
                <a:gd name="T55" fmla="*/ 236 h 304"/>
                <a:gd name="T56" fmla="*/ 124 w 310"/>
                <a:gd name="T57" fmla="*/ 205 h 304"/>
                <a:gd name="T58" fmla="*/ 146 w 310"/>
                <a:gd name="T59" fmla="*/ 185 h 304"/>
                <a:gd name="T60" fmla="*/ 163 w 310"/>
                <a:gd name="T61" fmla="*/ 203 h 304"/>
                <a:gd name="T62" fmla="*/ 170 w 310"/>
                <a:gd name="T63" fmla="*/ 235 h 304"/>
                <a:gd name="T64" fmla="*/ 221 w 310"/>
                <a:gd name="T65" fmla="*/ 290 h 304"/>
                <a:gd name="T66" fmla="*/ 267 w 310"/>
                <a:gd name="T67" fmla="*/ 292 h 304"/>
                <a:gd name="T68" fmla="*/ 268 w 310"/>
                <a:gd name="T69" fmla="*/ 291 h 304"/>
                <a:gd name="T70" fmla="*/ 271 w 310"/>
                <a:gd name="T71" fmla="*/ 244 h 304"/>
                <a:gd name="T72" fmla="*/ 220 w 310"/>
                <a:gd name="T73" fmla="*/ 189 h 304"/>
                <a:gd name="T74" fmla="*/ 189 w 310"/>
                <a:gd name="T75" fmla="*/ 181 h 304"/>
                <a:gd name="T76" fmla="*/ 171 w 310"/>
                <a:gd name="T77" fmla="*/ 162 h 304"/>
                <a:gd name="T78" fmla="*/ 189 w 310"/>
                <a:gd name="T79" fmla="*/ 145 h 304"/>
                <a:gd name="T80" fmla="*/ 194 w 310"/>
                <a:gd name="T81" fmla="*/ 14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0" h="304">
                  <a:moveTo>
                    <a:pt x="194" y="149"/>
                  </a:moveTo>
                  <a:cubicBezTo>
                    <a:pt x="210" y="167"/>
                    <a:pt x="240" y="167"/>
                    <a:pt x="258" y="151"/>
                  </a:cubicBezTo>
                  <a:cubicBezTo>
                    <a:pt x="293" y="118"/>
                    <a:pt x="293" y="118"/>
                    <a:pt x="293" y="118"/>
                  </a:cubicBezTo>
                  <a:cubicBezTo>
                    <a:pt x="306" y="105"/>
                    <a:pt x="310" y="87"/>
                    <a:pt x="305" y="71"/>
                  </a:cubicBezTo>
                  <a:cubicBezTo>
                    <a:pt x="304" y="72"/>
                    <a:pt x="304" y="73"/>
                    <a:pt x="303" y="73"/>
                  </a:cubicBezTo>
                  <a:cubicBezTo>
                    <a:pt x="261" y="112"/>
                    <a:pt x="261" y="112"/>
                    <a:pt x="261" y="112"/>
                  </a:cubicBezTo>
                  <a:cubicBezTo>
                    <a:pt x="245" y="127"/>
                    <a:pt x="219" y="126"/>
                    <a:pt x="204" y="110"/>
                  </a:cubicBezTo>
                  <a:cubicBezTo>
                    <a:pt x="203" y="109"/>
                    <a:pt x="203" y="109"/>
                    <a:pt x="203" y="109"/>
                  </a:cubicBezTo>
                  <a:cubicBezTo>
                    <a:pt x="188" y="93"/>
                    <a:pt x="188" y="65"/>
                    <a:pt x="204" y="50"/>
                  </a:cubicBezTo>
                  <a:cubicBezTo>
                    <a:pt x="245" y="12"/>
                    <a:pt x="245" y="12"/>
                    <a:pt x="245" y="12"/>
                  </a:cubicBezTo>
                  <a:cubicBezTo>
                    <a:pt x="246" y="11"/>
                    <a:pt x="247" y="10"/>
                    <a:pt x="249" y="9"/>
                  </a:cubicBezTo>
                  <a:cubicBezTo>
                    <a:pt x="232" y="0"/>
                    <a:pt x="212" y="2"/>
                    <a:pt x="198" y="16"/>
                  </a:cubicBezTo>
                  <a:cubicBezTo>
                    <a:pt x="162" y="48"/>
                    <a:pt x="162" y="48"/>
                    <a:pt x="162" y="48"/>
                  </a:cubicBezTo>
                  <a:cubicBezTo>
                    <a:pt x="144" y="65"/>
                    <a:pt x="144" y="96"/>
                    <a:pt x="161" y="114"/>
                  </a:cubicBezTo>
                  <a:cubicBezTo>
                    <a:pt x="166" y="120"/>
                    <a:pt x="166" y="120"/>
                    <a:pt x="166" y="120"/>
                  </a:cubicBezTo>
                  <a:cubicBezTo>
                    <a:pt x="148" y="137"/>
                    <a:pt x="148" y="137"/>
                    <a:pt x="148" y="137"/>
                  </a:cubicBezTo>
                  <a:cubicBezTo>
                    <a:pt x="66" y="49"/>
                    <a:pt x="66" y="49"/>
                    <a:pt x="66" y="49"/>
                  </a:cubicBezTo>
                  <a:cubicBezTo>
                    <a:pt x="39" y="41"/>
                    <a:pt x="39" y="41"/>
                    <a:pt x="39" y="41"/>
                  </a:cubicBezTo>
                  <a:cubicBezTo>
                    <a:pt x="33" y="47"/>
                    <a:pt x="33" y="47"/>
                    <a:pt x="33" y="47"/>
                  </a:cubicBezTo>
                  <a:cubicBezTo>
                    <a:pt x="41" y="72"/>
                    <a:pt x="41" y="72"/>
                    <a:pt x="41" y="72"/>
                  </a:cubicBezTo>
                  <a:cubicBezTo>
                    <a:pt x="123" y="160"/>
                    <a:pt x="123" y="160"/>
                    <a:pt x="123" y="160"/>
                  </a:cubicBezTo>
                  <a:cubicBezTo>
                    <a:pt x="102" y="180"/>
                    <a:pt x="102" y="180"/>
                    <a:pt x="102" y="180"/>
                  </a:cubicBezTo>
                  <a:cubicBezTo>
                    <a:pt x="91" y="176"/>
                    <a:pt x="79" y="178"/>
                    <a:pt x="70" y="187"/>
                  </a:cubicBezTo>
                  <a:cubicBezTo>
                    <a:pt x="15" y="238"/>
                    <a:pt x="15" y="238"/>
                    <a:pt x="15" y="238"/>
                  </a:cubicBezTo>
                  <a:cubicBezTo>
                    <a:pt x="1" y="250"/>
                    <a:pt x="0" y="271"/>
                    <a:pt x="13" y="284"/>
                  </a:cubicBezTo>
                  <a:cubicBezTo>
                    <a:pt x="14" y="285"/>
                    <a:pt x="14" y="285"/>
                    <a:pt x="14" y="285"/>
                  </a:cubicBezTo>
                  <a:cubicBezTo>
                    <a:pt x="26" y="298"/>
                    <a:pt x="48" y="300"/>
                    <a:pt x="61" y="288"/>
                  </a:cubicBezTo>
                  <a:cubicBezTo>
                    <a:pt x="116" y="236"/>
                    <a:pt x="116" y="236"/>
                    <a:pt x="116" y="236"/>
                  </a:cubicBezTo>
                  <a:cubicBezTo>
                    <a:pt x="125" y="228"/>
                    <a:pt x="127" y="216"/>
                    <a:pt x="124" y="205"/>
                  </a:cubicBezTo>
                  <a:cubicBezTo>
                    <a:pt x="146" y="185"/>
                    <a:pt x="146" y="185"/>
                    <a:pt x="146" y="185"/>
                  </a:cubicBezTo>
                  <a:cubicBezTo>
                    <a:pt x="163" y="203"/>
                    <a:pt x="163" y="203"/>
                    <a:pt x="163" y="203"/>
                  </a:cubicBezTo>
                  <a:cubicBezTo>
                    <a:pt x="159" y="214"/>
                    <a:pt x="162" y="226"/>
                    <a:pt x="170" y="235"/>
                  </a:cubicBezTo>
                  <a:cubicBezTo>
                    <a:pt x="221" y="290"/>
                    <a:pt x="221" y="290"/>
                    <a:pt x="221" y="290"/>
                  </a:cubicBezTo>
                  <a:cubicBezTo>
                    <a:pt x="234" y="304"/>
                    <a:pt x="254" y="304"/>
                    <a:pt x="267" y="292"/>
                  </a:cubicBezTo>
                  <a:cubicBezTo>
                    <a:pt x="268" y="291"/>
                    <a:pt x="268" y="291"/>
                    <a:pt x="268" y="291"/>
                  </a:cubicBezTo>
                  <a:cubicBezTo>
                    <a:pt x="281" y="279"/>
                    <a:pt x="283" y="257"/>
                    <a:pt x="271" y="244"/>
                  </a:cubicBezTo>
                  <a:cubicBezTo>
                    <a:pt x="220" y="189"/>
                    <a:pt x="220" y="189"/>
                    <a:pt x="220" y="189"/>
                  </a:cubicBezTo>
                  <a:cubicBezTo>
                    <a:pt x="211" y="180"/>
                    <a:pt x="200" y="178"/>
                    <a:pt x="189" y="181"/>
                  </a:cubicBezTo>
                  <a:cubicBezTo>
                    <a:pt x="171" y="162"/>
                    <a:pt x="171" y="162"/>
                    <a:pt x="171" y="162"/>
                  </a:cubicBezTo>
                  <a:cubicBezTo>
                    <a:pt x="189" y="145"/>
                    <a:pt x="189" y="145"/>
                    <a:pt x="189" y="145"/>
                  </a:cubicBezTo>
                  <a:lnTo>
                    <a:pt x="19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3" name="Freeform 252"/>
            <p:cNvSpPr>
              <a:spLocks noEditPoints="1"/>
            </p:cNvSpPr>
            <p:nvPr/>
          </p:nvSpPr>
          <p:spPr bwMode="auto">
            <a:xfrm>
              <a:off x="7063581" y="3173551"/>
              <a:ext cx="533400" cy="668338"/>
            </a:xfrm>
            <a:custGeom>
              <a:avLst/>
              <a:gdLst>
                <a:gd name="T0" fmla="*/ 158 w 240"/>
                <a:gd name="T1" fmla="*/ 301 h 301"/>
                <a:gd name="T2" fmla="*/ 91 w 240"/>
                <a:gd name="T3" fmla="*/ 252 h 301"/>
                <a:gd name="T4" fmla="*/ 79 w 240"/>
                <a:gd name="T5" fmla="*/ 197 h 301"/>
                <a:gd name="T6" fmla="*/ 9 w 240"/>
                <a:gd name="T7" fmla="*/ 291 h 301"/>
                <a:gd name="T8" fmla="*/ 4 w 240"/>
                <a:gd name="T9" fmla="*/ 293 h 301"/>
                <a:gd name="T10" fmla="*/ 1 w 240"/>
                <a:gd name="T11" fmla="*/ 288 h 301"/>
                <a:gd name="T12" fmla="*/ 79 w 240"/>
                <a:gd name="T13" fmla="*/ 187 h 301"/>
                <a:gd name="T14" fmla="*/ 193 w 240"/>
                <a:gd name="T15" fmla="*/ 9 h 301"/>
                <a:gd name="T16" fmla="*/ 160 w 240"/>
                <a:gd name="T17" fmla="*/ 14 h 301"/>
                <a:gd name="T18" fmla="*/ 159 w 240"/>
                <a:gd name="T19" fmla="*/ 6 h 301"/>
                <a:gd name="T20" fmla="*/ 196 w 240"/>
                <a:gd name="T21" fmla="*/ 0 h 301"/>
                <a:gd name="T22" fmla="*/ 204 w 240"/>
                <a:gd name="T23" fmla="*/ 3 h 301"/>
                <a:gd name="T24" fmla="*/ 206 w 240"/>
                <a:gd name="T25" fmla="*/ 3 h 301"/>
                <a:gd name="T26" fmla="*/ 207 w 240"/>
                <a:gd name="T27" fmla="*/ 8 h 301"/>
                <a:gd name="T28" fmla="*/ 206 w 240"/>
                <a:gd name="T29" fmla="*/ 11 h 301"/>
                <a:gd name="T30" fmla="*/ 194 w 240"/>
                <a:gd name="T31" fmla="*/ 50 h 301"/>
                <a:gd name="T32" fmla="*/ 189 w 240"/>
                <a:gd name="T33" fmla="*/ 52 h 301"/>
                <a:gd name="T34" fmla="*/ 187 w 240"/>
                <a:gd name="T35" fmla="*/ 47 h 301"/>
                <a:gd name="T36" fmla="*/ 196 w 240"/>
                <a:gd name="T37" fmla="*/ 17 h 301"/>
                <a:gd name="T38" fmla="*/ 87 w 240"/>
                <a:gd name="T39" fmla="*/ 182 h 301"/>
                <a:gd name="T40" fmla="*/ 140 w 240"/>
                <a:gd name="T41" fmla="*/ 162 h 301"/>
                <a:gd name="T42" fmla="*/ 232 w 240"/>
                <a:gd name="T43" fmla="*/ 212 h 301"/>
                <a:gd name="T44" fmla="*/ 176 w 240"/>
                <a:gd name="T45" fmla="*/ 298 h 301"/>
                <a:gd name="T46" fmla="*/ 158 w 240"/>
                <a:gd name="T47" fmla="*/ 301 h 301"/>
                <a:gd name="T48" fmla="*/ 87 w 240"/>
                <a:gd name="T49" fmla="*/ 191 h 301"/>
                <a:gd name="T50" fmla="*/ 99 w 240"/>
                <a:gd name="T51" fmla="*/ 249 h 301"/>
                <a:gd name="T52" fmla="*/ 174 w 240"/>
                <a:gd name="T53" fmla="*/ 291 h 301"/>
                <a:gd name="T54" fmla="*/ 224 w 240"/>
                <a:gd name="T55" fmla="*/ 214 h 301"/>
                <a:gd name="T56" fmla="*/ 141 w 240"/>
                <a:gd name="T57" fmla="*/ 170 h 301"/>
                <a:gd name="T58" fmla="*/ 87 w 240"/>
                <a:gd name="T59" fmla="*/ 19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301">
                  <a:moveTo>
                    <a:pt x="158" y="301"/>
                  </a:moveTo>
                  <a:cubicBezTo>
                    <a:pt x="131" y="301"/>
                    <a:pt x="106" y="283"/>
                    <a:pt x="91" y="252"/>
                  </a:cubicBezTo>
                  <a:cubicBezTo>
                    <a:pt x="84" y="236"/>
                    <a:pt x="79" y="217"/>
                    <a:pt x="79" y="197"/>
                  </a:cubicBezTo>
                  <a:cubicBezTo>
                    <a:pt x="29" y="233"/>
                    <a:pt x="9" y="290"/>
                    <a:pt x="9" y="291"/>
                  </a:cubicBezTo>
                  <a:cubicBezTo>
                    <a:pt x="8" y="293"/>
                    <a:pt x="6" y="294"/>
                    <a:pt x="4" y="293"/>
                  </a:cubicBezTo>
                  <a:cubicBezTo>
                    <a:pt x="2" y="293"/>
                    <a:pt x="0" y="290"/>
                    <a:pt x="1" y="288"/>
                  </a:cubicBezTo>
                  <a:cubicBezTo>
                    <a:pt x="1" y="287"/>
                    <a:pt x="23" y="225"/>
                    <a:pt x="79" y="187"/>
                  </a:cubicBezTo>
                  <a:cubicBezTo>
                    <a:pt x="82" y="131"/>
                    <a:pt x="115" y="66"/>
                    <a:pt x="193" y="9"/>
                  </a:cubicBezTo>
                  <a:cubicBezTo>
                    <a:pt x="178" y="11"/>
                    <a:pt x="160" y="14"/>
                    <a:pt x="160" y="14"/>
                  </a:cubicBezTo>
                  <a:cubicBezTo>
                    <a:pt x="159" y="6"/>
                    <a:pt x="159" y="6"/>
                    <a:pt x="159" y="6"/>
                  </a:cubicBezTo>
                  <a:cubicBezTo>
                    <a:pt x="159" y="6"/>
                    <a:pt x="181" y="3"/>
                    <a:pt x="196" y="0"/>
                  </a:cubicBezTo>
                  <a:cubicBezTo>
                    <a:pt x="200" y="0"/>
                    <a:pt x="203" y="1"/>
                    <a:pt x="204" y="3"/>
                  </a:cubicBezTo>
                  <a:cubicBezTo>
                    <a:pt x="204" y="3"/>
                    <a:pt x="205" y="3"/>
                    <a:pt x="206" y="3"/>
                  </a:cubicBezTo>
                  <a:cubicBezTo>
                    <a:pt x="207" y="4"/>
                    <a:pt x="208" y="6"/>
                    <a:pt x="207" y="8"/>
                  </a:cubicBezTo>
                  <a:cubicBezTo>
                    <a:pt x="206" y="11"/>
                    <a:pt x="206" y="11"/>
                    <a:pt x="206" y="11"/>
                  </a:cubicBezTo>
                  <a:cubicBezTo>
                    <a:pt x="207" y="22"/>
                    <a:pt x="199" y="41"/>
                    <a:pt x="194" y="50"/>
                  </a:cubicBezTo>
                  <a:cubicBezTo>
                    <a:pt x="193" y="52"/>
                    <a:pt x="191" y="53"/>
                    <a:pt x="189" y="52"/>
                  </a:cubicBezTo>
                  <a:cubicBezTo>
                    <a:pt x="187" y="51"/>
                    <a:pt x="186" y="49"/>
                    <a:pt x="187" y="47"/>
                  </a:cubicBezTo>
                  <a:cubicBezTo>
                    <a:pt x="196" y="17"/>
                    <a:pt x="196" y="17"/>
                    <a:pt x="196" y="17"/>
                  </a:cubicBezTo>
                  <a:cubicBezTo>
                    <a:pt x="124" y="69"/>
                    <a:pt x="92" y="130"/>
                    <a:pt x="87" y="182"/>
                  </a:cubicBezTo>
                  <a:cubicBezTo>
                    <a:pt x="103" y="173"/>
                    <a:pt x="120" y="165"/>
                    <a:pt x="140" y="162"/>
                  </a:cubicBezTo>
                  <a:cubicBezTo>
                    <a:pt x="193" y="152"/>
                    <a:pt x="224" y="180"/>
                    <a:pt x="232" y="212"/>
                  </a:cubicBezTo>
                  <a:cubicBezTo>
                    <a:pt x="240" y="245"/>
                    <a:pt x="223" y="285"/>
                    <a:pt x="176" y="298"/>
                  </a:cubicBezTo>
                  <a:cubicBezTo>
                    <a:pt x="170" y="300"/>
                    <a:pt x="164" y="301"/>
                    <a:pt x="158" y="301"/>
                  </a:cubicBezTo>
                  <a:close/>
                  <a:moveTo>
                    <a:pt x="87" y="191"/>
                  </a:moveTo>
                  <a:cubicBezTo>
                    <a:pt x="86" y="212"/>
                    <a:pt x="91" y="232"/>
                    <a:pt x="99" y="249"/>
                  </a:cubicBezTo>
                  <a:cubicBezTo>
                    <a:pt x="115" y="283"/>
                    <a:pt x="144" y="299"/>
                    <a:pt x="174" y="291"/>
                  </a:cubicBezTo>
                  <a:cubicBezTo>
                    <a:pt x="216" y="279"/>
                    <a:pt x="231" y="243"/>
                    <a:pt x="224" y="214"/>
                  </a:cubicBezTo>
                  <a:cubicBezTo>
                    <a:pt x="218" y="185"/>
                    <a:pt x="189" y="161"/>
                    <a:pt x="141" y="170"/>
                  </a:cubicBezTo>
                  <a:cubicBezTo>
                    <a:pt x="120" y="174"/>
                    <a:pt x="102" y="181"/>
                    <a:pt x="8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grpSp>
        <p:nvGrpSpPr>
          <p:cNvPr id="34" name="Group 3"/>
          <p:cNvGrpSpPr/>
          <p:nvPr/>
        </p:nvGrpSpPr>
        <p:grpSpPr>
          <a:xfrm>
            <a:off x="5505909" y="2296377"/>
            <a:ext cx="1539875" cy="2038350"/>
            <a:chOff x="5415756" y="3159263"/>
            <a:chExt cx="1539875" cy="2038350"/>
          </a:xfrm>
          <a:solidFill>
            <a:srgbClr val="027BA8"/>
          </a:solidFill>
        </p:grpSpPr>
        <p:sp>
          <p:nvSpPr>
            <p:cNvPr id="35" name="Freeform 211"/>
            <p:cNvSpPr>
              <a:spLocks/>
            </p:cNvSpPr>
            <p:nvPr/>
          </p:nvSpPr>
          <p:spPr bwMode="auto">
            <a:xfrm>
              <a:off x="5763418" y="3159263"/>
              <a:ext cx="684213" cy="590550"/>
            </a:xfrm>
            <a:custGeom>
              <a:avLst/>
              <a:gdLst>
                <a:gd name="T0" fmla="*/ 155 w 308"/>
                <a:gd name="T1" fmla="*/ 0 h 266"/>
                <a:gd name="T2" fmla="*/ 268 w 308"/>
                <a:gd name="T3" fmla="*/ 50 h 266"/>
                <a:gd name="T4" fmla="*/ 284 w 308"/>
                <a:gd name="T5" fmla="*/ 189 h 266"/>
                <a:gd name="T6" fmla="*/ 260 w 308"/>
                <a:gd name="T7" fmla="*/ 262 h 266"/>
                <a:gd name="T8" fmla="*/ 248 w 308"/>
                <a:gd name="T9" fmla="*/ 189 h 266"/>
                <a:gd name="T10" fmla="*/ 223 w 308"/>
                <a:gd name="T11" fmla="*/ 105 h 266"/>
                <a:gd name="T12" fmla="*/ 153 w 308"/>
                <a:gd name="T13" fmla="*/ 94 h 266"/>
                <a:gd name="T14" fmla="*/ 65 w 308"/>
                <a:gd name="T15" fmla="*/ 110 h 266"/>
                <a:gd name="T16" fmla="*/ 48 w 308"/>
                <a:gd name="T17" fmla="*/ 192 h 266"/>
                <a:gd name="T18" fmla="*/ 42 w 308"/>
                <a:gd name="T19" fmla="*/ 249 h 266"/>
                <a:gd name="T20" fmla="*/ 28 w 308"/>
                <a:gd name="T21" fmla="*/ 152 h 266"/>
                <a:gd name="T22" fmla="*/ 155 w 308"/>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266">
                  <a:moveTo>
                    <a:pt x="155" y="0"/>
                  </a:moveTo>
                  <a:cubicBezTo>
                    <a:pt x="155" y="0"/>
                    <a:pt x="228" y="6"/>
                    <a:pt x="268" y="50"/>
                  </a:cubicBezTo>
                  <a:cubicBezTo>
                    <a:pt x="308" y="94"/>
                    <a:pt x="293" y="151"/>
                    <a:pt x="284" y="189"/>
                  </a:cubicBezTo>
                  <a:cubicBezTo>
                    <a:pt x="284" y="189"/>
                    <a:pt x="260" y="258"/>
                    <a:pt x="260" y="262"/>
                  </a:cubicBezTo>
                  <a:cubicBezTo>
                    <a:pt x="260" y="266"/>
                    <a:pt x="256" y="206"/>
                    <a:pt x="248" y="189"/>
                  </a:cubicBezTo>
                  <a:cubicBezTo>
                    <a:pt x="240" y="172"/>
                    <a:pt x="252" y="123"/>
                    <a:pt x="223" y="105"/>
                  </a:cubicBezTo>
                  <a:cubicBezTo>
                    <a:pt x="194" y="86"/>
                    <a:pt x="153" y="94"/>
                    <a:pt x="153" y="94"/>
                  </a:cubicBezTo>
                  <a:cubicBezTo>
                    <a:pt x="153" y="94"/>
                    <a:pt x="93" y="77"/>
                    <a:pt x="65" y="110"/>
                  </a:cubicBezTo>
                  <a:cubicBezTo>
                    <a:pt x="36" y="142"/>
                    <a:pt x="52" y="167"/>
                    <a:pt x="48" y="192"/>
                  </a:cubicBezTo>
                  <a:cubicBezTo>
                    <a:pt x="45" y="217"/>
                    <a:pt x="42" y="249"/>
                    <a:pt x="42" y="249"/>
                  </a:cubicBezTo>
                  <a:cubicBezTo>
                    <a:pt x="42" y="249"/>
                    <a:pt x="30" y="179"/>
                    <a:pt x="28" y="152"/>
                  </a:cubicBezTo>
                  <a:cubicBezTo>
                    <a:pt x="26" y="125"/>
                    <a:pt x="0" y="27"/>
                    <a:pt x="1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Freeform 212"/>
            <p:cNvSpPr>
              <a:spLocks/>
            </p:cNvSpPr>
            <p:nvPr/>
          </p:nvSpPr>
          <p:spPr bwMode="auto">
            <a:xfrm>
              <a:off x="5415756" y="3905388"/>
              <a:ext cx="1539875" cy="1292225"/>
            </a:xfrm>
            <a:custGeom>
              <a:avLst/>
              <a:gdLst>
                <a:gd name="T0" fmla="*/ 239 w 694"/>
                <a:gd name="T1" fmla="*/ 16 h 582"/>
                <a:gd name="T2" fmla="*/ 249 w 694"/>
                <a:gd name="T3" fmla="*/ 64 h 582"/>
                <a:gd name="T4" fmla="*/ 315 w 694"/>
                <a:gd name="T5" fmla="*/ 114 h 582"/>
                <a:gd name="T6" fmla="*/ 405 w 694"/>
                <a:gd name="T7" fmla="*/ 22 h 582"/>
                <a:gd name="T8" fmla="*/ 404 w 694"/>
                <a:gd name="T9" fmla="*/ 0 h 582"/>
                <a:gd name="T10" fmla="*/ 435 w 694"/>
                <a:gd name="T11" fmla="*/ 31 h 582"/>
                <a:gd name="T12" fmla="*/ 438 w 694"/>
                <a:gd name="T13" fmla="*/ 45 h 582"/>
                <a:gd name="T14" fmla="*/ 588 w 694"/>
                <a:gd name="T15" fmla="*/ 89 h 582"/>
                <a:gd name="T16" fmla="*/ 674 w 694"/>
                <a:gd name="T17" fmla="*/ 309 h 582"/>
                <a:gd name="T18" fmla="*/ 659 w 694"/>
                <a:gd name="T19" fmla="*/ 527 h 582"/>
                <a:gd name="T20" fmla="*/ 566 w 694"/>
                <a:gd name="T21" fmla="*/ 558 h 582"/>
                <a:gd name="T22" fmla="*/ 512 w 694"/>
                <a:gd name="T23" fmla="*/ 552 h 582"/>
                <a:gd name="T24" fmla="*/ 509 w 694"/>
                <a:gd name="T25" fmla="*/ 486 h 582"/>
                <a:gd name="T26" fmla="*/ 497 w 694"/>
                <a:gd name="T27" fmla="*/ 396 h 582"/>
                <a:gd name="T28" fmla="*/ 525 w 694"/>
                <a:gd name="T29" fmla="*/ 389 h 582"/>
                <a:gd name="T30" fmla="*/ 489 w 694"/>
                <a:gd name="T31" fmla="*/ 355 h 582"/>
                <a:gd name="T32" fmla="*/ 424 w 694"/>
                <a:gd name="T33" fmla="*/ 389 h 582"/>
                <a:gd name="T34" fmla="*/ 328 w 694"/>
                <a:gd name="T35" fmla="*/ 372 h 582"/>
                <a:gd name="T36" fmla="*/ 324 w 694"/>
                <a:gd name="T37" fmla="*/ 184 h 582"/>
                <a:gd name="T38" fmla="*/ 319 w 694"/>
                <a:gd name="T39" fmla="*/ 165 h 582"/>
                <a:gd name="T40" fmla="*/ 332 w 694"/>
                <a:gd name="T41" fmla="*/ 139 h 582"/>
                <a:gd name="T42" fmla="*/ 368 w 694"/>
                <a:gd name="T43" fmla="*/ 114 h 582"/>
                <a:gd name="T44" fmla="*/ 357 w 694"/>
                <a:gd name="T45" fmla="*/ 101 h 582"/>
                <a:gd name="T46" fmla="*/ 321 w 694"/>
                <a:gd name="T47" fmla="*/ 127 h 582"/>
                <a:gd name="T48" fmla="*/ 308 w 694"/>
                <a:gd name="T49" fmla="*/ 127 h 582"/>
                <a:gd name="T50" fmla="*/ 276 w 694"/>
                <a:gd name="T51" fmla="*/ 107 h 582"/>
                <a:gd name="T52" fmla="*/ 262 w 694"/>
                <a:gd name="T53" fmla="*/ 124 h 582"/>
                <a:gd name="T54" fmla="*/ 294 w 694"/>
                <a:gd name="T55" fmla="*/ 143 h 582"/>
                <a:gd name="T56" fmla="*/ 289 w 694"/>
                <a:gd name="T57" fmla="*/ 159 h 582"/>
                <a:gd name="T58" fmla="*/ 275 w 694"/>
                <a:gd name="T59" fmla="*/ 185 h 582"/>
                <a:gd name="T60" fmla="*/ 260 w 694"/>
                <a:gd name="T61" fmla="*/ 355 h 582"/>
                <a:gd name="T62" fmla="*/ 186 w 694"/>
                <a:gd name="T63" fmla="*/ 357 h 582"/>
                <a:gd name="T64" fmla="*/ 141 w 694"/>
                <a:gd name="T65" fmla="*/ 419 h 582"/>
                <a:gd name="T66" fmla="*/ 161 w 694"/>
                <a:gd name="T67" fmla="*/ 432 h 582"/>
                <a:gd name="T68" fmla="*/ 154 w 694"/>
                <a:gd name="T69" fmla="*/ 572 h 582"/>
                <a:gd name="T70" fmla="*/ 85 w 694"/>
                <a:gd name="T71" fmla="*/ 577 h 582"/>
                <a:gd name="T72" fmla="*/ 8 w 694"/>
                <a:gd name="T73" fmla="*/ 486 h 582"/>
                <a:gd name="T74" fmla="*/ 11 w 694"/>
                <a:gd name="T75" fmla="*/ 283 h 582"/>
                <a:gd name="T76" fmla="*/ 73 w 694"/>
                <a:gd name="T77" fmla="*/ 121 h 582"/>
                <a:gd name="T78" fmla="*/ 196 w 694"/>
                <a:gd name="T79" fmla="*/ 72 h 582"/>
                <a:gd name="T80" fmla="*/ 239 w 694"/>
                <a:gd name="T81" fmla="*/ 1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4" h="582">
                  <a:moveTo>
                    <a:pt x="239" y="16"/>
                  </a:moveTo>
                  <a:cubicBezTo>
                    <a:pt x="239" y="16"/>
                    <a:pt x="234" y="43"/>
                    <a:pt x="249" y="64"/>
                  </a:cubicBezTo>
                  <a:cubicBezTo>
                    <a:pt x="265" y="84"/>
                    <a:pt x="303" y="117"/>
                    <a:pt x="315" y="114"/>
                  </a:cubicBezTo>
                  <a:cubicBezTo>
                    <a:pt x="326" y="111"/>
                    <a:pt x="401" y="41"/>
                    <a:pt x="405" y="22"/>
                  </a:cubicBezTo>
                  <a:cubicBezTo>
                    <a:pt x="410" y="3"/>
                    <a:pt x="404" y="0"/>
                    <a:pt x="404" y="0"/>
                  </a:cubicBezTo>
                  <a:cubicBezTo>
                    <a:pt x="404" y="0"/>
                    <a:pt x="434" y="24"/>
                    <a:pt x="435" y="31"/>
                  </a:cubicBezTo>
                  <a:cubicBezTo>
                    <a:pt x="437" y="38"/>
                    <a:pt x="438" y="45"/>
                    <a:pt x="438" y="45"/>
                  </a:cubicBezTo>
                  <a:cubicBezTo>
                    <a:pt x="438" y="45"/>
                    <a:pt x="544" y="54"/>
                    <a:pt x="588" y="89"/>
                  </a:cubicBezTo>
                  <a:cubicBezTo>
                    <a:pt x="632" y="123"/>
                    <a:pt x="661" y="230"/>
                    <a:pt x="674" y="309"/>
                  </a:cubicBezTo>
                  <a:cubicBezTo>
                    <a:pt x="686" y="389"/>
                    <a:pt x="694" y="496"/>
                    <a:pt x="659" y="527"/>
                  </a:cubicBezTo>
                  <a:cubicBezTo>
                    <a:pt x="625" y="559"/>
                    <a:pt x="566" y="558"/>
                    <a:pt x="566" y="558"/>
                  </a:cubicBezTo>
                  <a:cubicBezTo>
                    <a:pt x="566" y="558"/>
                    <a:pt x="516" y="565"/>
                    <a:pt x="512" y="552"/>
                  </a:cubicBezTo>
                  <a:cubicBezTo>
                    <a:pt x="507" y="540"/>
                    <a:pt x="521" y="515"/>
                    <a:pt x="509" y="486"/>
                  </a:cubicBezTo>
                  <a:cubicBezTo>
                    <a:pt x="498" y="457"/>
                    <a:pt x="487" y="413"/>
                    <a:pt x="497" y="396"/>
                  </a:cubicBezTo>
                  <a:cubicBezTo>
                    <a:pt x="525" y="389"/>
                    <a:pt x="525" y="389"/>
                    <a:pt x="525" y="389"/>
                  </a:cubicBezTo>
                  <a:cubicBezTo>
                    <a:pt x="525" y="389"/>
                    <a:pt x="516" y="354"/>
                    <a:pt x="489" y="355"/>
                  </a:cubicBezTo>
                  <a:cubicBezTo>
                    <a:pt x="462" y="356"/>
                    <a:pt x="456" y="390"/>
                    <a:pt x="424" y="389"/>
                  </a:cubicBezTo>
                  <a:cubicBezTo>
                    <a:pt x="392" y="389"/>
                    <a:pt x="328" y="372"/>
                    <a:pt x="328" y="372"/>
                  </a:cubicBezTo>
                  <a:cubicBezTo>
                    <a:pt x="324" y="184"/>
                    <a:pt x="324" y="184"/>
                    <a:pt x="324" y="184"/>
                  </a:cubicBezTo>
                  <a:cubicBezTo>
                    <a:pt x="319" y="165"/>
                    <a:pt x="319" y="165"/>
                    <a:pt x="319" y="165"/>
                  </a:cubicBezTo>
                  <a:cubicBezTo>
                    <a:pt x="332" y="139"/>
                    <a:pt x="332" y="139"/>
                    <a:pt x="332" y="139"/>
                  </a:cubicBezTo>
                  <a:cubicBezTo>
                    <a:pt x="368" y="114"/>
                    <a:pt x="368" y="114"/>
                    <a:pt x="368" y="114"/>
                  </a:cubicBezTo>
                  <a:cubicBezTo>
                    <a:pt x="357" y="101"/>
                    <a:pt x="357" y="101"/>
                    <a:pt x="357" y="101"/>
                  </a:cubicBezTo>
                  <a:cubicBezTo>
                    <a:pt x="321" y="127"/>
                    <a:pt x="321" y="127"/>
                    <a:pt x="321" y="127"/>
                  </a:cubicBezTo>
                  <a:cubicBezTo>
                    <a:pt x="308" y="127"/>
                    <a:pt x="308" y="127"/>
                    <a:pt x="308" y="127"/>
                  </a:cubicBezTo>
                  <a:cubicBezTo>
                    <a:pt x="276" y="107"/>
                    <a:pt x="276" y="107"/>
                    <a:pt x="276" y="107"/>
                  </a:cubicBezTo>
                  <a:cubicBezTo>
                    <a:pt x="262" y="124"/>
                    <a:pt x="262" y="124"/>
                    <a:pt x="262" y="124"/>
                  </a:cubicBezTo>
                  <a:cubicBezTo>
                    <a:pt x="294" y="143"/>
                    <a:pt x="294" y="143"/>
                    <a:pt x="294" y="143"/>
                  </a:cubicBezTo>
                  <a:cubicBezTo>
                    <a:pt x="289" y="159"/>
                    <a:pt x="289" y="159"/>
                    <a:pt x="289" y="159"/>
                  </a:cubicBezTo>
                  <a:cubicBezTo>
                    <a:pt x="275" y="185"/>
                    <a:pt x="275" y="185"/>
                    <a:pt x="275" y="185"/>
                  </a:cubicBezTo>
                  <a:cubicBezTo>
                    <a:pt x="260" y="355"/>
                    <a:pt x="260" y="355"/>
                    <a:pt x="260" y="355"/>
                  </a:cubicBezTo>
                  <a:cubicBezTo>
                    <a:pt x="260" y="355"/>
                    <a:pt x="215" y="347"/>
                    <a:pt x="186" y="357"/>
                  </a:cubicBezTo>
                  <a:cubicBezTo>
                    <a:pt x="157" y="367"/>
                    <a:pt x="138" y="399"/>
                    <a:pt x="141" y="419"/>
                  </a:cubicBezTo>
                  <a:cubicBezTo>
                    <a:pt x="141" y="419"/>
                    <a:pt x="139" y="434"/>
                    <a:pt x="161" y="432"/>
                  </a:cubicBezTo>
                  <a:cubicBezTo>
                    <a:pt x="161" y="432"/>
                    <a:pt x="155" y="569"/>
                    <a:pt x="154" y="572"/>
                  </a:cubicBezTo>
                  <a:cubicBezTo>
                    <a:pt x="154" y="575"/>
                    <a:pt x="119" y="582"/>
                    <a:pt x="85" y="577"/>
                  </a:cubicBezTo>
                  <a:cubicBezTo>
                    <a:pt x="50" y="571"/>
                    <a:pt x="15" y="526"/>
                    <a:pt x="8" y="486"/>
                  </a:cubicBezTo>
                  <a:cubicBezTo>
                    <a:pt x="0" y="446"/>
                    <a:pt x="4" y="330"/>
                    <a:pt x="11" y="283"/>
                  </a:cubicBezTo>
                  <a:cubicBezTo>
                    <a:pt x="17" y="236"/>
                    <a:pt x="28" y="138"/>
                    <a:pt x="73" y="121"/>
                  </a:cubicBezTo>
                  <a:cubicBezTo>
                    <a:pt x="117" y="104"/>
                    <a:pt x="180" y="89"/>
                    <a:pt x="196" y="72"/>
                  </a:cubicBezTo>
                  <a:cubicBezTo>
                    <a:pt x="213" y="56"/>
                    <a:pt x="233" y="18"/>
                    <a:pt x="23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7" name="Freeform 213"/>
            <p:cNvSpPr>
              <a:spLocks/>
            </p:cNvSpPr>
            <p:nvPr/>
          </p:nvSpPr>
          <p:spPr bwMode="auto">
            <a:xfrm>
              <a:off x="5766593" y="4840426"/>
              <a:ext cx="923925" cy="301625"/>
            </a:xfrm>
            <a:custGeom>
              <a:avLst/>
              <a:gdLst>
                <a:gd name="T0" fmla="*/ 361 w 417"/>
                <a:gd name="T1" fmla="*/ 124 h 136"/>
                <a:gd name="T2" fmla="*/ 237 w 417"/>
                <a:gd name="T3" fmla="*/ 77 h 136"/>
                <a:gd name="T4" fmla="*/ 128 w 417"/>
                <a:gd name="T5" fmla="*/ 26 h 136"/>
                <a:gd name="T6" fmla="*/ 1 w 417"/>
                <a:gd name="T7" fmla="*/ 12 h 136"/>
                <a:gd name="T8" fmla="*/ 0 w 417"/>
                <a:gd name="T9" fmla="*/ 16 h 136"/>
                <a:gd name="T10" fmla="*/ 128 w 417"/>
                <a:gd name="T11" fmla="*/ 35 h 136"/>
                <a:gd name="T12" fmla="*/ 361 w 417"/>
                <a:gd name="T13" fmla="*/ 132 h 136"/>
                <a:gd name="T14" fmla="*/ 361 w 417"/>
                <a:gd name="T15" fmla="*/ 124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36">
                  <a:moveTo>
                    <a:pt x="361" y="124"/>
                  </a:moveTo>
                  <a:cubicBezTo>
                    <a:pt x="361" y="124"/>
                    <a:pt x="286" y="103"/>
                    <a:pt x="237" y="77"/>
                  </a:cubicBezTo>
                  <a:cubicBezTo>
                    <a:pt x="187" y="52"/>
                    <a:pt x="136" y="27"/>
                    <a:pt x="128" y="26"/>
                  </a:cubicBezTo>
                  <a:cubicBezTo>
                    <a:pt x="120" y="26"/>
                    <a:pt x="39" y="0"/>
                    <a:pt x="1" y="12"/>
                  </a:cubicBezTo>
                  <a:cubicBezTo>
                    <a:pt x="0" y="16"/>
                    <a:pt x="0" y="16"/>
                    <a:pt x="0" y="16"/>
                  </a:cubicBezTo>
                  <a:cubicBezTo>
                    <a:pt x="0" y="16"/>
                    <a:pt x="66" y="7"/>
                    <a:pt x="128" y="35"/>
                  </a:cubicBezTo>
                  <a:cubicBezTo>
                    <a:pt x="189" y="63"/>
                    <a:pt x="306" y="136"/>
                    <a:pt x="361" y="132"/>
                  </a:cubicBezTo>
                  <a:cubicBezTo>
                    <a:pt x="417" y="128"/>
                    <a:pt x="361" y="124"/>
                    <a:pt x="36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Freeform 214"/>
            <p:cNvSpPr>
              <a:spLocks/>
            </p:cNvSpPr>
            <p:nvPr/>
          </p:nvSpPr>
          <p:spPr bwMode="auto">
            <a:xfrm>
              <a:off x="6328568" y="4753113"/>
              <a:ext cx="217488" cy="53975"/>
            </a:xfrm>
            <a:custGeom>
              <a:avLst/>
              <a:gdLst>
                <a:gd name="T0" fmla="*/ 95 w 98"/>
                <a:gd name="T1" fmla="*/ 14 h 24"/>
                <a:gd name="T2" fmla="*/ 4 w 98"/>
                <a:gd name="T3" fmla="*/ 0 h 24"/>
                <a:gd name="T4" fmla="*/ 0 w 98"/>
                <a:gd name="T5" fmla="*/ 7 h 24"/>
                <a:gd name="T6" fmla="*/ 98 w 98"/>
                <a:gd name="T7" fmla="*/ 24 h 24"/>
                <a:gd name="T8" fmla="*/ 95 w 98"/>
                <a:gd name="T9" fmla="*/ 14 h 24"/>
              </a:gdLst>
              <a:ahLst/>
              <a:cxnLst>
                <a:cxn ang="0">
                  <a:pos x="T0" y="T1"/>
                </a:cxn>
                <a:cxn ang="0">
                  <a:pos x="T2" y="T3"/>
                </a:cxn>
                <a:cxn ang="0">
                  <a:pos x="T4" y="T5"/>
                </a:cxn>
                <a:cxn ang="0">
                  <a:pos x="T6" y="T7"/>
                </a:cxn>
                <a:cxn ang="0">
                  <a:pos x="T8" y="T9"/>
                </a:cxn>
              </a:cxnLst>
              <a:rect l="0" t="0" r="r" b="b"/>
              <a:pathLst>
                <a:path w="98" h="24">
                  <a:moveTo>
                    <a:pt x="95" y="14"/>
                  </a:moveTo>
                  <a:cubicBezTo>
                    <a:pt x="95" y="14"/>
                    <a:pt x="30" y="7"/>
                    <a:pt x="4" y="0"/>
                  </a:cubicBezTo>
                  <a:cubicBezTo>
                    <a:pt x="0" y="7"/>
                    <a:pt x="0" y="7"/>
                    <a:pt x="0" y="7"/>
                  </a:cubicBezTo>
                  <a:cubicBezTo>
                    <a:pt x="98" y="24"/>
                    <a:pt x="98" y="24"/>
                    <a:pt x="98" y="24"/>
                  </a:cubicBezTo>
                  <a:cubicBezTo>
                    <a:pt x="98" y="24"/>
                    <a:pt x="93" y="14"/>
                    <a:pt x="9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9" name="Freeform 215"/>
            <p:cNvSpPr>
              <a:spLocks/>
            </p:cNvSpPr>
            <p:nvPr/>
          </p:nvSpPr>
          <p:spPr bwMode="auto">
            <a:xfrm>
              <a:off x="5728493" y="5042038"/>
              <a:ext cx="614363" cy="136525"/>
            </a:xfrm>
            <a:custGeom>
              <a:avLst/>
              <a:gdLst>
                <a:gd name="T0" fmla="*/ 8 w 277"/>
                <a:gd name="T1" fmla="*/ 50 h 62"/>
                <a:gd name="T2" fmla="*/ 168 w 277"/>
                <a:gd name="T3" fmla="*/ 34 h 62"/>
                <a:gd name="T4" fmla="*/ 265 w 277"/>
                <a:gd name="T5" fmla="*/ 0 h 62"/>
                <a:gd name="T6" fmla="*/ 277 w 277"/>
                <a:gd name="T7" fmla="*/ 5 h 62"/>
                <a:gd name="T8" fmla="*/ 162 w 277"/>
                <a:gd name="T9" fmla="*/ 45 h 62"/>
                <a:gd name="T10" fmla="*/ 0 w 277"/>
                <a:gd name="T11" fmla="*/ 62 h 62"/>
                <a:gd name="T12" fmla="*/ 8 w 277"/>
                <a:gd name="T13" fmla="*/ 50 h 62"/>
              </a:gdLst>
              <a:ahLst/>
              <a:cxnLst>
                <a:cxn ang="0">
                  <a:pos x="T0" y="T1"/>
                </a:cxn>
                <a:cxn ang="0">
                  <a:pos x="T2" y="T3"/>
                </a:cxn>
                <a:cxn ang="0">
                  <a:pos x="T4" y="T5"/>
                </a:cxn>
                <a:cxn ang="0">
                  <a:pos x="T6" y="T7"/>
                </a:cxn>
                <a:cxn ang="0">
                  <a:pos x="T8" y="T9"/>
                </a:cxn>
                <a:cxn ang="0">
                  <a:pos x="T10" y="T11"/>
                </a:cxn>
                <a:cxn ang="0">
                  <a:pos x="T12" y="T13"/>
                </a:cxn>
              </a:cxnLst>
              <a:rect l="0" t="0" r="r" b="b"/>
              <a:pathLst>
                <a:path w="277" h="62">
                  <a:moveTo>
                    <a:pt x="8" y="50"/>
                  </a:moveTo>
                  <a:cubicBezTo>
                    <a:pt x="8" y="50"/>
                    <a:pt x="95" y="52"/>
                    <a:pt x="168" y="34"/>
                  </a:cubicBezTo>
                  <a:cubicBezTo>
                    <a:pt x="241" y="16"/>
                    <a:pt x="265" y="0"/>
                    <a:pt x="265" y="0"/>
                  </a:cubicBezTo>
                  <a:cubicBezTo>
                    <a:pt x="277" y="5"/>
                    <a:pt x="277" y="5"/>
                    <a:pt x="277" y="5"/>
                  </a:cubicBezTo>
                  <a:cubicBezTo>
                    <a:pt x="277" y="5"/>
                    <a:pt x="223" y="34"/>
                    <a:pt x="162" y="45"/>
                  </a:cubicBezTo>
                  <a:cubicBezTo>
                    <a:pt x="100" y="56"/>
                    <a:pt x="0" y="62"/>
                    <a:pt x="0" y="62"/>
                  </a:cubicBezTo>
                  <a:lnTo>
                    <a:pt x="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40" name="Rectangle 42"/>
          <p:cNvSpPr/>
          <p:nvPr/>
        </p:nvSpPr>
        <p:spPr>
          <a:xfrm>
            <a:off x="0" y="4179152"/>
            <a:ext cx="12192000" cy="2678848"/>
          </a:xfrm>
          <a:prstGeom prst="rect">
            <a:avLst/>
          </a:prstGeom>
          <a:solidFill>
            <a:srgbClr val="027BA8"/>
          </a:solidFill>
          <a:ln w="571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41" name="Content Placeholder 2"/>
          <p:cNvSpPr txBox="1">
            <a:spLocks/>
          </p:cNvSpPr>
          <p:nvPr/>
        </p:nvSpPr>
        <p:spPr>
          <a:xfrm>
            <a:off x="910630" y="119675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年龄类别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2" name="Content Placeholder 2"/>
          <p:cNvSpPr txBox="1">
            <a:spLocks/>
          </p:cNvSpPr>
          <p:nvPr/>
        </p:nvSpPr>
        <p:spPr>
          <a:xfrm>
            <a:off x="910630" y="2564904"/>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收入类别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3" name="Content Placeholder 2"/>
          <p:cNvSpPr txBox="1">
            <a:spLocks/>
          </p:cNvSpPr>
          <p:nvPr/>
        </p:nvSpPr>
        <p:spPr>
          <a:xfrm>
            <a:off x="8615486" y="119675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工作类别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4" name="Content Placeholder 2"/>
          <p:cNvSpPr txBox="1">
            <a:spLocks/>
          </p:cNvSpPr>
          <p:nvPr/>
        </p:nvSpPr>
        <p:spPr>
          <a:xfrm>
            <a:off x="8615486" y="2564904"/>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地域类别</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5" name="矩形 44"/>
          <p:cNvSpPr/>
          <p:nvPr/>
        </p:nvSpPr>
        <p:spPr>
          <a:xfrm>
            <a:off x="910630" y="4711062"/>
            <a:ext cx="10441160" cy="1454242"/>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a:lnSpc>
                <a:spcPct val="150000"/>
              </a:lnSpc>
              <a:defRPr/>
            </a:pPr>
            <a:endParaRPr lang="en-US" altLang="zh-CN" sz="1000" dirty="0">
              <a:solidFill>
                <a:schemeClr val="bg1"/>
              </a:solidFill>
              <a:latin typeface="微软雅黑" panose="020B0503020204020204" pitchFamily="34" charset="-122"/>
              <a:ea typeface="微软雅黑" panose="020B0503020204020204" pitchFamily="34" charset="-122"/>
              <a:sym typeface="Gill Sans" charset="0"/>
            </a:endParaRPr>
          </a:p>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7126219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anim calcmode="lin" valueType="num">
                                      <p:cBhvr>
                                        <p:cTn id="39" dur="500" fill="hold"/>
                                        <p:tgtEl>
                                          <p:spTgt spid="21"/>
                                        </p:tgtEl>
                                        <p:attrNameLst>
                                          <p:attrName>ppt_x</p:attrName>
                                        </p:attrNameLst>
                                      </p:cBhvr>
                                      <p:tavLst>
                                        <p:tav tm="0">
                                          <p:val>
                                            <p:fltVal val="0.5"/>
                                          </p:val>
                                        </p:tav>
                                        <p:tav tm="100000">
                                          <p:val>
                                            <p:strVal val="#ppt_x"/>
                                          </p:val>
                                        </p:tav>
                                      </p:tavLst>
                                    </p:anim>
                                    <p:anim calcmode="lin" valueType="num">
                                      <p:cBhvr>
                                        <p:cTn id="40" dur="500" fill="hold"/>
                                        <p:tgtEl>
                                          <p:spTgt spid="21"/>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fltVal val="0.5"/>
                                          </p:val>
                                        </p:tav>
                                        <p:tav tm="100000">
                                          <p:val>
                                            <p:strVal val="#ppt_x"/>
                                          </p:val>
                                        </p:tav>
                                      </p:tavLst>
                                    </p:anim>
                                    <p:anim calcmode="lin" valueType="num">
                                      <p:cBhvr>
                                        <p:cTn id="48" dur="500" fill="hold"/>
                                        <p:tgtEl>
                                          <p:spTgt spid="31"/>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53" presetClass="entr" presetSubtype="528"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anim calcmode="lin" valueType="num">
                                      <p:cBhvr>
                                        <p:cTn id="55" dur="500" fill="hold"/>
                                        <p:tgtEl>
                                          <p:spTgt spid="9"/>
                                        </p:tgtEl>
                                        <p:attrNameLst>
                                          <p:attrName>ppt_x</p:attrName>
                                        </p:attrNameLst>
                                      </p:cBhvr>
                                      <p:tavLst>
                                        <p:tav tm="0">
                                          <p:val>
                                            <p:fltVal val="0.5"/>
                                          </p:val>
                                        </p:tav>
                                        <p:tav tm="100000">
                                          <p:val>
                                            <p:strVal val="#ppt_x"/>
                                          </p:val>
                                        </p:tav>
                                      </p:tavLst>
                                    </p:anim>
                                    <p:anim calcmode="lin" valueType="num">
                                      <p:cBhvr>
                                        <p:cTn id="56" dur="500" fill="hold"/>
                                        <p:tgtEl>
                                          <p:spTgt spid="9"/>
                                        </p:tgtEl>
                                        <p:attrNameLst>
                                          <p:attrName>ppt_y</p:attrName>
                                        </p:attrNameLst>
                                      </p:cBhvr>
                                      <p:tavLst>
                                        <p:tav tm="0">
                                          <p:val>
                                            <p:fltVal val="0.5"/>
                                          </p:val>
                                        </p:tav>
                                        <p:tav tm="100000">
                                          <p:val>
                                            <p:strVal val="#ppt_y"/>
                                          </p:val>
                                        </p:tav>
                                      </p:tavLst>
                                    </p:anim>
                                  </p:childTnLst>
                                </p:cTn>
                              </p:par>
                            </p:childTnLst>
                          </p:cTn>
                        </p:par>
                        <p:par>
                          <p:cTn id="57" fill="hold">
                            <p:stCondLst>
                              <p:cond delay="3500"/>
                            </p:stCondLst>
                            <p:childTnLst>
                              <p:par>
                                <p:cTn id="58" presetID="53" presetClass="entr" presetSubtype="528"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anim calcmode="lin" valueType="num">
                                      <p:cBhvr>
                                        <p:cTn id="63" dur="500" fill="hold"/>
                                        <p:tgtEl>
                                          <p:spTgt spid="27"/>
                                        </p:tgtEl>
                                        <p:attrNameLst>
                                          <p:attrName>ppt_x</p:attrName>
                                        </p:attrNameLst>
                                      </p:cBhvr>
                                      <p:tavLst>
                                        <p:tav tm="0">
                                          <p:val>
                                            <p:fltVal val="0.5"/>
                                          </p:val>
                                        </p:tav>
                                        <p:tav tm="100000">
                                          <p:val>
                                            <p:strVal val="#ppt_x"/>
                                          </p:val>
                                        </p:tav>
                                      </p:tavLst>
                                    </p:anim>
                                    <p:anim calcmode="lin" valueType="num">
                                      <p:cBhvr>
                                        <p:cTn id="64" dur="500" fill="hold"/>
                                        <p:tgtEl>
                                          <p:spTgt spid="27"/>
                                        </p:tgtEl>
                                        <p:attrNameLst>
                                          <p:attrName>ppt_y</p:attrName>
                                        </p:attrNameLst>
                                      </p:cBhvr>
                                      <p:tavLst>
                                        <p:tav tm="0">
                                          <p:val>
                                            <p:fltVal val="0.5"/>
                                          </p:val>
                                        </p:tav>
                                        <p:tav tm="100000">
                                          <p:val>
                                            <p:strVal val="#ppt_y"/>
                                          </p:val>
                                        </p:tav>
                                      </p:tavLst>
                                    </p:anim>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500" fill="hold"/>
                                        <p:tgtEl>
                                          <p:spTgt spid="43"/>
                                        </p:tgtEl>
                                        <p:attrNameLst>
                                          <p:attrName>ppt_w</p:attrName>
                                        </p:attrNameLst>
                                      </p:cBhvr>
                                      <p:tavLst>
                                        <p:tav tm="0">
                                          <p:val>
                                            <p:fltVal val="0"/>
                                          </p:val>
                                        </p:tav>
                                        <p:tav tm="100000">
                                          <p:val>
                                            <p:strVal val="#ppt_w"/>
                                          </p:val>
                                        </p:tav>
                                      </p:tavLst>
                                    </p:anim>
                                    <p:anim calcmode="lin" valueType="num">
                                      <p:cBhvr>
                                        <p:cTn id="81" dur="500" fill="hold"/>
                                        <p:tgtEl>
                                          <p:spTgt spid="43"/>
                                        </p:tgtEl>
                                        <p:attrNameLst>
                                          <p:attrName>ppt_h</p:attrName>
                                        </p:attrNameLst>
                                      </p:cBhvr>
                                      <p:tavLst>
                                        <p:tav tm="0">
                                          <p:val>
                                            <p:fltVal val="0"/>
                                          </p:val>
                                        </p:tav>
                                        <p:tav tm="100000">
                                          <p:val>
                                            <p:strVal val="#ppt_h"/>
                                          </p:val>
                                        </p:tav>
                                      </p:tavLst>
                                    </p:anim>
                                    <p:animEffect transition="in" filter="fade">
                                      <p:cBhvr>
                                        <p:cTn id="82" dur="500"/>
                                        <p:tgtEl>
                                          <p:spTgt spid="43"/>
                                        </p:tgtEl>
                                      </p:cBhvr>
                                    </p:animEffect>
                                  </p:childTnLst>
                                </p:cTn>
                              </p:par>
                            </p:childTnLst>
                          </p:cTn>
                        </p:par>
                        <p:par>
                          <p:cTn id="83" fill="hold">
                            <p:stCondLst>
                              <p:cond delay="5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childTnLst>
                          </p:cTn>
                        </p:par>
                        <p:par>
                          <p:cTn id="89" fill="hold">
                            <p:stCondLst>
                              <p:cond delay="6000"/>
                            </p:stCondLst>
                            <p:childTnLst>
                              <p:par>
                                <p:cTn id="90" presetID="42" presetClass="entr" presetSubtype="0"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1000"/>
                                        <p:tgtEl>
                                          <p:spTgt spid="45"/>
                                        </p:tgtEl>
                                      </p:cBhvr>
                                    </p:animEffect>
                                    <p:anim calcmode="lin" valueType="num">
                                      <p:cBhvr>
                                        <p:cTn id="93" dur="1000" fill="hold"/>
                                        <p:tgtEl>
                                          <p:spTgt spid="45"/>
                                        </p:tgtEl>
                                        <p:attrNameLst>
                                          <p:attrName>ppt_x</p:attrName>
                                        </p:attrNameLst>
                                      </p:cBhvr>
                                      <p:tavLst>
                                        <p:tav tm="0">
                                          <p:val>
                                            <p:strVal val="#ppt_x"/>
                                          </p:val>
                                        </p:tav>
                                        <p:tav tm="100000">
                                          <p:val>
                                            <p:strVal val="#ppt_x"/>
                                          </p:val>
                                        </p:tav>
                                      </p:tavLst>
                                    </p:anim>
                                    <p:anim calcmode="lin" valueType="num">
                                      <p:cBhvr>
                                        <p:cTn id="9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p:bldP spid="41" grpId="0"/>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数据分析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graphicFrame>
        <p:nvGraphicFramePr>
          <p:cNvPr id="47" name="图表 46"/>
          <p:cNvGraphicFramePr/>
          <p:nvPr>
            <p:extLst>
              <p:ext uri="{D42A27DB-BD31-4B8C-83A1-F6EECF244321}">
                <p14:modId xmlns:p14="http://schemas.microsoft.com/office/powerpoint/2010/main" val="3464226534"/>
              </p:ext>
            </p:extLst>
          </p:nvPr>
        </p:nvGraphicFramePr>
        <p:xfrm>
          <a:off x="5195106" y="141277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48" name="标题 11"/>
          <p:cNvSpPr txBox="1">
            <a:spLocks/>
          </p:cNvSpPr>
          <p:nvPr/>
        </p:nvSpPr>
        <p:spPr>
          <a:xfrm>
            <a:off x="1774726" y="1628800"/>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64%</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标题 11"/>
          <p:cNvSpPr txBox="1">
            <a:spLocks/>
          </p:cNvSpPr>
          <p:nvPr/>
        </p:nvSpPr>
        <p:spPr>
          <a:xfrm>
            <a:off x="2436300" y="184400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0" name="标题 11"/>
          <p:cNvSpPr txBox="1">
            <a:spLocks/>
          </p:cNvSpPr>
          <p:nvPr/>
        </p:nvSpPr>
        <p:spPr>
          <a:xfrm>
            <a:off x="2436300" y="148853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1" name="标题 11"/>
          <p:cNvSpPr txBox="1">
            <a:spLocks/>
          </p:cNvSpPr>
          <p:nvPr/>
        </p:nvSpPr>
        <p:spPr>
          <a:xfrm>
            <a:off x="1774726" y="2929068"/>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25%</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标题 11"/>
          <p:cNvSpPr txBox="1">
            <a:spLocks/>
          </p:cNvSpPr>
          <p:nvPr/>
        </p:nvSpPr>
        <p:spPr>
          <a:xfrm>
            <a:off x="2436300" y="314427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3" name="标题 11"/>
          <p:cNvSpPr txBox="1">
            <a:spLocks/>
          </p:cNvSpPr>
          <p:nvPr/>
        </p:nvSpPr>
        <p:spPr>
          <a:xfrm>
            <a:off x="2436300" y="278879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4" name="标题 11"/>
          <p:cNvSpPr txBox="1">
            <a:spLocks/>
          </p:cNvSpPr>
          <p:nvPr/>
        </p:nvSpPr>
        <p:spPr>
          <a:xfrm>
            <a:off x="1774726" y="4145333"/>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bg1">
                    <a:lumMod val="65000"/>
                  </a:schemeClr>
                </a:solidFill>
                <a:latin typeface="微软雅黑" panose="020B0503020204020204" pitchFamily="34" charset="-122"/>
                <a:ea typeface="微软雅黑" panose="020B0503020204020204" pitchFamily="34" charset="-122"/>
              </a:rPr>
              <a:t>11%</a:t>
            </a:r>
            <a:endParaRPr lang="zh-CN" altLang="en-US" sz="4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2436300" y="436054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56" name="标题 11"/>
          <p:cNvSpPr txBox="1">
            <a:spLocks/>
          </p:cNvSpPr>
          <p:nvPr/>
        </p:nvSpPr>
        <p:spPr>
          <a:xfrm>
            <a:off x="2436300" y="400506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solidFill>
                  <a:srgbClr val="027BA8"/>
                </a:solidFill>
                <a:latin typeface="微软雅黑" panose="020B0503020204020204" pitchFamily="34" charset="-122"/>
                <a:ea typeface="微软雅黑" panose="020B0503020204020204" pitchFamily="34" charset="-122"/>
              </a:rPr>
              <a:t>输入文字标题</a:t>
            </a:r>
          </a:p>
        </p:txBody>
      </p:sp>
      <p:sp>
        <p:nvSpPr>
          <p:cNvPr id="57" name="TextBox 56"/>
          <p:cNvSpPr txBox="1"/>
          <p:nvPr/>
        </p:nvSpPr>
        <p:spPr>
          <a:xfrm>
            <a:off x="1846734" y="5734997"/>
            <a:ext cx="8172908" cy="338554"/>
          </a:xfrm>
          <a:prstGeom prst="rect">
            <a:avLst/>
          </a:prstGeom>
          <a:noFill/>
        </p:spPr>
        <p:txBody>
          <a:bodyPr wrap="square" lIns="0" tIns="0" rIns="0" bIns="0" rtlCol="0">
            <a:spAutoFit/>
          </a:bodyPr>
          <a:lstStyle/>
          <a:p>
            <a:pPr algn="just"/>
            <a:r>
              <a:rPr lang="zh-CN" altLang="en-US" sz="1100" dirty="0">
                <a:solidFill>
                  <a:schemeClr val="bg1">
                    <a:lumMod val="6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58" name="TextBox 57"/>
          <p:cNvSpPr txBox="1"/>
          <p:nvPr/>
        </p:nvSpPr>
        <p:spPr>
          <a:xfrm>
            <a:off x="4935963" y="5300047"/>
            <a:ext cx="2059343" cy="307777"/>
          </a:xfrm>
          <a:prstGeom prst="rect">
            <a:avLst/>
          </a:prstGeom>
          <a:noFill/>
        </p:spPr>
        <p:txBody>
          <a:bodyPr wrap="square" lIns="0" tIns="0" rIns="0" bIns="0" rtlCol="0">
            <a:spAutoFit/>
          </a:bodyPr>
          <a:lstStyle/>
          <a:p>
            <a:r>
              <a:rPr lang="zh-CN" altLang="en-US" sz="2000" dirty="0">
                <a:solidFill>
                  <a:srgbClr val="027BA8"/>
                </a:solidFill>
                <a:latin typeface="Impact MT Std" pitchFamily="34" charset="0"/>
                <a:ea typeface="微软雅黑" pitchFamily="34" charset="-122"/>
              </a:rPr>
              <a:t>点击输入标题文本</a:t>
            </a:r>
          </a:p>
        </p:txBody>
      </p:sp>
    </p:spTree>
    <p:extLst>
      <p:ext uri="{BB962C8B-B14F-4D97-AF65-F5344CB8AC3E}">
        <p14:creationId xmlns:p14="http://schemas.microsoft.com/office/powerpoint/2010/main" val="8827658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Effect transition="in" filter="fade">
                                      <p:cBhvr>
                                        <p:cTn id="41" dur="500"/>
                                        <p:tgtEl>
                                          <p:spTgt spid="50"/>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Effect transition="in" filter="fade">
                                      <p:cBhvr>
                                        <p:cTn id="46" dur="500"/>
                                        <p:tgtEl>
                                          <p:spTgt spid="51"/>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Effect transition="in" filter="fade">
                                      <p:cBhvr>
                                        <p:cTn id="51" dur="500"/>
                                        <p:tgtEl>
                                          <p:spTgt spid="52"/>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53"/>
                                        </p:tgtEl>
                                        <p:attrNameLst>
                                          <p:attrName>style.visibility</p:attrName>
                                        </p:attrNameLst>
                                      </p:cBhvr>
                                      <p:to>
                                        <p:strVal val="visible"/>
                                      </p:to>
                                    </p:set>
                                    <p:anim calcmode="lin" valueType="num">
                                      <p:cBhvr>
                                        <p:cTn id="54" dur="500" fill="hold"/>
                                        <p:tgtEl>
                                          <p:spTgt spid="53"/>
                                        </p:tgtEl>
                                        <p:attrNameLst>
                                          <p:attrName>ppt_w</p:attrName>
                                        </p:attrNameLst>
                                      </p:cBhvr>
                                      <p:tavLst>
                                        <p:tav tm="0">
                                          <p:val>
                                            <p:fltVal val="0"/>
                                          </p:val>
                                        </p:tav>
                                        <p:tav tm="100000">
                                          <p:val>
                                            <p:strVal val="#ppt_w"/>
                                          </p:val>
                                        </p:tav>
                                      </p:tavLst>
                                    </p:anim>
                                    <p:anim calcmode="lin" valueType="num">
                                      <p:cBhvr>
                                        <p:cTn id="55" dur="500" fill="hold"/>
                                        <p:tgtEl>
                                          <p:spTgt spid="53"/>
                                        </p:tgtEl>
                                        <p:attrNameLst>
                                          <p:attrName>ppt_h</p:attrName>
                                        </p:attrNameLst>
                                      </p:cBhvr>
                                      <p:tavLst>
                                        <p:tav tm="0">
                                          <p:val>
                                            <p:fltVal val="0"/>
                                          </p:val>
                                        </p:tav>
                                        <p:tav tm="100000">
                                          <p:val>
                                            <p:strVal val="#ppt_h"/>
                                          </p:val>
                                        </p:tav>
                                      </p:tavLst>
                                    </p:anim>
                                    <p:animEffect transition="in" filter="fade">
                                      <p:cBhvr>
                                        <p:cTn id="56" dur="500"/>
                                        <p:tgtEl>
                                          <p:spTgt spid="53"/>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53" presetClass="entr" presetSubtype="16" fill="hold" grpId="0" nodeType="withEffect">
                                  <p:stCondLst>
                                    <p:cond delay="1250"/>
                                  </p:stCondLst>
                                  <p:childTnLst>
                                    <p:set>
                                      <p:cBhvr>
                                        <p:cTn id="63" dur="1" fill="hold">
                                          <p:stCondLst>
                                            <p:cond delay="0"/>
                                          </p:stCondLst>
                                        </p:cTn>
                                        <p:tgtEl>
                                          <p:spTgt spid="55"/>
                                        </p:tgtEl>
                                        <p:attrNameLst>
                                          <p:attrName>style.visibility</p:attrName>
                                        </p:attrNameLst>
                                      </p:cBhvr>
                                      <p:to>
                                        <p:strVal val="visible"/>
                                      </p:to>
                                    </p:set>
                                    <p:anim calcmode="lin" valueType="num">
                                      <p:cBhvr>
                                        <p:cTn id="64" dur="500" fill="hold"/>
                                        <p:tgtEl>
                                          <p:spTgt spid="55"/>
                                        </p:tgtEl>
                                        <p:attrNameLst>
                                          <p:attrName>ppt_w</p:attrName>
                                        </p:attrNameLst>
                                      </p:cBhvr>
                                      <p:tavLst>
                                        <p:tav tm="0">
                                          <p:val>
                                            <p:fltVal val="0"/>
                                          </p:val>
                                        </p:tav>
                                        <p:tav tm="100000">
                                          <p:val>
                                            <p:strVal val="#ppt_w"/>
                                          </p:val>
                                        </p:tav>
                                      </p:tavLst>
                                    </p:anim>
                                    <p:anim calcmode="lin" valueType="num">
                                      <p:cBhvr>
                                        <p:cTn id="65" dur="500" fill="hold"/>
                                        <p:tgtEl>
                                          <p:spTgt spid="55"/>
                                        </p:tgtEl>
                                        <p:attrNameLst>
                                          <p:attrName>ppt_h</p:attrName>
                                        </p:attrNameLst>
                                      </p:cBhvr>
                                      <p:tavLst>
                                        <p:tav tm="0">
                                          <p:val>
                                            <p:fltVal val="0"/>
                                          </p:val>
                                        </p:tav>
                                        <p:tav tm="100000">
                                          <p:val>
                                            <p:strVal val="#ppt_h"/>
                                          </p:val>
                                        </p:tav>
                                      </p:tavLst>
                                    </p:anim>
                                    <p:animEffect transition="in" filter="fade">
                                      <p:cBhvr>
                                        <p:cTn id="66" dur="500"/>
                                        <p:tgtEl>
                                          <p:spTgt spid="55"/>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56"/>
                                        </p:tgtEl>
                                        <p:attrNameLst>
                                          <p:attrName>style.visibility</p:attrName>
                                        </p:attrNameLst>
                                      </p:cBhvr>
                                      <p:to>
                                        <p:strVal val="visible"/>
                                      </p:to>
                                    </p:set>
                                    <p:anim calcmode="lin" valueType="num">
                                      <p:cBhvr>
                                        <p:cTn id="69" dur="500" fill="hold"/>
                                        <p:tgtEl>
                                          <p:spTgt spid="56"/>
                                        </p:tgtEl>
                                        <p:attrNameLst>
                                          <p:attrName>ppt_w</p:attrName>
                                        </p:attrNameLst>
                                      </p:cBhvr>
                                      <p:tavLst>
                                        <p:tav tm="0">
                                          <p:val>
                                            <p:fltVal val="0"/>
                                          </p:val>
                                        </p:tav>
                                        <p:tav tm="100000">
                                          <p:val>
                                            <p:strVal val="#ppt_w"/>
                                          </p:val>
                                        </p:tav>
                                      </p:tavLst>
                                    </p:anim>
                                    <p:anim calcmode="lin" valueType="num">
                                      <p:cBhvr>
                                        <p:cTn id="70" dur="500" fill="hold"/>
                                        <p:tgtEl>
                                          <p:spTgt spid="56"/>
                                        </p:tgtEl>
                                        <p:attrNameLst>
                                          <p:attrName>ppt_h</p:attrName>
                                        </p:attrNameLst>
                                      </p:cBhvr>
                                      <p:tavLst>
                                        <p:tav tm="0">
                                          <p:val>
                                            <p:fltVal val="0"/>
                                          </p:val>
                                        </p:tav>
                                        <p:tav tm="100000">
                                          <p:val>
                                            <p:strVal val="#ppt_h"/>
                                          </p:val>
                                        </p:tav>
                                      </p:tavLst>
                                    </p:anim>
                                    <p:animEffect transition="in" filter="fade">
                                      <p:cBhvr>
                                        <p:cTn id="71" dur="500"/>
                                        <p:tgtEl>
                                          <p:spTgt spid="56"/>
                                        </p:tgtEl>
                                      </p:cBhvr>
                                    </p:animEffect>
                                  </p:childTnLst>
                                </p:cTn>
                              </p:par>
                            </p:childTnLst>
                          </p:cTn>
                        </p:par>
                        <p:par>
                          <p:cTn id="72" fill="hold">
                            <p:stCondLst>
                              <p:cond delay="2750"/>
                            </p:stCondLst>
                            <p:childTnLst>
                              <p:par>
                                <p:cTn id="73" presetID="2" presetClass="entr" presetSubtype="2"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300" fill="hold"/>
                                        <p:tgtEl>
                                          <p:spTgt spid="58"/>
                                        </p:tgtEl>
                                        <p:attrNameLst>
                                          <p:attrName>ppt_x</p:attrName>
                                        </p:attrNameLst>
                                      </p:cBhvr>
                                      <p:tavLst>
                                        <p:tav tm="0">
                                          <p:val>
                                            <p:strVal val="1+#ppt_w/2"/>
                                          </p:val>
                                        </p:tav>
                                        <p:tav tm="100000">
                                          <p:val>
                                            <p:strVal val="#ppt_x"/>
                                          </p:val>
                                        </p:tav>
                                      </p:tavLst>
                                    </p:anim>
                                    <p:anim calcmode="lin" valueType="num">
                                      <p:cBhvr additive="base">
                                        <p:cTn id="76" dur="300" fill="hold"/>
                                        <p:tgtEl>
                                          <p:spTgt spid="58"/>
                                        </p:tgtEl>
                                        <p:attrNameLst>
                                          <p:attrName>ppt_y</p:attrName>
                                        </p:attrNameLst>
                                      </p:cBhvr>
                                      <p:tavLst>
                                        <p:tav tm="0">
                                          <p:val>
                                            <p:strVal val="#ppt_y"/>
                                          </p:val>
                                        </p:tav>
                                        <p:tav tm="100000">
                                          <p:val>
                                            <p:strVal val="#ppt_y"/>
                                          </p:val>
                                        </p:tav>
                                      </p:tavLst>
                                    </p:anim>
                                  </p:childTnLst>
                                </p:cTn>
                              </p:par>
                            </p:childTnLst>
                          </p:cTn>
                        </p:par>
                        <p:par>
                          <p:cTn id="77" fill="hold">
                            <p:stCondLst>
                              <p:cond delay="3050"/>
                            </p:stCondLst>
                            <p:childTnLst>
                              <p:par>
                                <p:cTn id="78" presetID="2" presetClass="entr" presetSubtype="2"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 calcmode="lin" valueType="num">
                                      <p:cBhvr additive="base">
                                        <p:cTn id="80" dur="300" fill="hold"/>
                                        <p:tgtEl>
                                          <p:spTgt spid="57"/>
                                        </p:tgtEl>
                                        <p:attrNameLst>
                                          <p:attrName>ppt_x</p:attrName>
                                        </p:attrNameLst>
                                      </p:cBhvr>
                                      <p:tavLst>
                                        <p:tav tm="0">
                                          <p:val>
                                            <p:strVal val="1+#ppt_w/2"/>
                                          </p:val>
                                        </p:tav>
                                        <p:tav tm="100000">
                                          <p:val>
                                            <p:strVal val="#ppt_x"/>
                                          </p:val>
                                        </p:tav>
                                      </p:tavLst>
                                    </p:anim>
                                    <p:anim calcmode="lin" valueType="num">
                                      <p:cBhvr additive="base">
                                        <p:cTn id="81" dur="3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Graphic spid="47" grpId="0">
        <p:bldAsOne/>
      </p:bldGraphic>
      <p:bldP spid="48" grpId="0"/>
      <p:bldP spid="49" grpId="0"/>
      <p:bldP spid="50" grpId="0"/>
      <p:bldP spid="51" grpId="0"/>
      <p:bldP spid="52" grpId="0"/>
      <p:bldP spid="53" grpId="0"/>
      <p:bldP spid="54"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市场分析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pic>
        <p:nvPicPr>
          <p:cNvPr id="44" name="图片 43"/>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rot="408161">
            <a:off x="484029" y="1371059"/>
            <a:ext cx="4401090" cy="4074182"/>
          </a:xfrm>
          <a:prstGeom prst="rect">
            <a:avLst/>
          </a:prstGeom>
        </p:spPr>
      </p:pic>
      <p:grpSp>
        <p:nvGrpSpPr>
          <p:cNvPr id="45" name="组合 44"/>
          <p:cNvGrpSpPr/>
          <p:nvPr/>
        </p:nvGrpSpPr>
        <p:grpSpPr>
          <a:xfrm>
            <a:off x="3679177" y="4532205"/>
            <a:ext cx="3865882" cy="735238"/>
            <a:chOff x="2486520" y="3853980"/>
            <a:chExt cx="3359205" cy="638875"/>
          </a:xfrm>
        </p:grpSpPr>
        <p:sp>
          <p:nvSpPr>
            <p:cNvPr id="46" name="Rectangle 13" descr="FD1DDF730CE4456e89755B07FE1653D0# #Rectangle 13"/>
            <p:cNvSpPr>
              <a:spLocks noChangeArrowheads="1"/>
            </p:cNvSpPr>
            <p:nvPr/>
          </p:nvSpPr>
          <p:spPr bwMode="auto">
            <a:xfrm>
              <a:off x="2486520" y="4145185"/>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7" name="Rectangle 13" descr="FD1DDF730CE4456e89755B07FE1653D0# #Rectangle 13"/>
            <p:cNvSpPr>
              <a:spLocks noChangeArrowheads="1"/>
            </p:cNvSpPr>
            <p:nvPr/>
          </p:nvSpPr>
          <p:spPr bwMode="auto">
            <a:xfrm>
              <a:off x="2486522" y="3853980"/>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523905" y="3506962"/>
            <a:ext cx="3865882" cy="745649"/>
            <a:chOff x="2987824" y="3207603"/>
            <a:chExt cx="3359205" cy="647921"/>
          </a:xfrm>
        </p:grpSpPr>
        <p:sp>
          <p:nvSpPr>
            <p:cNvPr id="49" name="Rectangle 13" descr="FD1DDF730CE4456e89755B07FE1653D0# #Rectangle 13"/>
            <p:cNvSpPr>
              <a:spLocks noChangeArrowheads="1"/>
            </p:cNvSpPr>
            <p:nvPr/>
          </p:nvSpPr>
          <p:spPr bwMode="auto">
            <a:xfrm>
              <a:off x="2987826" y="32076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0"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5233377" y="2486157"/>
            <a:ext cx="3865882" cy="701802"/>
            <a:chOff x="2987824" y="3245703"/>
            <a:chExt cx="3359205" cy="609821"/>
          </a:xfrm>
        </p:grpSpPr>
        <p:sp>
          <p:nvSpPr>
            <p:cNvPr id="52"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3"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864740" y="1435598"/>
            <a:ext cx="3865882" cy="701802"/>
            <a:chOff x="2987824" y="3245703"/>
            <a:chExt cx="3359205" cy="609821"/>
          </a:xfrm>
        </p:grpSpPr>
        <p:sp>
          <p:nvSpPr>
            <p:cNvPr id="55"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rgbClr val="027BA8"/>
                  </a:solidFill>
                  <a:latin typeface="微软雅黑" panose="020B0503020204020204" pitchFamily="34" charset="-122"/>
                  <a:ea typeface="微软雅黑" panose="020B0503020204020204" pitchFamily="34" charset="-122"/>
                </a:rPr>
                <a:t>点击添加标题</a:t>
              </a:r>
              <a:endParaRPr lang="en-US" altLang="zh-CN" sz="1800" dirty="0">
                <a:solidFill>
                  <a:srgbClr val="027BA8"/>
                </a:solidFill>
                <a:latin typeface="微软雅黑" panose="020B0503020204020204" pitchFamily="34" charset="-122"/>
                <a:ea typeface="微软雅黑" panose="020B0503020204020204" pitchFamily="34" charset="-122"/>
              </a:endParaRPr>
            </a:p>
          </p:txBody>
        </p:sp>
        <p:sp>
          <p:nvSpPr>
            <p:cNvPr id="56"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7659089" y="4465346"/>
            <a:ext cx="803845" cy="1550878"/>
            <a:chOff x="8043962" y="4470410"/>
            <a:chExt cx="803845" cy="1550878"/>
          </a:xfrm>
        </p:grpSpPr>
        <p:grpSp>
          <p:nvGrpSpPr>
            <p:cNvPr id="58" name="组合 57"/>
            <p:cNvGrpSpPr/>
            <p:nvPr/>
          </p:nvGrpSpPr>
          <p:grpSpPr>
            <a:xfrm>
              <a:off x="8043962" y="4470410"/>
              <a:ext cx="803845" cy="1550878"/>
              <a:chOff x="5993390" y="3795886"/>
              <a:chExt cx="698490" cy="1347614"/>
            </a:xfrm>
            <a:solidFill>
              <a:schemeClr val="bg2"/>
            </a:solidFill>
          </p:grpSpPr>
          <p:sp>
            <p:nvSpPr>
              <p:cNvPr id="61" name="右箭头 24"/>
              <p:cNvSpPr/>
              <p:nvPr/>
            </p:nvSpPr>
            <p:spPr>
              <a:xfrm rot="16200000">
                <a:off x="5668828" y="4120448"/>
                <a:ext cx="1347614" cy="698490"/>
              </a:xfrm>
              <a:custGeom>
                <a:avLst/>
                <a:gdLst/>
                <a:ahLst/>
                <a:cxnLst/>
                <a:rect l="l" t="t" r="r" b="b"/>
                <a:pathLst>
                  <a:path w="1347614" h="698490">
                    <a:moveTo>
                      <a:pt x="1347614" y="349245"/>
                    </a:moveTo>
                    <a:lnTo>
                      <a:pt x="998369" y="698490"/>
                    </a:lnTo>
                    <a:lnTo>
                      <a:pt x="998369" y="584517"/>
                    </a:lnTo>
                    <a:lnTo>
                      <a:pt x="0" y="584517"/>
                    </a:lnTo>
                    <a:lnTo>
                      <a:pt x="0" y="113973"/>
                    </a:lnTo>
                    <a:lnTo>
                      <a:pt x="998369" y="113973"/>
                    </a:lnTo>
                    <a:lnTo>
                      <a:pt x="998369"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2" name="右箭头 25"/>
              <p:cNvSpPr/>
              <p:nvPr/>
            </p:nvSpPr>
            <p:spPr>
              <a:xfrm rot="16200000">
                <a:off x="5697446" y="4235447"/>
                <a:ext cx="1290380" cy="525725"/>
              </a:xfrm>
              <a:custGeom>
                <a:avLst/>
                <a:gdLst/>
                <a:ahLst/>
                <a:cxnLst/>
                <a:rect l="l" t="t" r="r" b="b"/>
                <a:pathLst>
                  <a:path w="1290380" h="525725">
                    <a:moveTo>
                      <a:pt x="1290380" y="262863"/>
                    </a:moveTo>
                    <a:lnTo>
                      <a:pt x="1027518" y="525725"/>
                    </a:lnTo>
                    <a:lnTo>
                      <a:pt x="1027518" y="460262"/>
                    </a:lnTo>
                    <a:lnTo>
                      <a:pt x="0" y="460262"/>
                    </a:lnTo>
                    <a:lnTo>
                      <a:pt x="0" y="65463"/>
                    </a:lnTo>
                    <a:lnTo>
                      <a:pt x="1027518" y="65463"/>
                    </a:lnTo>
                    <a:lnTo>
                      <a:pt x="102751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9" name="Rectangle 13" descr="FD1DDF730CE4456e89755B07FE1653D0# #Rectangle 13"/>
            <p:cNvSpPr>
              <a:spLocks noChangeArrowheads="1"/>
            </p:cNvSpPr>
            <p:nvPr/>
          </p:nvSpPr>
          <p:spPr bwMode="auto">
            <a:xfrm>
              <a:off x="8247676" y="5020421"/>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25%</a:t>
              </a:r>
            </a:p>
          </p:txBody>
        </p:sp>
        <p:sp>
          <p:nvSpPr>
            <p:cNvPr id="60" name="TextBox 59"/>
            <p:cNvSpPr txBox="1"/>
            <p:nvPr/>
          </p:nvSpPr>
          <p:spPr>
            <a:xfrm>
              <a:off x="8326513" y="484332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64" name="组合 63"/>
          <p:cNvGrpSpPr/>
          <p:nvPr/>
        </p:nvGrpSpPr>
        <p:grpSpPr>
          <a:xfrm>
            <a:off x="8406018" y="3462060"/>
            <a:ext cx="803845" cy="2554164"/>
            <a:chOff x="8790891" y="3467124"/>
            <a:chExt cx="803845" cy="2554164"/>
          </a:xfrm>
        </p:grpSpPr>
        <p:grpSp>
          <p:nvGrpSpPr>
            <p:cNvPr id="65" name="组合 64"/>
            <p:cNvGrpSpPr/>
            <p:nvPr/>
          </p:nvGrpSpPr>
          <p:grpSpPr>
            <a:xfrm>
              <a:off x="8790891" y="3467124"/>
              <a:ext cx="803845" cy="2554164"/>
              <a:chOff x="6642424" y="2924094"/>
              <a:chExt cx="698490" cy="2219406"/>
            </a:xfrm>
            <a:solidFill>
              <a:schemeClr val="bg2"/>
            </a:solidFill>
          </p:grpSpPr>
          <p:sp>
            <p:nvSpPr>
              <p:cNvPr id="68" name="右箭头 28"/>
              <p:cNvSpPr/>
              <p:nvPr/>
            </p:nvSpPr>
            <p:spPr>
              <a:xfrm rot="16200000">
                <a:off x="5881966" y="3684552"/>
                <a:ext cx="2219405" cy="698490"/>
              </a:xfrm>
              <a:custGeom>
                <a:avLst/>
                <a:gdLst/>
                <a:ahLst/>
                <a:cxnLst/>
                <a:rect l="l" t="t" r="r" b="b"/>
                <a:pathLst>
                  <a:path w="2219405" h="698490">
                    <a:moveTo>
                      <a:pt x="2219405" y="349245"/>
                    </a:moveTo>
                    <a:lnTo>
                      <a:pt x="1870160" y="698490"/>
                    </a:lnTo>
                    <a:lnTo>
                      <a:pt x="1870160" y="584517"/>
                    </a:lnTo>
                    <a:lnTo>
                      <a:pt x="0" y="584517"/>
                    </a:lnTo>
                    <a:lnTo>
                      <a:pt x="0" y="113973"/>
                    </a:lnTo>
                    <a:lnTo>
                      <a:pt x="1870160" y="113973"/>
                    </a:lnTo>
                    <a:lnTo>
                      <a:pt x="187016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右箭头 29"/>
              <p:cNvSpPr/>
              <p:nvPr/>
            </p:nvSpPr>
            <p:spPr>
              <a:xfrm rot="16200000">
                <a:off x="5910584" y="3799552"/>
                <a:ext cx="2162170" cy="525725"/>
              </a:xfrm>
              <a:custGeom>
                <a:avLst/>
                <a:gdLst/>
                <a:ahLst/>
                <a:cxnLst/>
                <a:rect l="l" t="t" r="r" b="b"/>
                <a:pathLst>
                  <a:path w="2162170" h="525725">
                    <a:moveTo>
                      <a:pt x="2162170" y="262863"/>
                    </a:moveTo>
                    <a:lnTo>
                      <a:pt x="1899308" y="525725"/>
                    </a:lnTo>
                    <a:lnTo>
                      <a:pt x="1899308" y="460262"/>
                    </a:lnTo>
                    <a:lnTo>
                      <a:pt x="0" y="460262"/>
                    </a:lnTo>
                    <a:lnTo>
                      <a:pt x="0" y="65463"/>
                    </a:lnTo>
                    <a:lnTo>
                      <a:pt x="1899308" y="65463"/>
                    </a:lnTo>
                    <a:lnTo>
                      <a:pt x="189930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6" name="Rectangle 13" descr="FD1DDF730CE4456e89755B07FE1653D0# #Rectangle 13"/>
            <p:cNvSpPr>
              <a:spLocks noChangeArrowheads="1"/>
            </p:cNvSpPr>
            <p:nvPr/>
          </p:nvSpPr>
          <p:spPr bwMode="auto">
            <a:xfrm>
              <a:off x="8980331" y="3996370"/>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40%</a:t>
              </a:r>
            </a:p>
          </p:txBody>
        </p:sp>
        <p:sp>
          <p:nvSpPr>
            <p:cNvPr id="67" name="TextBox 66"/>
            <p:cNvSpPr txBox="1"/>
            <p:nvPr/>
          </p:nvSpPr>
          <p:spPr>
            <a:xfrm>
              <a:off x="9066848" y="381927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70" name="组合 69"/>
          <p:cNvGrpSpPr/>
          <p:nvPr/>
        </p:nvGrpSpPr>
        <p:grpSpPr>
          <a:xfrm>
            <a:off x="9152946" y="2458776"/>
            <a:ext cx="803845" cy="3557448"/>
            <a:chOff x="9537819" y="2463840"/>
            <a:chExt cx="803845" cy="3557448"/>
          </a:xfrm>
        </p:grpSpPr>
        <p:grpSp>
          <p:nvGrpSpPr>
            <p:cNvPr id="71" name="组合 70"/>
            <p:cNvGrpSpPr/>
            <p:nvPr/>
          </p:nvGrpSpPr>
          <p:grpSpPr>
            <a:xfrm>
              <a:off x="9537819" y="2463840"/>
              <a:ext cx="803845" cy="3557448"/>
              <a:chOff x="7291457" y="2052304"/>
              <a:chExt cx="698490" cy="3091196"/>
            </a:xfrm>
            <a:solidFill>
              <a:schemeClr val="bg2"/>
            </a:solidFill>
          </p:grpSpPr>
          <p:sp>
            <p:nvSpPr>
              <p:cNvPr id="74" name="右箭头 31"/>
              <p:cNvSpPr/>
              <p:nvPr/>
            </p:nvSpPr>
            <p:spPr>
              <a:xfrm rot="16200000">
                <a:off x="6095104" y="3248657"/>
                <a:ext cx="3091195" cy="698490"/>
              </a:xfrm>
              <a:custGeom>
                <a:avLst/>
                <a:gdLst/>
                <a:ahLst/>
                <a:cxnLst/>
                <a:rect l="l" t="t" r="r" b="b"/>
                <a:pathLst>
                  <a:path w="3091195" h="698490">
                    <a:moveTo>
                      <a:pt x="3091195" y="349245"/>
                    </a:moveTo>
                    <a:lnTo>
                      <a:pt x="2741950" y="698490"/>
                    </a:lnTo>
                    <a:lnTo>
                      <a:pt x="2741950" y="584517"/>
                    </a:lnTo>
                    <a:lnTo>
                      <a:pt x="0" y="584517"/>
                    </a:lnTo>
                    <a:lnTo>
                      <a:pt x="0" y="113973"/>
                    </a:lnTo>
                    <a:lnTo>
                      <a:pt x="2741950" y="113973"/>
                    </a:lnTo>
                    <a:lnTo>
                      <a:pt x="274195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5" name="右箭头 32"/>
              <p:cNvSpPr/>
              <p:nvPr/>
            </p:nvSpPr>
            <p:spPr>
              <a:xfrm rot="16200000">
                <a:off x="6123722" y="3363657"/>
                <a:ext cx="3033960" cy="525725"/>
              </a:xfrm>
              <a:custGeom>
                <a:avLst/>
                <a:gdLst/>
                <a:ahLst/>
                <a:cxnLst/>
                <a:rect l="l" t="t" r="r" b="b"/>
                <a:pathLst>
                  <a:path w="3033960" h="525725">
                    <a:moveTo>
                      <a:pt x="3033960" y="262863"/>
                    </a:moveTo>
                    <a:lnTo>
                      <a:pt x="2771098" y="525725"/>
                    </a:lnTo>
                    <a:lnTo>
                      <a:pt x="2771098" y="460262"/>
                    </a:lnTo>
                    <a:lnTo>
                      <a:pt x="0" y="460262"/>
                    </a:lnTo>
                    <a:lnTo>
                      <a:pt x="0" y="65463"/>
                    </a:lnTo>
                    <a:lnTo>
                      <a:pt x="2771098" y="65463"/>
                    </a:lnTo>
                    <a:lnTo>
                      <a:pt x="277109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2" name="Rectangle 13" descr="FD1DDF730CE4456e89755B07FE1653D0# #Rectangle 13"/>
            <p:cNvSpPr>
              <a:spLocks noChangeArrowheads="1"/>
            </p:cNvSpPr>
            <p:nvPr/>
          </p:nvSpPr>
          <p:spPr bwMode="auto">
            <a:xfrm>
              <a:off x="9725478" y="3036908"/>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65%</a:t>
              </a:r>
            </a:p>
          </p:txBody>
        </p:sp>
        <p:sp>
          <p:nvSpPr>
            <p:cNvPr id="73" name="TextBox 72"/>
            <p:cNvSpPr txBox="1"/>
            <p:nvPr/>
          </p:nvSpPr>
          <p:spPr>
            <a:xfrm>
              <a:off x="9811996" y="2859809"/>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grpSp>
        <p:nvGrpSpPr>
          <p:cNvPr id="76" name="组合 75"/>
          <p:cNvGrpSpPr/>
          <p:nvPr/>
        </p:nvGrpSpPr>
        <p:grpSpPr>
          <a:xfrm>
            <a:off x="9899873" y="1455492"/>
            <a:ext cx="803845" cy="4560731"/>
            <a:chOff x="10284746" y="1460556"/>
            <a:chExt cx="803845" cy="4560731"/>
          </a:xfrm>
        </p:grpSpPr>
        <p:grpSp>
          <p:nvGrpSpPr>
            <p:cNvPr id="77" name="组合 76"/>
            <p:cNvGrpSpPr/>
            <p:nvPr/>
          </p:nvGrpSpPr>
          <p:grpSpPr>
            <a:xfrm>
              <a:off x="10284746" y="1460556"/>
              <a:ext cx="803845" cy="4560731"/>
              <a:chOff x="7940489" y="1180514"/>
              <a:chExt cx="698490" cy="3962985"/>
            </a:xfrm>
            <a:solidFill>
              <a:schemeClr val="tx2"/>
            </a:solidFill>
          </p:grpSpPr>
          <p:sp>
            <p:nvSpPr>
              <p:cNvPr id="80" name="右箭头 34"/>
              <p:cNvSpPr/>
              <p:nvPr/>
            </p:nvSpPr>
            <p:spPr>
              <a:xfrm rot="16200000">
                <a:off x="6308241" y="2812762"/>
                <a:ext cx="3962985" cy="698490"/>
              </a:xfrm>
              <a:custGeom>
                <a:avLst/>
                <a:gdLst/>
                <a:ahLst/>
                <a:cxnLst/>
                <a:rect l="l" t="t" r="r" b="b"/>
                <a:pathLst>
                  <a:path w="3962985" h="698490">
                    <a:moveTo>
                      <a:pt x="3962985" y="349245"/>
                    </a:moveTo>
                    <a:lnTo>
                      <a:pt x="3613740" y="698490"/>
                    </a:lnTo>
                    <a:lnTo>
                      <a:pt x="3613740" y="584517"/>
                    </a:lnTo>
                    <a:lnTo>
                      <a:pt x="0" y="584517"/>
                    </a:lnTo>
                    <a:lnTo>
                      <a:pt x="0" y="113973"/>
                    </a:lnTo>
                    <a:lnTo>
                      <a:pt x="3613740" y="113973"/>
                    </a:lnTo>
                    <a:lnTo>
                      <a:pt x="3613740" y="0"/>
                    </a:lnTo>
                    <a:close/>
                  </a:path>
                </a:pathLst>
              </a:cu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右箭头 35"/>
              <p:cNvSpPr/>
              <p:nvPr/>
            </p:nvSpPr>
            <p:spPr>
              <a:xfrm rot="16200000">
                <a:off x="6336859" y="2927761"/>
                <a:ext cx="3905751" cy="525725"/>
              </a:xfrm>
              <a:custGeom>
                <a:avLst/>
                <a:gdLst/>
                <a:ahLst/>
                <a:cxnLst/>
                <a:rect l="l" t="t" r="r" b="b"/>
                <a:pathLst>
                  <a:path w="3905751" h="525725">
                    <a:moveTo>
                      <a:pt x="3905751" y="262863"/>
                    </a:moveTo>
                    <a:lnTo>
                      <a:pt x="3642889" y="525725"/>
                    </a:lnTo>
                    <a:lnTo>
                      <a:pt x="3642889" y="460263"/>
                    </a:lnTo>
                    <a:lnTo>
                      <a:pt x="0" y="460263"/>
                    </a:lnTo>
                    <a:lnTo>
                      <a:pt x="0" y="65463"/>
                    </a:lnTo>
                    <a:lnTo>
                      <a:pt x="3642889" y="65463"/>
                    </a:lnTo>
                    <a:lnTo>
                      <a:pt x="3642889"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8" name="Rectangle 13" descr="FD1DDF730CE4456e89755B07FE1653D0# #Rectangle 13"/>
            <p:cNvSpPr>
              <a:spLocks noChangeArrowheads="1"/>
            </p:cNvSpPr>
            <p:nvPr/>
          </p:nvSpPr>
          <p:spPr bwMode="auto">
            <a:xfrm>
              <a:off x="10472407" y="2025771"/>
              <a:ext cx="41316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itchFamily="34" charset="0"/>
                </a:rPr>
                <a:t>0480%</a:t>
              </a:r>
            </a:p>
          </p:txBody>
        </p:sp>
        <p:sp>
          <p:nvSpPr>
            <p:cNvPr id="79" name="TextBox 78"/>
            <p:cNvSpPr txBox="1"/>
            <p:nvPr/>
          </p:nvSpPr>
          <p:spPr>
            <a:xfrm>
              <a:off x="10558924" y="1848672"/>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p>
          </p:txBody>
        </p:sp>
      </p:grpSp>
      <p:sp>
        <p:nvSpPr>
          <p:cNvPr id="82" name="矩形 261"/>
          <p:cNvSpPr>
            <a:spLocks noChangeArrowheads="1"/>
          </p:cNvSpPr>
          <p:nvPr/>
        </p:nvSpPr>
        <p:spPr bwMode="auto">
          <a:xfrm rot="19361530">
            <a:off x="1714186" y="2947424"/>
            <a:ext cx="2710843" cy="9395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prstTxWarp prst="textArchDown">
              <a:avLst>
                <a:gd name="adj" fmla="val 2170082"/>
              </a:avLst>
            </a:prstTxWarp>
            <a:spAutoFit/>
          </a:bodyPr>
          <a:lstStyle/>
          <a:p>
            <a:r>
              <a:rPr lang="zh-CN" altLang="en-US" sz="2200" spc="300" dirty="0">
                <a:solidFill>
                  <a:srgbClr val="027BA8"/>
                </a:solidFill>
                <a:latin typeface="微软雅黑" panose="020B0503020204020204" pitchFamily="34" charset="-122"/>
                <a:ea typeface="微软雅黑" panose="020B0503020204020204" pitchFamily="34" charset="-122"/>
              </a:rPr>
              <a:t>同期对比</a:t>
            </a:r>
          </a:p>
        </p:txBody>
      </p:sp>
      <p:grpSp>
        <p:nvGrpSpPr>
          <p:cNvPr id="83" name="组合 82"/>
          <p:cNvGrpSpPr/>
          <p:nvPr/>
        </p:nvGrpSpPr>
        <p:grpSpPr>
          <a:xfrm>
            <a:off x="2056274" y="1692814"/>
            <a:ext cx="1058431" cy="1058431"/>
            <a:chOff x="2626891" y="1310398"/>
            <a:chExt cx="1058431" cy="1058431"/>
          </a:xfrm>
        </p:grpSpPr>
        <p:sp>
          <p:nvSpPr>
            <p:cNvPr id="84" name="椭圆 83"/>
            <p:cNvSpPr/>
            <p:nvPr/>
          </p:nvSpPr>
          <p:spPr>
            <a:xfrm>
              <a:off x="2626891" y="1310398"/>
              <a:ext cx="1058431" cy="1058431"/>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14"/>
            <p:cNvSpPr>
              <a:spLocks noEditPoints="1"/>
            </p:cNvSpPr>
            <p:nvPr/>
          </p:nvSpPr>
          <p:spPr bwMode="auto">
            <a:xfrm>
              <a:off x="2726007" y="1441330"/>
              <a:ext cx="860200" cy="796568"/>
            </a:xfrm>
            <a:custGeom>
              <a:avLst/>
              <a:gdLst>
                <a:gd name="T0" fmla="*/ 204 w 365"/>
                <a:gd name="T1" fmla="*/ 4 h 338"/>
                <a:gd name="T2" fmla="*/ 236 w 365"/>
                <a:gd name="T3" fmla="*/ 26 h 338"/>
                <a:gd name="T4" fmla="*/ 255 w 365"/>
                <a:gd name="T5" fmla="*/ 65 h 338"/>
                <a:gd name="T6" fmla="*/ 268 w 365"/>
                <a:gd name="T7" fmla="*/ 67 h 338"/>
                <a:gd name="T8" fmla="*/ 271 w 365"/>
                <a:gd name="T9" fmla="*/ 86 h 338"/>
                <a:gd name="T10" fmla="*/ 261 w 365"/>
                <a:gd name="T11" fmla="*/ 100 h 338"/>
                <a:gd name="T12" fmla="*/ 238 w 365"/>
                <a:gd name="T13" fmla="*/ 120 h 338"/>
                <a:gd name="T14" fmla="*/ 243 w 365"/>
                <a:gd name="T15" fmla="*/ 89 h 338"/>
                <a:gd name="T16" fmla="*/ 235 w 365"/>
                <a:gd name="T17" fmla="*/ 52 h 338"/>
                <a:gd name="T18" fmla="*/ 203 w 365"/>
                <a:gd name="T19" fmla="*/ 67 h 338"/>
                <a:gd name="T20" fmla="*/ 156 w 365"/>
                <a:gd name="T21" fmla="*/ 66 h 338"/>
                <a:gd name="T22" fmla="*/ 124 w 365"/>
                <a:gd name="T23" fmla="*/ 63 h 338"/>
                <a:gd name="T24" fmla="*/ 120 w 365"/>
                <a:gd name="T25" fmla="*/ 97 h 338"/>
                <a:gd name="T26" fmla="*/ 117 w 365"/>
                <a:gd name="T27" fmla="*/ 117 h 338"/>
                <a:gd name="T28" fmla="*/ 102 w 365"/>
                <a:gd name="T29" fmla="*/ 100 h 338"/>
                <a:gd name="T30" fmla="*/ 93 w 365"/>
                <a:gd name="T31" fmla="*/ 86 h 338"/>
                <a:gd name="T32" fmla="*/ 95 w 365"/>
                <a:gd name="T33" fmla="*/ 67 h 338"/>
                <a:gd name="T34" fmla="*/ 109 w 365"/>
                <a:gd name="T35" fmla="*/ 65 h 338"/>
                <a:gd name="T36" fmla="*/ 128 w 365"/>
                <a:gd name="T37" fmla="*/ 26 h 338"/>
                <a:gd name="T38" fmla="*/ 159 w 365"/>
                <a:gd name="T39" fmla="*/ 4 h 338"/>
                <a:gd name="T40" fmla="*/ 348 w 365"/>
                <a:gd name="T41" fmla="*/ 194 h 338"/>
                <a:gd name="T42" fmla="*/ 334 w 365"/>
                <a:gd name="T43" fmla="*/ 167 h 338"/>
                <a:gd name="T44" fmla="*/ 348 w 365"/>
                <a:gd name="T45" fmla="*/ 194 h 338"/>
                <a:gd name="T46" fmla="*/ 326 w 365"/>
                <a:gd name="T47" fmla="*/ 209 h 338"/>
                <a:gd name="T48" fmla="*/ 297 w 365"/>
                <a:gd name="T49" fmla="*/ 216 h 338"/>
                <a:gd name="T50" fmla="*/ 293 w 365"/>
                <a:gd name="T51" fmla="*/ 231 h 338"/>
                <a:gd name="T52" fmla="*/ 317 w 365"/>
                <a:gd name="T53" fmla="*/ 255 h 338"/>
                <a:gd name="T54" fmla="*/ 342 w 365"/>
                <a:gd name="T55" fmla="*/ 254 h 338"/>
                <a:gd name="T56" fmla="*/ 362 w 365"/>
                <a:gd name="T57" fmla="*/ 228 h 338"/>
                <a:gd name="T58" fmla="*/ 363 w 365"/>
                <a:gd name="T59" fmla="*/ 209 h 338"/>
                <a:gd name="T60" fmla="*/ 332 w 365"/>
                <a:gd name="T61" fmla="*/ 191 h 338"/>
                <a:gd name="T62" fmla="*/ 29 w 365"/>
                <a:gd name="T63" fmla="*/ 188 h 338"/>
                <a:gd name="T64" fmla="*/ 28 w 365"/>
                <a:gd name="T65" fmla="*/ 170 h 338"/>
                <a:gd name="T66" fmla="*/ 18 w 365"/>
                <a:gd name="T67" fmla="*/ 194 h 338"/>
                <a:gd name="T68" fmla="*/ 62 w 365"/>
                <a:gd name="T69" fmla="*/ 200 h 338"/>
                <a:gd name="T70" fmla="*/ 68 w 365"/>
                <a:gd name="T71" fmla="*/ 216 h 338"/>
                <a:gd name="T72" fmla="*/ 75 w 365"/>
                <a:gd name="T73" fmla="*/ 241 h 338"/>
                <a:gd name="T74" fmla="*/ 41 w 365"/>
                <a:gd name="T75" fmla="*/ 257 h 338"/>
                <a:gd name="T76" fmla="*/ 19 w 365"/>
                <a:gd name="T77" fmla="*/ 251 h 338"/>
                <a:gd name="T78" fmla="*/ 1 w 365"/>
                <a:gd name="T79" fmla="*/ 221 h 338"/>
                <a:gd name="T80" fmla="*/ 4 w 365"/>
                <a:gd name="T81" fmla="*/ 206 h 338"/>
                <a:gd name="T82" fmla="*/ 42 w 365"/>
                <a:gd name="T83" fmla="*/ 188 h 338"/>
                <a:gd name="T84" fmla="*/ 179 w 365"/>
                <a:gd name="T85" fmla="*/ 149 h 338"/>
                <a:gd name="T86" fmla="*/ 265 w 365"/>
                <a:gd name="T87" fmla="*/ 117 h 338"/>
                <a:gd name="T88" fmla="*/ 305 w 365"/>
                <a:gd name="T89" fmla="*/ 169 h 338"/>
                <a:gd name="T90" fmla="*/ 301 w 365"/>
                <a:gd name="T91" fmla="*/ 273 h 338"/>
                <a:gd name="T92" fmla="*/ 318 w 365"/>
                <a:gd name="T93" fmla="*/ 270 h 338"/>
                <a:gd name="T94" fmla="*/ 195 w 365"/>
                <a:gd name="T95" fmla="*/ 337 h 338"/>
                <a:gd name="T96" fmla="*/ 183 w 365"/>
                <a:gd name="T97" fmla="*/ 338 h 338"/>
                <a:gd name="T98" fmla="*/ 48 w 365"/>
                <a:gd name="T99" fmla="*/ 285 h 338"/>
                <a:gd name="T100" fmla="*/ 65 w 365"/>
                <a:gd name="T101" fmla="*/ 262 h 338"/>
                <a:gd name="T102" fmla="*/ 65 w 365"/>
                <a:gd name="T103" fmla="*/ 177 h 338"/>
                <a:gd name="T104" fmla="*/ 48 w 365"/>
                <a:gd name="T105" fmla="*/ 95 h 338"/>
                <a:gd name="T106" fmla="*/ 224 w 365"/>
                <a:gd name="T107" fmla="*/ 172 h 338"/>
                <a:gd name="T108" fmla="*/ 224 w 365"/>
                <a:gd name="T109" fmla="*/ 172 h 338"/>
                <a:gd name="T110" fmla="*/ 183 w 365"/>
                <a:gd name="T111" fmla="*/ 321 h 338"/>
                <a:gd name="T112" fmla="*/ 195 w 365"/>
                <a:gd name="T113" fmla="*/ 164 h 338"/>
                <a:gd name="T114" fmla="*/ 171 w 365"/>
                <a:gd name="T115" fmla="*/ 16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5" h="338">
                  <a:moveTo>
                    <a:pt x="182" y="0"/>
                  </a:moveTo>
                  <a:lnTo>
                    <a:pt x="182" y="0"/>
                  </a:lnTo>
                  <a:lnTo>
                    <a:pt x="189" y="1"/>
                  </a:lnTo>
                  <a:lnTo>
                    <a:pt x="197" y="2"/>
                  </a:lnTo>
                  <a:lnTo>
                    <a:pt x="204" y="4"/>
                  </a:lnTo>
                  <a:lnTo>
                    <a:pt x="211" y="7"/>
                  </a:lnTo>
                  <a:lnTo>
                    <a:pt x="218" y="11"/>
                  </a:lnTo>
                  <a:lnTo>
                    <a:pt x="224" y="15"/>
                  </a:lnTo>
                  <a:lnTo>
                    <a:pt x="230" y="21"/>
                  </a:lnTo>
                  <a:lnTo>
                    <a:pt x="236" y="26"/>
                  </a:lnTo>
                  <a:lnTo>
                    <a:pt x="236" y="26"/>
                  </a:lnTo>
                  <a:lnTo>
                    <a:pt x="242" y="35"/>
                  </a:lnTo>
                  <a:lnTo>
                    <a:pt x="247" y="44"/>
                  </a:lnTo>
                  <a:lnTo>
                    <a:pt x="251" y="54"/>
                  </a:lnTo>
                  <a:lnTo>
                    <a:pt x="255" y="65"/>
                  </a:lnTo>
                  <a:lnTo>
                    <a:pt x="255" y="65"/>
                  </a:lnTo>
                  <a:lnTo>
                    <a:pt x="259" y="64"/>
                  </a:lnTo>
                  <a:lnTo>
                    <a:pt x="263" y="64"/>
                  </a:lnTo>
                  <a:lnTo>
                    <a:pt x="267" y="66"/>
                  </a:lnTo>
                  <a:lnTo>
                    <a:pt x="268" y="67"/>
                  </a:lnTo>
                  <a:lnTo>
                    <a:pt x="269" y="69"/>
                  </a:lnTo>
                  <a:lnTo>
                    <a:pt x="269" y="69"/>
                  </a:lnTo>
                  <a:lnTo>
                    <a:pt x="270" y="72"/>
                  </a:lnTo>
                  <a:lnTo>
                    <a:pt x="271" y="77"/>
                  </a:lnTo>
                  <a:lnTo>
                    <a:pt x="271" y="86"/>
                  </a:lnTo>
                  <a:lnTo>
                    <a:pt x="269" y="95"/>
                  </a:lnTo>
                  <a:lnTo>
                    <a:pt x="267" y="98"/>
                  </a:lnTo>
                  <a:lnTo>
                    <a:pt x="265" y="99"/>
                  </a:lnTo>
                  <a:lnTo>
                    <a:pt x="265" y="99"/>
                  </a:lnTo>
                  <a:lnTo>
                    <a:pt x="261" y="100"/>
                  </a:lnTo>
                  <a:lnTo>
                    <a:pt x="257" y="100"/>
                  </a:lnTo>
                  <a:lnTo>
                    <a:pt x="257" y="100"/>
                  </a:lnTo>
                  <a:lnTo>
                    <a:pt x="254" y="115"/>
                  </a:lnTo>
                  <a:lnTo>
                    <a:pt x="254" y="115"/>
                  </a:lnTo>
                  <a:lnTo>
                    <a:pt x="238" y="120"/>
                  </a:lnTo>
                  <a:lnTo>
                    <a:pt x="238" y="120"/>
                  </a:lnTo>
                  <a:lnTo>
                    <a:pt x="240" y="113"/>
                  </a:lnTo>
                  <a:lnTo>
                    <a:pt x="242" y="105"/>
                  </a:lnTo>
                  <a:lnTo>
                    <a:pt x="243" y="97"/>
                  </a:lnTo>
                  <a:lnTo>
                    <a:pt x="243" y="89"/>
                  </a:lnTo>
                  <a:lnTo>
                    <a:pt x="243" y="89"/>
                  </a:lnTo>
                  <a:lnTo>
                    <a:pt x="243" y="79"/>
                  </a:lnTo>
                  <a:lnTo>
                    <a:pt x="241" y="70"/>
                  </a:lnTo>
                  <a:lnTo>
                    <a:pt x="239" y="61"/>
                  </a:lnTo>
                  <a:lnTo>
                    <a:pt x="235" y="52"/>
                  </a:lnTo>
                  <a:lnTo>
                    <a:pt x="235" y="52"/>
                  </a:lnTo>
                  <a:lnTo>
                    <a:pt x="227" y="58"/>
                  </a:lnTo>
                  <a:lnTo>
                    <a:pt x="219" y="62"/>
                  </a:lnTo>
                  <a:lnTo>
                    <a:pt x="211" y="65"/>
                  </a:lnTo>
                  <a:lnTo>
                    <a:pt x="203" y="67"/>
                  </a:lnTo>
                  <a:lnTo>
                    <a:pt x="194" y="69"/>
                  </a:lnTo>
                  <a:lnTo>
                    <a:pt x="186" y="69"/>
                  </a:lnTo>
                  <a:lnTo>
                    <a:pt x="178" y="69"/>
                  </a:lnTo>
                  <a:lnTo>
                    <a:pt x="170" y="68"/>
                  </a:lnTo>
                  <a:lnTo>
                    <a:pt x="156" y="66"/>
                  </a:lnTo>
                  <a:lnTo>
                    <a:pt x="144" y="62"/>
                  </a:lnTo>
                  <a:lnTo>
                    <a:pt x="134" y="58"/>
                  </a:lnTo>
                  <a:lnTo>
                    <a:pt x="127" y="55"/>
                  </a:lnTo>
                  <a:lnTo>
                    <a:pt x="127" y="55"/>
                  </a:lnTo>
                  <a:lnTo>
                    <a:pt x="124" y="63"/>
                  </a:lnTo>
                  <a:lnTo>
                    <a:pt x="122" y="71"/>
                  </a:lnTo>
                  <a:lnTo>
                    <a:pt x="121" y="80"/>
                  </a:lnTo>
                  <a:lnTo>
                    <a:pt x="120" y="89"/>
                  </a:lnTo>
                  <a:lnTo>
                    <a:pt x="120" y="89"/>
                  </a:lnTo>
                  <a:lnTo>
                    <a:pt x="120" y="97"/>
                  </a:lnTo>
                  <a:lnTo>
                    <a:pt x="121" y="105"/>
                  </a:lnTo>
                  <a:lnTo>
                    <a:pt x="123" y="113"/>
                  </a:lnTo>
                  <a:lnTo>
                    <a:pt x="125" y="120"/>
                  </a:lnTo>
                  <a:lnTo>
                    <a:pt x="125" y="120"/>
                  </a:lnTo>
                  <a:lnTo>
                    <a:pt x="117" y="117"/>
                  </a:lnTo>
                  <a:lnTo>
                    <a:pt x="109" y="115"/>
                  </a:lnTo>
                  <a:lnTo>
                    <a:pt x="109" y="115"/>
                  </a:lnTo>
                  <a:lnTo>
                    <a:pt x="107" y="100"/>
                  </a:lnTo>
                  <a:lnTo>
                    <a:pt x="107" y="100"/>
                  </a:lnTo>
                  <a:lnTo>
                    <a:pt x="102" y="100"/>
                  </a:lnTo>
                  <a:lnTo>
                    <a:pt x="98" y="99"/>
                  </a:lnTo>
                  <a:lnTo>
                    <a:pt x="98" y="99"/>
                  </a:lnTo>
                  <a:lnTo>
                    <a:pt x="96" y="98"/>
                  </a:lnTo>
                  <a:lnTo>
                    <a:pt x="95" y="95"/>
                  </a:lnTo>
                  <a:lnTo>
                    <a:pt x="93" y="86"/>
                  </a:lnTo>
                  <a:lnTo>
                    <a:pt x="92" y="77"/>
                  </a:lnTo>
                  <a:lnTo>
                    <a:pt x="93" y="72"/>
                  </a:lnTo>
                  <a:lnTo>
                    <a:pt x="94" y="69"/>
                  </a:lnTo>
                  <a:lnTo>
                    <a:pt x="94" y="69"/>
                  </a:lnTo>
                  <a:lnTo>
                    <a:pt x="95" y="67"/>
                  </a:lnTo>
                  <a:lnTo>
                    <a:pt x="96" y="66"/>
                  </a:lnTo>
                  <a:lnTo>
                    <a:pt x="100" y="64"/>
                  </a:lnTo>
                  <a:lnTo>
                    <a:pt x="104" y="64"/>
                  </a:lnTo>
                  <a:lnTo>
                    <a:pt x="109" y="65"/>
                  </a:lnTo>
                  <a:lnTo>
                    <a:pt x="109" y="65"/>
                  </a:lnTo>
                  <a:lnTo>
                    <a:pt x="112" y="54"/>
                  </a:lnTo>
                  <a:lnTo>
                    <a:pt x="116" y="44"/>
                  </a:lnTo>
                  <a:lnTo>
                    <a:pt x="121" y="35"/>
                  </a:lnTo>
                  <a:lnTo>
                    <a:pt x="128" y="26"/>
                  </a:lnTo>
                  <a:lnTo>
                    <a:pt x="128" y="26"/>
                  </a:lnTo>
                  <a:lnTo>
                    <a:pt x="133" y="21"/>
                  </a:lnTo>
                  <a:lnTo>
                    <a:pt x="139" y="15"/>
                  </a:lnTo>
                  <a:lnTo>
                    <a:pt x="145" y="11"/>
                  </a:lnTo>
                  <a:lnTo>
                    <a:pt x="152" y="7"/>
                  </a:lnTo>
                  <a:lnTo>
                    <a:pt x="159" y="4"/>
                  </a:lnTo>
                  <a:lnTo>
                    <a:pt x="166" y="2"/>
                  </a:lnTo>
                  <a:lnTo>
                    <a:pt x="174" y="1"/>
                  </a:lnTo>
                  <a:lnTo>
                    <a:pt x="182" y="0"/>
                  </a:lnTo>
                  <a:lnTo>
                    <a:pt x="182" y="0"/>
                  </a:lnTo>
                  <a:close/>
                  <a:moveTo>
                    <a:pt x="348" y="194"/>
                  </a:moveTo>
                  <a:lnTo>
                    <a:pt x="336" y="188"/>
                  </a:lnTo>
                  <a:lnTo>
                    <a:pt x="331" y="183"/>
                  </a:lnTo>
                  <a:lnTo>
                    <a:pt x="331" y="166"/>
                  </a:lnTo>
                  <a:lnTo>
                    <a:pt x="331" y="166"/>
                  </a:lnTo>
                  <a:lnTo>
                    <a:pt x="334" y="167"/>
                  </a:lnTo>
                  <a:lnTo>
                    <a:pt x="337" y="170"/>
                  </a:lnTo>
                  <a:lnTo>
                    <a:pt x="340" y="173"/>
                  </a:lnTo>
                  <a:lnTo>
                    <a:pt x="342" y="176"/>
                  </a:lnTo>
                  <a:lnTo>
                    <a:pt x="345" y="184"/>
                  </a:lnTo>
                  <a:lnTo>
                    <a:pt x="348" y="194"/>
                  </a:lnTo>
                  <a:lnTo>
                    <a:pt x="348" y="194"/>
                  </a:lnTo>
                  <a:close/>
                  <a:moveTo>
                    <a:pt x="310" y="185"/>
                  </a:moveTo>
                  <a:lnTo>
                    <a:pt x="310" y="185"/>
                  </a:lnTo>
                  <a:lnTo>
                    <a:pt x="305" y="196"/>
                  </a:lnTo>
                  <a:lnTo>
                    <a:pt x="326" y="209"/>
                  </a:lnTo>
                  <a:lnTo>
                    <a:pt x="303" y="200"/>
                  </a:lnTo>
                  <a:lnTo>
                    <a:pt x="303" y="200"/>
                  </a:lnTo>
                  <a:lnTo>
                    <a:pt x="298" y="212"/>
                  </a:lnTo>
                  <a:lnTo>
                    <a:pt x="318" y="224"/>
                  </a:lnTo>
                  <a:lnTo>
                    <a:pt x="297" y="216"/>
                  </a:lnTo>
                  <a:lnTo>
                    <a:pt x="297" y="216"/>
                  </a:lnTo>
                  <a:lnTo>
                    <a:pt x="293" y="229"/>
                  </a:lnTo>
                  <a:lnTo>
                    <a:pt x="311" y="238"/>
                  </a:lnTo>
                  <a:lnTo>
                    <a:pt x="293" y="231"/>
                  </a:lnTo>
                  <a:lnTo>
                    <a:pt x="293" y="231"/>
                  </a:lnTo>
                  <a:lnTo>
                    <a:pt x="290" y="241"/>
                  </a:lnTo>
                  <a:lnTo>
                    <a:pt x="290" y="241"/>
                  </a:lnTo>
                  <a:lnTo>
                    <a:pt x="297" y="245"/>
                  </a:lnTo>
                  <a:lnTo>
                    <a:pt x="310" y="252"/>
                  </a:lnTo>
                  <a:lnTo>
                    <a:pt x="317" y="255"/>
                  </a:lnTo>
                  <a:lnTo>
                    <a:pt x="324" y="257"/>
                  </a:lnTo>
                  <a:lnTo>
                    <a:pt x="331" y="258"/>
                  </a:lnTo>
                  <a:lnTo>
                    <a:pt x="337" y="257"/>
                  </a:lnTo>
                  <a:lnTo>
                    <a:pt x="337" y="257"/>
                  </a:lnTo>
                  <a:lnTo>
                    <a:pt x="342" y="254"/>
                  </a:lnTo>
                  <a:lnTo>
                    <a:pt x="347" y="251"/>
                  </a:lnTo>
                  <a:lnTo>
                    <a:pt x="352" y="246"/>
                  </a:lnTo>
                  <a:lnTo>
                    <a:pt x="356" y="241"/>
                  </a:lnTo>
                  <a:lnTo>
                    <a:pt x="359" y="234"/>
                  </a:lnTo>
                  <a:lnTo>
                    <a:pt x="362" y="228"/>
                  </a:lnTo>
                  <a:lnTo>
                    <a:pt x="364" y="221"/>
                  </a:lnTo>
                  <a:lnTo>
                    <a:pt x="365" y="215"/>
                  </a:lnTo>
                  <a:lnTo>
                    <a:pt x="365" y="215"/>
                  </a:lnTo>
                  <a:lnTo>
                    <a:pt x="365" y="212"/>
                  </a:lnTo>
                  <a:lnTo>
                    <a:pt x="363" y="209"/>
                  </a:lnTo>
                  <a:lnTo>
                    <a:pt x="361" y="206"/>
                  </a:lnTo>
                  <a:lnTo>
                    <a:pt x="358" y="203"/>
                  </a:lnTo>
                  <a:lnTo>
                    <a:pt x="351" y="198"/>
                  </a:lnTo>
                  <a:lnTo>
                    <a:pt x="342" y="194"/>
                  </a:lnTo>
                  <a:lnTo>
                    <a:pt x="332" y="191"/>
                  </a:lnTo>
                  <a:lnTo>
                    <a:pt x="323" y="188"/>
                  </a:lnTo>
                  <a:lnTo>
                    <a:pt x="310" y="185"/>
                  </a:lnTo>
                  <a:lnTo>
                    <a:pt x="310" y="185"/>
                  </a:lnTo>
                  <a:close/>
                  <a:moveTo>
                    <a:pt x="18" y="194"/>
                  </a:moveTo>
                  <a:lnTo>
                    <a:pt x="29" y="188"/>
                  </a:lnTo>
                  <a:lnTo>
                    <a:pt x="35" y="183"/>
                  </a:lnTo>
                  <a:lnTo>
                    <a:pt x="35" y="166"/>
                  </a:lnTo>
                  <a:lnTo>
                    <a:pt x="35" y="166"/>
                  </a:lnTo>
                  <a:lnTo>
                    <a:pt x="31" y="167"/>
                  </a:lnTo>
                  <a:lnTo>
                    <a:pt x="28" y="170"/>
                  </a:lnTo>
                  <a:lnTo>
                    <a:pt x="25" y="173"/>
                  </a:lnTo>
                  <a:lnTo>
                    <a:pt x="23" y="176"/>
                  </a:lnTo>
                  <a:lnTo>
                    <a:pt x="20" y="184"/>
                  </a:lnTo>
                  <a:lnTo>
                    <a:pt x="18" y="194"/>
                  </a:lnTo>
                  <a:lnTo>
                    <a:pt x="18" y="194"/>
                  </a:lnTo>
                  <a:close/>
                  <a:moveTo>
                    <a:pt x="55" y="185"/>
                  </a:moveTo>
                  <a:lnTo>
                    <a:pt x="55" y="185"/>
                  </a:lnTo>
                  <a:lnTo>
                    <a:pt x="60" y="196"/>
                  </a:lnTo>
                  <a:lnTo>
                    <a:pt x="40" y="209"/>
                  </a:lnTo>
                  <a:lnTo>
                    <a:pt x="62" y="200"/>
                  </a:lnTo>
                  <a:lnTo>
                    <a:pt x="62" y="200"/>
                  </a:lnTo>
                  <a:lnTo>
                    <a:pt x="67" y="212"/>
                  </a:lnTo>
                  <a:lnTo>
                    <a:pt x="48" y="224"/>
                  </a:lnTo>
                  <a:lnTo>
                    <a:pt x="68" y="216"/>
                  </a:lnTo>
                  <a:lnTo>
                    <a:pt x="68" y="216"/>
                  </a:lnTo>
                  <a:lnTo>
                    <a:pt x="72" y="229"/>
                  </a:lnTo>
                  <a:lnTo>
                    <a:pt x="55" y="238"/>
                  </a:lnTo>
                  <a:lnTo>
                    <a:pt x="73" y="231"/>
                  </a:lnTo>
                  <a:lnTo>
                    <a:pt x="73" y="231"/>
                  </a:lnTo>
                  <a:lnTo>
                    <a:pt x="75" y="241"/>
                  </a:lnTo>
                  <a:lnTo>
                    <a:pt x="75" y="241"/>
                  </a:lnTo>
                  <a:lnTo>
                    <a:pt x="68" y="245"/>
                  </a:lnTo>
                  <a:lnTo>
                    <a:pt x="56" y="252"/>
                  </a:lnTo>
                  <a:lnTo>
                    <a:pt x="48" y="255"/>
                  </a:lnTo>
                  <a:lnTo>
                    <a:pt x="41" y="257"/>
                  </a:lnTo>
                  <a:lnTo>
                    <a:pt x="34" y="258"/>
                  </a:lnTo>
                  <a:lnTo>
                    <a:pt x="29" y="257"/>
                  </a:lnTo>
                  <a:lnTo>
                    <a:pt x="29" y="257"/>
                  </a:lnTo>
                  <a:lnTo>
                    <a:pt x="24" y="254"/>
                  </a:lnTo>
                  <a:lnTo>
                    <a:pt x="19" y="251"/>
                  </a:lnTo>
                  <a:lnTo>
                    <a:pt x="14" y="246"/>
                  </a:lnTo>
                  <a:lnTo>
                    <a:pt x="10" y="241"/>
                  </a:lnTo>
                  <a:lnTo>
                    <a:pt x="6" y="234"/>
                  </a:lnTo>
                  <a:lnTo>
                    <a:pt x="3" y="228"/>
                  </a:lnTo>
                  <a:lnTo>
                    <a:pt x="1" y="221"/>
                  </a:lnTo>
                  <a:lnTo>
                    <a:pt x="0" y="215"/>
                  </a:lnTo>
                  <a:lnTo>
                    <a:pt x="0" y="215"/>
                  </a:lnTo>
                  <a:lnTo>
                    <a:pt x="1" y="212"/>
                  </a:lnTo>
                  <a:lnTo>
                    <a:pt x="2" y="209"/>
                  </a:lnTo>
                  <a:lnTo>
                    <a:pt x="4" y="206"/>
                  </a:lnTo>
                  <a:lnTo>
                    <a:pt x="7" y="203"/>
                  </a:lnTo>
                  <a:lnTo>
                    <a:pt x="15" y="198"/>
                  </a:lnTo>
                  <a:lnTo>
                    <a:pt x="24" y="194"/>
                  </a:lnTo>
                  <a:lnTo>
                    <a:pt x="33" y="191"/>
                  </a:lnTo>
                  <a:lnTo>
                    <a:pt x="42" y="188"/>
                  </a:lnTo>
                  <a:lnTo>
                    <a:pt x="55" y="185"/>
                  </a:lnTo>
                  <a:lnTo>
                    <a:pt x="55" y="185"/>
                  </a:lnTo>
                  <a:close/>
                  <a:moveTo>
                    <a:pt x="172" y="147"/>
                  </a:moveTo>
                  <a:lnTo>
                    <a:pt x="172" y="147"/>
                  </a:lnTo>
                  <a:lnTo>
                    <a:pt x="179" y="149"/>
                  </a:lnTo>
                  <a:lnTo>
                    <a:pt x="185" y="149"/>
                  </a:lnTo>
                  <a:lnTo>
                    <a:pt x="188" y="149"/>
                  </a:lnTo>
                  <a:lnTo>
                    <a:pt x="191" y="149"/>
                  </a:lnTo>
                  <a:lnTo>
                    <a:pt x="191" y="149"/>
                  </a:lnTo>
                  <a:lnTo>
                    <a:pt x="265" y="117"/>
                  </a:lnTo>
                  <a:lnTo>
                    <a:pt x="318" y="95"/>
                  </a:lnTo>
                  <a:lnTo>
                    <a:pt x="318" y="171"/>
                  </a:lnTo>
                  <a:lnTo>
                    <a:pt x="318" y="171"/>
                  </a:lnTo>
                  <a:lnTo>
                    <a:pt x="315" y="171"/>
                  </a:lnTo>
                  <a:lnTo>
                    <a:pt x="305" y="169"/>
                  </a:lnTo>
                  <a:lnTo>
                    <a:pt x="301" y="177"/>
                  </a:lnTo>
                  <a:lnTo>
                    <a:pt x="301" y="121"/>
                  </a:lnTo>
                  <a:lnTo>
                    <a:pt x="212" y="158"/>
                  </a:lnTo>
                  <a:lnTo>
                    <a:pt x="212" y="311"/>
                  </a:lnTo>
                  <a:lnTo>
                    <a:pt x="301" y="273"/>
                  </a:lnTo>
                  <a:lnTo>
                    <a:pt x="301" y="262"/>
                  </a:lnTo>
                  <a:lnTo>
                    <a:pt x="301" y="262"/>
                  </a:lnTo>
                  <a:lnTo>
                    <a:pt x="310" y="267"/>
                  </a:lnTo>
                  <a:lnTo>
                    <a:pt x="310" y="267"/>
                  </a:lnTo>
                  <a:lnTo>
                    <a:pt x="318" y="270"/>
                  </a:lnTo>
                  <a:lnTo>
                    <a:pt x="318" y="285"/>
                  </a:lnTo>
                  <a:lnTo>
                    <a:pt x="207" y="332"/>
                  </a:lnTo>
                  <a:lnTo>
                    <a:pt x="207" y="332"/>
                  </a:lnTo>
                  <a:lnTo>
                    <a:pt x="200" y="335"/>
                  </a:lnTo>
                  <a:lnTo>
                    <a:pt x="195" y="337"/>
                  </a:lnTo>
                  <a:lnTo>
                    <a:pt x="195" y="336"/>
                  </a:lnTo>
                  <a:lnTo>
                    <a:pt x="195" y="336"/>
                  </a:lnTo>
                  <a:lnTo>
                    <a:pt x="189" y="337"/>
                  </a:lnTo>
                  <a:lnTo>
                    <a:pt x="183" y="338"/>
                  </a:lnTo>
                  <a:lnTo>
                    <a:pt x="183" y="338"/>
                  </a:lnTo>
                  <a:lnTo>
                    <a:pt x="177" y="338"/>
                  </a:lnTo>
                  <a:lnTo>
                    <a:pt x="171" y="337"/>
                  </a:lnTo>
                  <a:lnTo>
                    <a:pt x="165" y="334"/>
                  </a:lnTo>
                  <a:lnTo>
                    <a:pt x="159" y="331"/>
                  </a:lnTo>
                  <a:lnTo>
                    <a:pt x="48" y="285"/>
                  </a:lnTo>
                  <a:lnTo>
                    <a:pt x="48" y="270"/>
                  </a:lnTo>
                  <a:lnTo>
                    <a:pt x="48" y="270"/>
                  </a:lnTo>
                  <a:lnTo>
                    <a:pt x="56" y="267"/>
                  </a:lnTo>
                  <a:lnTo>
                    <a:pt x="56" y="267"/>
                  </a:lnTo>
                  <a:lnTo>
                    <a:pt x="65" y="262"/>
                  </a:lnTo>
                  <a:lnTo>
                    <a:pt x="65" y="273"/>
                  </a:lnTo>
                  <a:lnTo>
                    <a:pt x="154" y="311"/>
                  </a:lnTo>
                  <a:lnTo>
                    <a:pt x="154" y="158"/>
                  </a:lnTo>
                  <a:lnTo>
                    <a:pt x="65" y="121"/>
                  </a:lnTo>
                  <a:lnTo>
                    <a:pt x="65" y="177"/>
                  </a:lnTo>
                  <a:lnTo>
                    <a:pt x="61" y="169"/>
                  </a:lnTo>
                  <a:lnTo>
                    <a:pt x="51" y="171"/>
                  </a:lnTo>
                  <a:lnTo>
                    <a:pt x="51" y="171"/>
                  </a:lnTo>
                  <a:lnTo>
                    <a:pt x="48" y="171"/>
                  </a:lnTo>
                  <a:lnTo>
                    <a:pt x="48" y="95"/>
                  </a:lnTo>
                  <a:lnTo>
                    <a:pt x="92" y="113"/>
                  </a:lnTo>
                  <a:lnTo>
                    <a:pt x="92" y="113"/>
                  </a:lnTo>
                  <a:lnTo>
                    <a:pt x="172" y="147"/>
                  </a:lnTo>
                  <a:lnTo>
                    <a:pt x="172" y="147"/>
                  </a:lnTo>
                  <a:close/>
                  <a:moveTo>
                    <a:pt x="224" y="172"/>
                  </a:moveTo>
                  <a:lnTo>
                    <a:pt x="292" y="145"/>
                  </a:lnTo>
                  <a:lnTo>
                    <a:pt x="292" y="173"/>
                  </a:lnTo>
                  <a:lnTo>
                    <a:pt x="224" y="200"/>
                  </a:lnTo>
                  <a:lnTo>
                    <a:pt x="224" y="172"/>
                  </a:lnTo>
                  <a:lnTo>
                    <a:pt x="224" y="172"/>
                  </a:lnTo>
                  <a:close/>
                  <a:moveTo>
                    <a:pt x="171" y="164"/>
                  </a:moveTo>
                  <a:lnTo>
                    <a:pt x="171" y="319"/>
                  </a:lnTo>
                  <a:lnTo>
                    <a:pt x="171" y="319"/>
                  </a:lnTo>
                  <a:lnTo>
                    <a:pt x="177" y="321"/>
                  </a:lnTo>
                  <a:lnTo>
                    <a:pt x="183" y="321"/>
                  </a:lnTo>
                  <a:lnTo>
                    <a:pt x="183" y="321"/>
                  </a:lnTo>
                  <a:lnTo>
                    <a:pt x="189" y="320"/>
                  </a:lnTo>
                  <a:lnTo>
                    <a:pt x="195" y="318"/>
                  </a:lnTo>
                  <a:lnTo>
                    <a:pt x="195" y="164"/>
                  </a:lnTo>
                  <a:lnTo>
                    <a:pt x="195" y="164"/>
                  </a:lnTo>
                  <a:lnTo>
                    <a:pt x="189" y="165"/>
                  </a:lnTo>
                  <a:lnTo>
                    <a:pt x="183" y="165"/>
                  </a:lnTo>
                  <a:lnTo>
                    <a:pt x="183" y="165"/>
                  </a:lnTo>
                  <a:lnTo>
                    <a:pt x="171" y="164"/>
                  </a:lnTo>
                  <a:lnTo>
                    <a:pt x="171"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188017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31" presetClass="entr" presetSubtype="0"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1000" fill="hold"/>
                                        <p:tgtEl>
                                          <p:spTgt spid="83"/>
                                        </p:tgtEl>
                                        <p:attrNameLst>
                                          <p:attrName>ppt_w</p:attrName>
                                        </p:attrNameLst>
                                      </p:cBhvr>
                                      <p:tavLst>
                                        <p:tav tm="0">
                                          <p:val>
                                            <p:fltVal val="0"/>
                                          </p:val>
                                        </p:tav>
                                        <p:tav tm="100000">
                                          <p:val>
                                            <p:strVal val="#ppt_w"/>
                                          </p:val>
                                        </p:tav>
                                      </p:tavLst>
                                    </p:anim>
                                    <p:anim calcmode="lin" valueType="num">
                                      <p:cBhvr>
                                        <p:cTn id="25" dur="1000" fill="hold"/>
                                        <p:tgtEl>
                                          <p:spTgt spid="83"/>
                                        </p:tgtEl>
                                        <p:attrNameLst>
                                          <p:attrName>ppt_h</p:attrName>
                                        </p:attrNameLst>
                                      </p:cBhvr>
                                      <p:tavLst>
                                        <p:tav tm="0">
                                          <p:val>
                                            <p:fltVal val="0"/>
                                          </p:val>
                                        </p:tav>
                                        <p:tav tm="100000">
                                          <p:val>
                                            <p:strVal val="#ppt_h"/>
                                          </p:val>
                                        </p:tav>
                                      </p:tavLst>
                                    </p:anim>
                                    <p:anim calcmode="lin" valueType="num">
                                      <p:cBhvr>
                                        <p:cTn id="26" dur="1000" fill="hold"/>
                                        <p:tgtEl>
                                          <p:spTgt spid="83"/>
                                        </p:tgtEl>
                                        <p:attrNameLst>
                                          <p:attrName>style.rotation</p:attrName>
                                        </p:attrNameLst>
                                      </p:cBhvr>
                                      <p:tavLst>
                                        <p:tav tm="0">
                                          <p:val>
                                            <p:fltVal val="90"/>
                                          </p:val>
                                        </p:tav>
                                        <p:tav tm="100000">
                                          <p:val>
                                            <p:fltVal val="0"/>
                                          </p:val>
                                        </p:tav>
                                      </p:tavLst>
                                    </p:anim>
                                    <p:animEffect transition="in" filter="fade">
                                      <p:cBhvr>
                                        <p:cTn id="27" dur="1000"/>
                                        <p:tgtEl>
                                          <p:spTgt spid="83"/>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down)">
                                      <p:cBhvr>
                                        <p:cTn id="31" dur="500"/>
                                        <p:tgtEl>
                                          <p:spTgt spid="4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par>
                                <p:cTn id="36" presetID="22" presetClass="entr" presetSubtype="4" fill="hold" nodeType="withEffect">
                                  <p:stCondLst>
                                    <p:cond delay="500"/>
                                  </p:stCondLst>
                                  <p:childTnLst>
                                    <p:set>
                                      <p:cBhvr>
                                        <p:cTn id="37" dur="1" fill="hold">
                                          <p:stCondLst>
                                            <p:cond delay="0"/>
                                          </p:stCondLst>
                                        </p:cTn>
                                        <p:tgtEl>
                                          <p:spTgt spid="57"/>
                                        </p:tgtEl>
                                        <p:attrNameLst>
                                          <p:attrName>style.visibility</p:attrName>
                                        </p:attrNameLst>
                                      </p:cBhvr>
                                      <p:to>
                                        <p:strVal val="visible"/>
                                      </p:to>
                                    </p:set>
                                    <p:animEffect transition="in" filter="wipe(down)">
                                      <p:cBhvr>
                                        <p:cTn id="38" dur="500"/>
                                        <p:tgtEl>
                                          <p:spTgt spid="57"/>
                                        </p:tgtEl>
                                      </p:cBhvr>
                                    </p:animEffect>
                                  </p:childTnLst>
                                </p:cTn>
                              </p:par>
                              <p:par>
                                <p:cTn id="39" presetID="22" presetClass="entr" presetSubtype="4" fill="hold" nodeType="withEffect">
                                  <p:stCondLst>
                                    <p:cond delay="500"/>
                                  </p:stCondLst>
                                  <p:childTnLst>
                                    <p:set>
                                      <p:cBhvr>
                                        <p:cTn id="40" dur="1" fill="hold">
                                          <p:stCondLst>
                                            <p:cond delay="0"/>
                                          </p:stCondLst>
                                        </p:cTn>
                                        <p:tgtEl>
                                          <p:spTgt spid="64"/>
                                        </p:tgtEl>
                                        <p:attrNameLst>
                                          <p:attrName>style.visibility</p:attrName>
                                        </p:attrNameLst>
                                      </p:cBhvr>
                                      <p:to>
                                        <p:strVal val="visible"/>
                                      </p:to>
                                    </p:set>
                                    <p:animEffect transition="in" filter="wipe(down)">
                                      <p:cBhvr>
                                        <p:cTn id="41" dur="500"/>
                                        <p:tgtEl>
                                          <p:spTgt spid="64"/>
                                        </p:tgtEl>
                                      </p:cBhvr>
                                    </p:animEffect>
                                  </p:childTnLst>
                                </p:cTn>
                              </p:par>
                              <p:par>
                                <p:cTn id="42" presetID="22" presetClass="entr" presetSubtype="4" fill="hold" nodeType="withEffect">
                                  <p:stCondLst>
                                    <p:cond delay="50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22" presetClass="entr" presetSubtype="4" fill="hold" nodeType="withEffect">
                                  <p:stCondLst>
                                    <p:cond delay="50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par>
                                <p:cTn id="48" presetID="42" presetClass="entr" presetSubtype="0" fill="hold" nodeType="withEffect">
                                  <p:stCondLst>
                                    <p:cond delay="100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1000"/>
                                        <p:tgtEl>
                                          <p:spTgt spid="45"/>
                                        </p:tgtEl>
                                      </p:cBhvr>
                                    </p:animEffect>
                                    <p:anim calcmode="lin" valueType="num">
                                      <p:cBhvr>
                                        <p:cTn id="51" dur="1000" fill="hold"/>
                                        <p:tgtEl>
                                          <p:spTgt spid="45"/>
                                        </p:tgtEl>
                                        <p:attrNameLst>
                                          <p:attrName>ppt_x</p:attrName>
                                        </p:attrNameLst>
                                      </p:cBhvr>
                                      <p:tavLst>
                                        <p:tav tm="0">
                                          <p:val>
                                            <p:strVal val="#ppt_x"/>
                                          </p:val>
                                        </p:tav>
                                        <p:tav tm="100000">
                                          <p:val>
                                            <p:strVal val="#ppt_x"/>
                                          </p:val>
                                        </p:tav>
                                      </p:tavLst>
                                    </p:anim>
                                    <p:anim calcmode="lin" valueType="num">
                                      <p:cBhvr>
                                        <p:cTn id="52" dur="1000" fill="hold"/>
                                        <p:tgtEl>
                                          <p:spTgt spid="4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1000"/>
                                        <p:tgtEl>
                                          <p:spTgt spid="48"/>
                                        </p:tgtEl>
                                      </p:cBhvr>
                                    </p:animEffect>
                                    <p:anim calcmode="lin" valueType="num">
                                      <p:cBhvr>
                                        <p:cTn id="56" dur="1000" fill="hold"/>
                                        <p:tgtEl>
                                          <p:spTgt spid="48"/>
                                        </p:tgtEl>
                                        <p:attrNameLst>
                                          <p:attrName>ppt_x</p:attrName>
                                        </p:attrNameLst>
                                      </p:cBhvr>
                                      <p:tavLst>
                                        <p:tav tm="0">
                                          <p:val>
                                            <p:strVal val="#ppt_x"/>
                                          </p:val>
                                        </p:tav>
                                        <p:tav tm="100000">
                                          <p:val>
                                            <p:strVal val="#ppt_x"/>
                                          </p:val>
                                        </p:tav>
                                      </p:tavLst>
                                    </p:anim>
                                    <p:anim calcmode="lin" valueType="num">
                                      <p:cBhvr>
                                        <p:cTn id="57" dur="1000" fill="hold"/>
                                        <p:tgtEl>
                                          <p:spTgt spid="4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1000"/>
                                        <p:tgtEl>
                                          <p:spTgt spid="54"/>
                                        </p:tgtEl>
                                      </p:cBhvr>
                                    </p:animEffect>
                                    <p:anim calcmode="lin" valueType="num">
                                      <p:cBhvr>
                                        <p:cTn id="66" dur="1000" fill="hold"/>
                                        <p:tgtEl>
                                          <p:spTgt spid="54"/>
                                        </p:tgtEl>
                                        <p:attrNameLst>
                                          <p:attrName>ppt_x</p:attrName>
                                        </p:attrNameLst>
                                      </p:cBhvr>
                                      <p:tavLst>
                                        <p:tav tm="0">
                                          <p:val>
                                            <p:strVal val="#ppt_x"/>
                                          </p:val>
                                        </p:tav>
                                        <p:tav tm="100000">
                                          <p:val>
                                            <p:strVal val="#ppt_x"/>
                                          </p:val>
                                        </p:tav>
                                      </p:tavLst>
                                    </p:anim>
                                    <p:anim calcmode="lin" valueType="num">
                                      <p:cBhvr>
                                        <p:cTn id="67"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8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a:solidFill>
                  <a:schemeClr val="bg1"/>
                </a:solidFill>
                <a:latin typeface="微软雅黑" panose="020B0503020204020204" pitchFamily="34" charset="-122"/>
                <a:ea typeface="微软雅黑" panose="020B0503020204020204" pitchFamily="34" charset="-122"/>
              </a:rPr>
              <a:t>SWOT</a:t>
            </a:r>
            <a:r>
              <a:rPr lang="zh-CN" altLang="en-US" sz="1800" dirty="0">
                <a:solidFill>
                  <a:schemeClr val="bg1"/>
                </a:solidFill>
                <a:latin typeface="微软雅黑" panose="020B0503020204020204" pitchFamily="34" charset="-122"/>
                <a:ea typeface="微软雅黑" panose="020B0503020204020204" pitchFamily="34" charset="-122"/>
              </a:rPr>
              <a:t>分析</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调查分析</a:t>
            </a:r>
          </a:p>
        </p:txBody>
      </p:sp>
      <p:sp>
        <p:nvSpPr>
          <p:cNvPr id="7" name="圆角矩形 6"/>
          <p:cNvSpPr/>
          <p:nvPr/>
        </p:nvSpPr>
        <p:spPr>
          <a:xfrm>
            <a:off x="4727054" y="1522996"/>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S</a:t>
            </a:r>
            <a:endParaRPr lang="zh-CN" altLang="en-US" sz="3600" dirty="0">
              <a:latin typeface="微软雅黑" panose="020B0503020204020204" pitchFamily="34" charset="-122"/>
              <a:ea typeface="微软雅黑" panose="020B0503020204020204" pitchFamily="34" charset="-122"/>
            </a:endParaRPr>
          </a:p>
        </p:txBody>
      </p:sp>
      <p:sp>
        <p:nvSpPr>
          <p:cNvPr id="8" name="圆角矩形 7"/>
          <p:cNvSpPr/>
          <p:nvPr/>
        </p:nvSpPr>
        <p:spPr>
          <a:xfrm>
            <a:off x="6133418" y="1522996"/>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W</a:t>
            </a:r>
            <a:endParaRPr lang="zh-CN" altLang="en-US" sz="3600" dirty="0">
              <a:latin typeface="微软雅黑" panose="020B0503020204020204" pitchFamily="34" charset="-122"/>
              <a:ea typeface="微软雅黑" panose="020B0503020204020204" pitchFamily="34" charset="-122"/>
            </a:endParaRPr>
          </a:p>
        </p:txBody>
      </p:sp>
      <p:sp>
        <p:nvSpPr>
          <p:cNvPr id="9" name="圆角矩形 8"/>
          <p:cNvSpPr/>
          <p:nvPr/>
        </p:nvSpPr>
        <p:spPr>
          <a:xfrm>
            <a:off x="4727054" y="2891148"/>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O</a:t>
            </a:r>
            <a:endParaRPr lang="zh-CN" altLang="en-US" sz="3600" dirty="0">
              <a:latin typeface="微软雅黑" panose="020B0503020204020204" pitchFamily="34" charset="-122"/>
              <a:ea typeface="微软雅黑" panose="020B0503020204020204" pitchFamily="34" charset="-122"/>
            </a:endParaRPr>
          </a:p>
        </p:txBody>
      </p:sp>
      <p:sp>
        <p:nvSpPr>
          <p:cNvPr id="14" name="圆角矩形 13"/>
          <p:cNvSpPr/>
          <p:nvPr/>
        </p:nvSpPr>
        <p:spPr>
          <a:xfrm>
            <a:off x="6133418" y="2891148"/>
            <a:ext cx="1257932" cy="1257932"/>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T</a:t>
            </a:r>
            <a:endParaRPr lang="zh-CN" altLang="en-US" sz="3600" dirty="0">
              <a:latin typeface="微软雅黑" panose="020B0503020204020204" pitchFamily="34" charset="-122"/>
              <a:ea typeface="微软雅黑" panose="020B0503020204020204" pitchFamily="34" charset="-122"/>
            </a:endParaRPr>
          </a:p>
        </p:txBody>
      </p:sp>
      <p:sp>
        <p:nvSpPr>
          <p:cNvPr id="15" name="矩形 14"/>
          <p:cNvSpPr/>
          <p:nvPr/>
        </p:nvSpPr>
        <p:spPr>
          <a:xfrm>
            <a:off x="1702718" y="159806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16" name="矩形 15"/>
          <p:cNvSpPr/>
          <p:nvPr/>
        </p:nvSpPr>
        <p:spPr>
          <a:xfrm>
            <a:off x="1702926"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17" name="矩形 16"/>
          <p:cNvSpPr/>
          <p:nvPr/>
        </p:nvSpPr>
        <p:spPr>
          <a:xfrm>
            <a:off x="7607374" y="1598068"/>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18" name="矩形 17"/>
          <p:cNvSpPr/>
          <p:nvPr/>
        </p:nvSpPr>
        <p:spPr>
          <a:xfrm>
            <a:off x="7607582"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19" name="矩形 18"/>
          <p:cNvSpPr/>
          <p:nvPr/>
        </p:nvSpPr>
        <p:spPr>
          <a:xfrm>
            <a:off x="1702718" y="3068960"/>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0" name="矩形 19"/>
          <p:cNvSpPr/>
          <p:nvPr/>
        </p:nvSpPr>
        <p:spPr>
          <a:xfrm>
            <a:off x="1702926"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1" name="矩形 20"/>
          <p:cNvSpPr/>
          <p:nvPr/>
        </p:nvSpPr>
        <p:spPr>
          <a:xfrm>
            <a:off x="7607374" y="3068960"/>
            <a:ext cx="1569660" cy="369332"/>
          </a:xfrm>
          <a:prstGeom prst="rect">
            <a:avLst/>
          </a:prstGeom>
        </p:spPr>
        <p:txBody>
          <a:bodyPr wrap="none">
            <a:spAutoFit/>
          </a:bodyPr>
          <a:lstStyle/>
          <a:p>
            <a:pPr algn="ctr"/>
            <a:r>
              <a:rPr lang="zh-CN" altLang="en-US" i="0" dirty="0">
                <a:solidFill>
                  <a:srgbClr val="027BA8"/>
                </a:solidFill>
                <a:latin typeface="微软雅黑" panose="020B0503020204020204" pitchFamily="34" charset="-122"/>
                <a:ea typeface="微软雅黑" panose="020B0503020204020204" pitchFamily="34" charset="-122"/>
              </a:rPr>
              <a:t>添加标题内容</a:t>
            </a:r>
            <a:endParaRPr lang="en-US" altLang="zh-CN" i="0" dirty="0">
              <a:solidFill>
                <a:srgbClr val="027BA8"/>
              </a:solidFill>
              <a:latin typeface="微软雅黑" panose="020B0503020204020204" pitchFamily="34" charset="-122"/>
              <a:ea typeface="微软雅黑" panose="020B0503020204020204" pitchFamily="34" charset="-122"/>
            </a:endParaRPr>
          </a:p>
        </p:txBody>
      </p:sp>
      <p:sp>
        <p:nvSpPr>
          <p:cNvPr id="22" name="矩形 21"/>
          <p:cNvSpPr/>
          <p:nvPr/>
        </p:nvSpPr>
        <p:spPr>
          <a:xfrm>
            <a:off x="7607582"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p:txBody>
      </p:sp>
      <p:sp>
        <p:nvSpPr>
          <p:cNvPr id="23" name="圆角矩形 22"/>
          <p:cNvSpPr/>
          <p:nvPr/>
        </p:nvSpPr>
        <p:spPr>
          <a:xfrm>
            <a:off x="1918742" y="4583798"/>
            <a:ext cx="2952328" cy="432048"/>
          </a:xfrm>
          <a:prstGeom prst="roundRect">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4"/>
          <p:cNvSpPr txBox="1">
            <a:spLocks/>
          </p:cNvSpPr>
          <p:nvPr/>
        </p:nvSpPr>
        <p:spPr>
          <a:xfrm>
            <a:off x="1846734" y="458112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添加标题内容</a:t>
            </a:r>
          </a:p>
        </p:txBody>
      </p:sp>
      <p:sp>
        <p:nvSpPr>
          <p:cNvPr id="25" name="矩形 24"/>
          <p:cNvSpPr/>
          <p:nvPr/>
        </p:nvSpPr>
        <p:spPr>
          <a:xfrm>
            <a:off x="1918742" y="5159862"/>
            <a:ext cx="871296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6418968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up)">
                                      <p:cBhvr>
                                        <p:cTn id="52" dur="500"/>
                                        <p:tgtEl>
                                          <p:spTgt spid="18"/>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up)">
                                      <p:cBhvr>
                                        <p:cTn id="56" dur="500"/>
                                        <p:tgtEl>
                                          <p:spTgt spid="19"/>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500"/>
                                        <p:tgtEl>
                                          <p:spTgt spid="22"/>
                                        </p:tgtEl>
                                      </p:cBhvr>
                                    </p:animEffect>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1000"/>
                                        <p:tgtEl>
                                          <p:spTgt spid="23"/>
                                        </p:tgtEl>
                                      </p:cBhvr>
                                    </p:animEffect>
                                  </p:childTnLst>
                                </p:cTn>
                              </p:par>
                            </p:childTnLst>
                          </p:cTn>
                        </p:par>
                        <p:par>
                          <p:cTn id="73" fill="hold">
                            <p:stCondLst>
                              <p:cond delay="80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4"/>
                                        </p:tgtEl>
                                        <p:attrNameLst>
                                          <p:attrName>ppt_y</p:attrName>
                                        </p:attrNameLst>
                                      </p:cBhvr>
                                      <p:tavLst>
                                        <p:tav tm="0">
                                          <p:val>
                                            <p:strVal val="#ppt_y"/>
                                          </p:val>
                                        </p:tav>
                                        <p:tav tm="100000">
                                          <p:val>
                                            <p:strVal val="#ppt_y"/>
                                          </p:val>
                                        </p:tav>
                                      </p:tavLst>
                                    </p:anim>
                                    <p:anim calcmode="lin" valueType="num">
                                      <p:cBhvr>
                                        <p:cTn id="7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4"/>
                                        </p:tgtEl>
                                      </p:cBhvr>
                                    </p:animEffect>
                                  </p:childTnLst>
                                </p:cTn>
                              </p:par>
                            </p:childTnLst>
                          </p:cTn>
                        </p:par>
                        <p:par>
                          <p:cTn id="81" fill="hold">
                            <p:stCondLst>
                              <p:cond delay="8750"/>
                            </p:stCondLst>
                            <p:childTnLst>
                              <p:par>
                                <p:cTn id="82" presetID="42"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1000"/>
                                        <p:tgtEl>
                                          <p:spTgt spid="25"/>
                                        </p:tgtEl>
                                      </p:cBhvr>
                                    </p:animEffect>
                                    <p:anim calcmode="lin" valueType="num">
                                      <p:cBhvr>
                                        <p:cTn id="85" dur="1000" fill="hold"/>
                                        <p:tgtEl>
                                          <p:spTgt spid="25"/>
                                        </p:tgtEl>
                                        <p:attrNameLst>
                                          <p:attrName>ppt_x</p:attrName>
                                        </p:attrNameLst>
                                      </p:cBhvr>
                                      <p:tavLst>
                                        <p:tav tm="0">
                                          <p:val>
                                            <p:strVal val="#ppt_x"/>
                                          </p:val>
                                        </p:tav>
                                        <p:tav tm="100000">
                                          <p:val>
                                            <p:strVal val="#ppt_x"/>
                                          </p:val>
                                        </p:tav>
                                      </p:tavLst>
                                    </p:anim>
                                    <p:anim calcmode="lin" valueType="num">
                                      <p:cBhvr>
                                        <p:cTn id="8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animBg="1"/>
      <p:bldP spid="15" grpId="0"/>
      <p:bldP spid="16" grpId="0"/>
      <p:bldP spid="17" grpId="0"/>
      <p:bldP spid="18" grpId="0"/>
      <p:bldP spid="19" grpId="0"/>
      <p:bldP spid="20" grpId="0"/>
      <p:bldP spid="21" grpId="0"/>
      <p:bldP spid="22" grpId="0"/>
      <p:bldP spid="23" grpId="0" animBg="1"/>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4190599" y="1916832"/>
            <a:ext cx="3744416" cy="432048"/>
          </a:xfrm>
          <a:prstGeom prst="roundRect">
            <a:avLst>
              <a:gd name="adj" fmla="val 0"/>
            </a:avLst>
          </a:prstGeom>
          <a:solidFill>
            <a:srgbClr val="027BA8"/>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550639" y="191416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Impact MT Std" pitchFamily="34" charset="0"/>
                <a:ea typeface="微软雅黑" panose="020B0503020204020204" pitchFamily="34" charset="-122"/>
              </a:rPr>
              <a:t>05</a:t>
            </a:r>
            <a:endParaRPr lang="zh-CN" altLang="en-US" sz="1800" b="1" dirty="0">
              <a:solidFill>
                <a:schemeClr val="bg1"/>
              </a:solidFill>
              <a:latin typeface="Impact MT Std" pitchFamily="34" charset="0"/>
              <a:ea typeface="微软雅黑" panose="020B0503020204020204" pitchFamily="34" charset="-122"/>
            </a:endParaRPr>
          </a:p>
        </p:txBody>
      </p:sp>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9"/>
          <p:cNvSpPr>
            <a:spLocks noChangeArrowheads="1"/>
          </p:cNvSpPr>
          <p:nvPr/>
        </p:nvSpPr>
        <p:spPr bwMode="auto">
          <a:xfrm flipH="1">
            <a:off x="4006974" y="2420888"/>
            <a:ext cx="4176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调查总结</a:t>
            </a:r>
            <a:endParaRPr lang="en-US" altLang="zh-CN" sz="7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1" name="矩形 10"/>
          <p:cNvSpPr/>
          <p:nvPr/>
        </p:nvSpPr>
        <p:spPr>
          <a:xfrm flipH="1">
            <a:off x="3438121" y="3501008"/>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bwMode="auto">
          <a:xfrm>
            <a:off x="4186994" y="4365104"/>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13" name="Group 5"/>
          <p:cNvGrpSpPr/>
          <p:nvPr/>
        </p:nvGrpSpPr>
        <p:grpSpPr>
          <a:xfrm>
            <a:off x="3718942" y="5234247"/>
            <a:ext cx="379414" cy="354993"/>
            <a:chOff x="6964363" y="2108200"/>
            <a:chExt cx="690562" cy="646113"/>
          </a:xfrm>
          <a:solidFill>
            <a:schemeClr val="bg1">
              <a:lumMod val="65000"/>
            </a:schemeClr>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0"/>
          <p:cNvGrpSpPr/>
          <p:nvPr/>
        </p:nvGrpSpPr>
        <p:grpSpPr>
          <a:xfrm>
            <a:off x="4816944" y="5225062"/>
            <a:ext cx="342158" cy="341371"/>
            <a:chOff x="4594225" y="2119313"/>
            <a:chExt cx="690563" cy="688975"/>
          </a:xfrm>
          <a:solidFill>
            <a:schemeClr val="bg1">
              <a:lumMod val="65000"/>
            </a:schemeClr>
          </a:solidFill>
        </p:grpSpPr>
        <p:sp>
          <p:nvSpPr>
            <p:cNvPr id="1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25"/>
          <p:cNvGrpSpPr/>
          <p:nvPr/>
        </p:nvGrpSpPr>
        <p:grpSpPr>
          <a:xfrm>
            <a:off x="7088761" y="5230636"/>
            <a:ext cx="345331" cy="345331"/>
            <a:chOff x="2005013" y="1077913"/>
            <a:chExt cx="688975" cy="688975"/>
          </a:xfrm>
          <a:solidFill>
            <a:schemeClr val="bg1">
              <a:lumMod val="65000"/>
            </a:schemeClr>
          </a:solidFill>
        </p:grpSpPr>
        <p:sp>
          <p:nvSpPr>
            <p:cNvPr id="2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Freeform 286"/>
          <p:cNvSpPr>
            <a:spLocks noEditPoints="1"/>
          </p:cNvSpPr>
          <p:nvPr/>
        </p:nvSpPr>
        <p:spPr bwMode="auto">
          <a:xfrm>
            <a:off x="5951190" y="5222976"/>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4" name="Group 32"/>
          <p:cNvGrpSpPr/>
          <p:nvPr/>
        </p:nvGrpSpPr>
        <p:grpSpPr>
          <a:xfrm>
            <a:off x="8214329" y="5234548"/>
            <a:ext cx="399003" cy="324706"/>
            <a:chOff x="5245100" y="5103813"/>
            <a:chExt cx="690563" cy="561975"/>
          </a:xfrm>
          <a:solidFill>
            <a:schemeClr val="bg1">
              <a:lumMod val="65000"/>
            </a:schemeClr>
          </a:solidFill>
        </p:grpSpPr>
        <p:sp>
          <p:nvSpPr>
            <p:cNvPr id="2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27" name="直接连接符 26"/>
          <p:cNvCxnSpPr/>
          <p:nvPr/>
        </p:nvCxnSpPr>
        <p:spPr>
          <a:xfrm>
            <a:off x="7823398" y="52229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671270"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51914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39022" y="52292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ranja diagonal 27"/>
          <p:cNvSpPr/>
          <p:nvPr/>
        </p:nvSpPr>
        <p:spPr>
          <a:xfrm rot="5400000">
            <a:off x="10992455" y="-36757"/>
            <a:ext cx="1190171" cy="1208918"/>
          </a:xfrm>
          <a:prstGeom prst="diagStrip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rot="2700000">
            <a:off x="11367632" y="200087"/>
            <a:ext cx="740908" cy="461665"/>
          </a:xfrm>
          <a:prstGeom prst="rect">
            <a:avLst/>
          </a:prstGeom>
          <a:noFill/>
        </p:spPr>
        <p:txBody>
          <a:bodyPr wrap="none" rtlCol="0">
            <a:spAutoFit/>
          </a:bodyPr>
          <a:lstStyle/>
          <a:p>
            <a:pPr algn="ctr"/>
            <a:r>
              <a:rPr lang="en-US" altLang="zh-CN"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rPr>
              <a:t>2017</a:t>
            </a:r>
            <a:endParaRPr lang="zh-CN" altLang="en-US" sz="2400" dirty="0">
              <a:solidFill>
                <a:schemeClr val="bg1"/>
              </a:solidFill>
              <a:latin typeface="Impact MT Std" pitchFamily="34" charset="0"/>
              <a:ea typeface="微软雅黑" panose="020B0503020204020204" pitchFamily="34" charset="-122"/>
              <a:cs typeface="Arial Unicode MS" panose="020B0604020202020204" pitchFamily="34" charset="-122"/>
              <a:sym typeface="微软雅黑" pitchFamily="34" charset="-122"/>
            </a:endParaRPr>
          </a:p>
        </p:txBody>
      </p:sp>
    </p:spTree>
    <p:extLst>
      <p:ext uri="{BB962C8B-B14F-4D97-AF65-F5344CB8AC3E}">
        <p14:creationId xmlns:p14="http://schemas.microsoft.com/office/powerpoint/2010/main" val="39986727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1000"/>
                                        <p:tgtEl>
                                          <p:spTgt spid="5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 calcmode="lin" valueType="num">
                                      <p:cBhvr>
                                        <p:cTn id="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7"/>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750"/>
                                        <p:tgtEl>
                                          <p:spTgt spid="11"/>
                                        </p:tgtEl>
                                      </p:cBhvr>
                                    </p:animEffect>
                                  </p:childTnLst>
                                </p:cTn>
                              </p:par>
                            </p:childTnLst>
                          </p:cTn>
                        </p:par>
                        <p:par>
                          <p:cTn id="24" fill="hold">
                            <p:stCondLst>
                              <p:cond delay="28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10"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30"/>
                                        </p:tgtEl>
                                        <p:attrNameLst>
                                          <p:attrName>style.visibility</p:attrName>
                                        </p:attrNameLst>
                                      </p:cBhvr>
                                      <p:to>
                                        <p:strVal val="visible"/>
                                      </p:to>
                                    </p:set>
                                    <p:animEffect transition="in" filter="barn(outHorizontal)">
                                      <p:cBhvr>
                                        <p:cTn id="45" dur="500"/>
                                        <p:tgtEl>
                                          <p:spTgt spid="30"/>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barn(outHorizontal)">
                                      <p:cBhvr>
                                        <p:cTn id="48" dur="500"/>
                                        <p:tgtEl>
                                          <p:spTgt spid="29"/>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barn(outHorizontal)">
                                      <p:cBhvr>
                                        <p:cTn id="51" dur="500"/>
                                        <p:tgtEl>
                                          <p:spTgt spid="28"/>
                                        </p:tgtEl>
                                      </p:cBhvr>
                                    </p:animEffect>
                                  </p:childTnLst>
                                </p:cTn>
                              </p:par>
                              <p:par>
                                <p:cTn id="52" presetID="16" presetClass="entr" presetSubtype="42"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barn(outHorizontal)">
                                      <p:cBhvr>
                                        <p:cTn id="54" dur="500"/>
                                        <p:tgtEl>
                                          <p:spTgt spid="27"/>
                                        </p:tgtEl>
                                      </p:cBhvr>
                                    </p:animEffect>
                                  </p:childTnLst>
                                </p:cTn>
                              </p:par>
                            </p:childTnLst>
                          </p:cTn>
                        </p:par>
                        <p:par>
                          <p:cTn id="55" fill="hold">
                            <p:stCondLst>
                              <p:cond delay="4300"/>
                            </p:stCondLst>
                            <p:childTnLst>
                              <p:par>
                                <p:cTn id="56" presetID="2" presetClass="entr" presetSubtype="3"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1+#ppt_w/2"/>
                                          </p:val>
                                        </p:tav>
                                        <p:tav tm="100000">
                                          <p:val>
                                            <p:strVal val="#ppt_x"/>
                                          </p:val>
                                        </p:tav>
                                      </p:tavLst>
                                    </p:anim>
                                    <p:anim calcmode="lin" valueType="num">
                                      <p:cBhvr additive="base">
                                        <p:cTn id="59" dur="1000" fill="hold"/>
                                        <p:tgtEl>
                                          <p:spTgt spid="52"/>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1000" fill="hold"/>
                                        <p:tgtEl>
                                          <p:spTgt spid="53"/>
                                        </p:tgtEl>
                                        <p:attrNameLst>
                                          <p:attrName>ppt_x</p:attrName>
                                        </p:attrNameLst>
                                      </p:cBhvr>
                                      <p:tavLst>
                                        <p:tav tm="0">
                                          <p:val>
                                            <p:strVal val="#ppt_x"/>
                                          </p:val>
                                        </p:tav>
                                        <p:tav tm="100000">
                                          <p:val>
                                            <p:strVal val="#ppt_x"/>
                                          </p:val>
                                        </p:tav>
                                      </p:tavLst>
                                    </p:anim>
                                    <p:anim calcmode="lin" valueType="num">
                                      <p:cBhvr additive="base">
                                        <p:cTn id="63"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10" grpId="0"/>
      <p:bldP spid="11" grpId="0"/>
      <p:bldP spid="12" grpId="0"/>
      <p:bldP spid="23" grpId="0" animBg="1"/>
      <p:bldP spid="52" grpId="0" animBg="1"/>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调查总结</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sp>
        <p:nvSpPr>
          <p:cNvPr id="23" name="圆角矩形 3"/>
          <p:cNvSpPr>
            <a:spLocks noChangeAspect="1" noChangeArrowheads="1"/>
          </p:cNvSpPr>
          <p:nvPr/>
        </p:nvSpPr>
        <p:spPr bwMode="auto">
          <a:xfrm>
            <a:off x="768995" y="1846412"/>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dirty="0">
                <a:solidFill>
                  <a:srgbClr val="FFFFFF"/>
                </a:solidFill>
                <a:latin typeface="微软雅黑" panose="020B0503020204020204" pitchFamily="34" charset="-122"/>
              </a:rPr>
              <a:t>1</a:t>
            </a:r>
            <a:endParaRPr lang="zh-CN" altLang="en-US" sz="2400" dirty="0">
              <a:solidFill>
                <a:srgbClr val="FFFFFF"/>
              </a:solidFill>
              <a:latin typeface="微软雅黑" panose="020B0503020204020204" pitchFamily="34" charset="-122"/>
            </a:endParaRPr>
          </a:p>
        </p:txBody>
      </p:sp>
      <p:sp>
        <p:nvSpPr>
          <p:cNvPr id="24" name="圆角矩形 4"/>
          <p:cNvSpPr>
            <a:spLocks noChangeAspect="1" noChangeArrowheads="1"/>
          </p:cNvSpPr>
          <p:nvPr/>
        </p:nvSpPr>
        <p:spPr bwMode="auto">
          <a:xfrm>
            <a:off x="768995" y="3184674"/>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2</a:t>
            </a:r>
            <a:endParaRPr lang="zh-CN" altLang="en-US" sz="2400">
              <a:solidFill>
                <a:srgbClr val="FFFFFF"/>
              </a:solidFill>
              <a:latin typeface="微软雅黑" panose="020B0503020204020204" pitchFamily="34" charset="-122"/>
            </a:endParaRPr>
          </a:p>
        </p:txBody>
      </p:sp>
      <p:sp>
        <p:nvSpPr>
          <p:cNvPr id="25" name="圆角矩形 5"/>
          <p:cNvSpPr>
            <a:spLocks noChangeAspect="1" noChangeArrowheads="1"/>
          </p:cNvSpPr>
          <p:nvPr/>
        </p:nvSpPr>
        <p:spPr bwMode="auto">
          <a:xfrm>
            <a:off x="768995" y="4524524"/>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3</a:t>
            </a:r>
            <a:endParaRPr lang="zh-CN" altLang="en-US" sz="2400">
              <a:solidFill>
                <a:srgbClr val="FFFFFF"/>
              </a:solidFill>
              <a:latin typeface="微软雅黑" panose="020B0503020204020204" pitchFamily="34" charset="-122"/>
            </a:endParaRPr>
          </a:p>
        </p:txBody>
      </p:sp>
      <p:sp>
        <p:nvSpPr>
          <p:cNvPr id="26" name="文本框 7"/>
          <p:cNvSpPr txBox="1">
            <a:spLocks noChangeArrowheads="1"/>
          </p:cNvSpPr>
          <p:nvPr/>
        </p:nvSpPr>
        <p:spPr bwMode="auto">
          <a:xfrm>
            <a:off x="1345903"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27" name="文本框 8"/>
          <p:cNvSpPr txBox="1">
            <a:spLocks noChangeArrowheads="1"/>
          </p:cNvSpPr>
          <p:nvPr/>
        </p:nvSpPr>
        <p:spPr bwMode="auto">
          <a:xfrm>
            <a:off x="1345903"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8" name="文本框 9"/>
          <p:cNvSpPr txBox="1">
            <a:spLocks noChangeArrowheads="1"/>
          </p:cNvSpPr>
          <p:nvPr/>
        </p:nvSpPr>
        <p:spPr bwMode="auto">
          <a:xfrm>
            <a:off x="1345903"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29" name="文本框 10"/>
          <p:cNvSpPr txBox="1">
            <a:spLocks noChangeArrowheads="1"/>
          </p:cNvSpPr>
          <p:nvPr/>
        </p:nvSpPr>
        <p:spPr bwMode="auto">
          <a:xfrm>
            <a:off x="1345903"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0" name="文本框 11"/>
          <p:cNvSpPr txBox="1">
            <a:spLocks noChangeArrowheads="1"/>
          </p:cNvSpPr>
          <p:nvPr/>
        </p:nvSpPr>
        <p:spPr bwMode="auto">
          <a:xfrm>
            <a:off x="1345903"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1" name="文本框 12"/>
          <p:cNvSpPr txBox="1">
            <a:spLocks noChangeArrowheads="1"/>
          </p:cNvSpPr>
          <p:nvPr/>
        </p:nvSpPr>
        <p:spPr bwMode="auto">
          <a:xfrm>
            <a:off x="1345903"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2" name="圆角矩形 13"/>
          <p:cNvSpPr>
            <a:spLocks noChangeAspect="1" noChangeArrowheads="1"/>
          </p:cNvSpPr>
          <p:nvPr/>
        </p:nvSpPr>
        <p:spPr bwMode="auto">
          <a:xfrm>
            <a:off x="6283621" y="1846412"/>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4</a:t>
            </a:r>
            <a:endParaRPr lang="zh-CN" altLang="en-US" sz="2400">
              <a:solidFill>
                <a:srgbClr val="FFFFFF"/>
              </a:solidFill>
              <a:latin typeface="微软雅黑" panose="020B0503020204020204" pitchFamily="34" charset="-122"/>
            </a:endParaRPr>
          </a:p>
        </p:txBody>
      </p:sp>
      <p:sp>
        <p:nvSpPr>
          <p:cNvPr id="33" name="圆角矩形 14"/>
          <p:cNvSpPr>
            <a:spLocks noChangeAspect="1" noChangeArrowheads="1"/>
          </p:cNvSpPr>
          <p:nvPr/>
        </p:nvSpPr>
        <p:spPr bwMode="auto">
          <a:xfrm>
            <a:off x="6283621" y="4524524"/>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6</a:t>
            </a:r>
            <a:endParaRPr lang="zh-CN" altLang="en-US" sz="2400">
              <a:solidFill>
                <a:srgbClr val="FFFFFF"/>
              </a:solidFill>
              <a:latin typeface="微软雅黑" panose="020B0503020204020204" pitchFamily="34" charset="-122"/>
            </a:endParaRPr>
          </a:p>
        </p:txBody>
      </p:sp>
      <p:sp>
        <p:nvSpPr>
          <p:cNvPr id="34" name="文本框 15"/>
          <p:cNvSpPr txBox="1">
            <a:spLocks noChangeArrowheads="1"/>
          </p:cNvSpPr>
          <p:nvPr/>
        </p:nvSpPr>
        <p:spPr bwMode="auto">
          <a:xfrm>
            <a:off x="6860529"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5" name="文本框 16"/>
          <p:cNvSpPr txBox="1">
            <a:spLocks noChangeArrowheads="1"/>
          </p:cNvSpPr>
          <p:nvPr/>
        </p:nvSpPr>
        <p:spPr bwMode="auto">
          <a:xfrm>
            <a:off x="6860529"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6" name="文本框 17"/>
          <p:cNvSpPr txBox="1">
            <a:spLocks noChangeArrowheads="1"/>
          </p:cNvSpPr>
          <p:nvPr/>
        </p:nvSpPr>
        <p:spPr bwMode="auto">
          <a:xfrm>
            <a:off x="6860529"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7" name="文本框 18"/>
          <p:cNvSpPr txBox="1">
            <a:spLocks noChangeArrowheads="1"/>
          </p:cNvSpPr>
          <p:nvPr/>
        </p:nvSpPr>
        <p:spPr bwMode="auto">
          <a:xfrm>
            <a:off x="6860529"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38" name="文本框 19"/>
          <p:cNvSpPr txBox="1">
            <a:spLocks noChangeArrowheads="1"/>
          </p:cNvSpPr>
          <p:nvPr/>
        </p:nvSpPr>
        <p:spPr bwMode="auto">
          <a:xfrm>
            <a:off x="6860529"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39" name="文本框 20"/>
          <p:cNvSpPr txBox="1">
            <a:spLocks noChangeArrowheads="1"/>
          </p:cNvSpPr>
          <p:nvPr/>
        </p:nvSpPr>
        <p:spPr bwMode="auto">
          <a:xfrm>
            <a:off x="6860529"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40" name="圆角矩形 21"/>
          <p:cNvSpPr>
            <a:spLocks noChangeAspect="1" noChangeArrowheads="1"/>
          </p:cNvSpPr>
          <p:nvPr/>
        </p:nvSpPr>
        <p:spPr bwMode="auto">
          <a:xfrm>
            <a:off x="6283621" y="3184674"/>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400">
                <a:solidFill>
                  <a:srgbClr val="FFFFFF"/>
                </a:solidFill>
                <a:latin typeface="微软雅黑" panose="020B0503020204020204" pitchFamily="34" charset="-122"/>
              </a:rPr>
              <a:t>5</a:t>
            </a:r>
            <a:endParaRPr lang="zh-CN" altLang="en-US" sz="240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1274550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1000" fill="hold"/>
                                        <p:tgtEl>
                                          <p:spTgt spid="23"/>
                                        </p:tgtEl>
                                        <p:attrNameLst>
                                          <p:attrName>ppt_w</p:attrName>
                                        </p:attrNameLst>
                                      </p:cBhvr>
                                      <p:tavLst>
                                        <p:tav tm="0">
                                          <p:val>
                                            <p:fltVal val="0"/>
                                          </p:val>
                                        </p:tav>
                                        <p:tav tm="100000">
                                          <p:val>
                                            <p:strVal val="#ppt_w"/>
                                          </p:val>
                                        </p:tav>
                                      </p:tavLst>
                                    </p:anim>
                                    <p:anim calcmode="lin" valueType="num">
                                      <p:cBhvr>
                                        <p:cTn id="24" dur="1000" fill="hold"/>
                                        <p:tgtEl>
                                          <p:spTgt spid="23"/>
                                        </p:tgtEl>
                                        <p:attrNameLst>
                                          <p:attrName>ppt_h</p:attrName>
                                        </p:attrNameLst>
                                      </p:cBhvr>
                                      <p:tavLst>
                                        <p:tav tm="0">
                                          <p:val>
                                            <p:fltVal val="0"/>
                                          </p:val>
                                        </p:tav>
                                        <p:tav tm="100000">
                                          <p:val>
                                            <p:strVal val="#ppt_h"/>
                                          </p:val>
                                        </p:tav>
                                      </p:tavLst>
                                    </p:anim>
                                    <p:anim calcmode="lin" valueType="num">
                                      <p:cBhvr>
                                        <p:cTn id="25" dur="1000" fill="hold"/>
                                        <p:tgtEl>
                                          <p:spTgt spid="23"/>
                                        </p:tgtEl>
                                        <p:attrNameLst>
                                          <p:attrName>style.rotation</p:attrName>
                                        </p:attrNameLst>
                                      </p:cBhvr>
                                      <p:tavLst>
                                        <p:tav tm="0">
                                          <p:val>
                                            <p:fltVal val="90"/>
                                          </p:val>
                                        </p:tav>
                                        <p:tav tm="100000">
                                          <p:val>
                                            <p:fltVal val="0"/>
                                          </p:val>
                                        </p:tav>
                                      </p:tavLst>
                                    </p:anim>
                                    <p:animEffect transition="in" filter="fade">
                                      <p:cBhvr>
                                        <p:cTn id="26" dur="1000"/>
                                        <p:tgtEl>
                                          <p:spTgt spid="23"/>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 calcmode="lin" valueType="num">
                                      <p:cBhvr>
                                        <p:cTn id="31" dur="1000" fill="hold"/>
                                        <p:tgtEl>
                                          <p:spTgt spid="24"/>
                                        </p:tgtEl>
                                        <p:attrNameLst>
                                          <p:attrName>style.rotation</p:attrName>
                                        </p:attrNameLst>
                                      </p:cBhvr>
                                      <p:tavLst>
                                        <p:tav tm="0">
                                          <p:val>
                                            <p:fltVal val="90"/>
                                          </p:val>
                                        </p:tav>
                                        <p:tav tm="100000">
                                          <p:val>
                                            <p:fltVal val="0"/>
                                          </p:val>
                                        </p:tav>
                                      </p:tavLst>
                                    </p:anim>
                                    <p:animEffect transition="in" filter="fade">
                                      <p:cBhvr>
                                        <p:cTn id="32" dur="1000"/>
                                        <p:tgtEl>
                                          <p:spTgt spid="24"/>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0" fill="hold"/>
                                        <p:tgtEl>
                                          <p:spTgt spid="25"/>
                                        </p:tgtEl>
                                        <p:attrNameLst>
                                          <p:attrName>ppt_w</p:attrName>
                                        </p:attrNameLst>
                                      </p:cBhvr>
                                      <p:tavLst>
                                        <p:tav tm="0">
                                          <p:val>
                                            <p:fltVal val="0"/>
                                          </p:val>
                                        </p:tav>
                                        <p:tav tm="100000">
                                          <p:val>
                                            <p:strVal val="#ppt_w"/>
                                          </p:val>
                                        </p:tav>
                                      </p:tavLst>
                                    </p:anim>
                                    <p:anim calcmode="lin" valueType="num">
                                      <p:cBhvr>
                                        <p:cTn id="36" dur="1000" fill="hold"/>
                                        <p:tgtEl>
                                          <p:spTgt spid="25"/>
                                        </p:tgtEl>
                                        <p:attrNameLst>
                                          <p:attrName>ppt_h</p:attrName>
                                        </p:attrNameLst>
                                      </p:cBhvr>
                                      <p:tavLst>
                                        <p:tav tm="0">
                                          <p:val>
                                            <p:fltVal val="0"/>
                                          </p:val>
                                        </p:tav>
                                        <p:tav tm="100000">
                                          <p:val>
                                            <p:strVal val="#ppt_h"/>
                                          </p:val>
                                        </p:tav>
                                      </p:tavLst>
                                    </p:anim>
                                    <p:anim calcmode="lin" valueType="num">
                                      <p:cBhvr>
                                        <p:cTn id="37" dur="1000" fill="hold"/>
                                        <p:tgtEl>
                                          <p:spTgt spid="25"/>
                                        </p:tgtEl>
                                        <p:attrNameLst>
                                          <p:attrName>style.rotation</p:attrName>
                                        </p:attrNameLst>
                                      </p:cBhvr>
                                      <p:tavLst>
                                        <p:tav tm="0">
                                          <p:val>
                                            <p:fltVal val="90"/>
                                          </p:val>
                                        </p:tav>
                                        <p:tav tm="100000">
                                          <p:val>
                                            <p:fltVal val="0"/>
                                          </p:val>
                                        </p:tav>
                                      </p:tavLst>
                                    </p:anim>
                                    <p:animEffect transition="in" filter="fade">
                                      <p:cBhvr>
                                        <p:cTn id="38" dur="1000"/>
                                        <p:tgtEl>
                                          <p:spTgt spid="25"/>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32"/>
                                        </p:tgtEl>
                                        <p:attrNameLst>
                                          <p:attrName>style.visibility</p:attrName>
                                        </p:attrNameLst>
                                      </p:cBhvr>
                                      <p:to>
                                        <p:strVal val="visible"/>
                                      </p:to>
                                    </p:set>
                                    <p:anim calcmode="lin" valueType="num">
                                      <p:cBhvr>
                                        <p:cTn id="41" dur="1000" fill="hold"/>
                                        <p:tgtEl>
                                          <p:spTgt spid="32"/>
                                        </p:tgtEl>
                                        <p:attrNameLst>
                                          <p:attrName>ppt_w</p:attrName>
                                        </p:attrNameLst>
                                      </p:cBhvr>
                                      <p:tavLst>
                                        <p:tav tm="0">
                                          <p:val>
                                            <p:fltVal val="0"/>
                                          </p:val>
                                        </p:tav>
                                        <p:tav tm="100000">
                                          <p:val>
                                            <p:strVal val="#ppt_w"/>
                                          </p:val>
                                        </p:tav>
                                      </p:tavLst>
                                    </p:anim>
                                    <p:anim calcmode="lin" valueType="num">
                                      <p:cBhvr>
                                        <p:cTn id="42" dur="1000" fill="hold"/>
                                        <p:tgtEl>
                                          <p:spTgt spid="32"/>
                                        </p:tgtEl>
                                        <p:attrNameLst>
                                          <p:attrName>ppt_h</p:attrName>
                                        </p:attrNameLst>
                                      </p:cBhvr>
                                      <p:tavLst>
                                        <p:tav tm="0">
                                          <p:val>
                                            <p:fltVal val="0"/>
                                          </p:val>
                                        </p:tav>
                                        <p:tav tm="100000">
                                          <p:val>
                                            <p:strVal val="#ppt_h"/>
                                          </p:val>
                                        </p:tav>
                                      </p:tavLst>
                                    </p:anim>
                                    <p:anim calcmode="lin" valueType="num">
                                      <p:cBhvr>
                                        <p:cTn id="43" dur="1000" fill="hold"/>
                                        <p:tgtEl>
                                          <p:spTgt spid="32"/>
                                        </p:tgtEl>
                                        <p:attrNameLst>
                                          <p:attrName>style.rotation</p:attrName>
                                        </p:attrNameLst>
                                      </p:cBhvr>
                                      <p:tavLst>
                                        <p:tav tm="0">
                                          <p:val>
                                            <p:fltVal val="90"/>
                                          </p:val>
                                        </p:tav>
                                        <p:tav tm="100000">
                                          <p:val>
                                            <p:fltVal val="0"/>
                                          </p:val>
                                        </p:tav>
                                      </p:tavLst>
                                    </p:anim>
                                    <p:animEffect transition="in" filter="fade">
                                      <p:cBhvr>
                                        <p:cTn id="44" dur="1000"/>
                                        <p:tgtEl>
                                          <p:spTgt spid="32"/>
                                        </p:tgtEl>
                                      </p:cBhvr>
                                    </p:animEffect>
                                  </p:childTnLst>
                                </p:cTn>
                              </p:par>
                              <p:par>
                                <p:cTn id="45" presetID="31" presetClass="entr" presetSubtype="0" fill="hold" grpId="0" nodeType="withEffect">
                                  <p:stCondLst>
                                    <p:cond delay="5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1000" fill="hold"/>
                                        <p:tgtEl>
                                          <p:spTgt spid="33"/>
                                        </p:tgtEl>
                                        <p:attrNameLst>
                                          <p:attrName>ppt_w</p:attrName>
                                        </p:attrNameLst>
                                      </p:cBhvr>
                                      <p:tavLst>
                                        <p:tav tm="0">
                                          <p:val>
                                            <p:fltVal val="0"/>
                                          </p:val>
                                        </p:tav>
                                        <p:tav tm="100000">
                                          <p:val>
                                            <p:strVal val="#ppt_w"/>
                                          </p:val>
                                        </p:tav>
                                      </p:tavLst>
                                    </p:anim>
                                    <p:anim calcmode="lin" valueType="num">
                                      <p:cBhvr>
                                        <p:cTn id="48" dur="1000" fill="hold"/>
                                        <p:tgtEl>
                                          <p:spTgt spid="33"/>
                                        </p:tgtEl>
                                        <p:attrNameLst>
                                          <p:attrName>ppt_h</p:attrName>
                                        </p:attrNameLst>
                                      </p:cBhvr>
                                      <p:tavLst>
                                        <p:tav tm="0">
                                          <p:val>
                                            <p:fltVal val="0"/>
                                          </p:val>
                                        </p:tav>
                                        <p:tav tm="100000">
                                          <p:val>
                                            <p:strVal val="#ppt_h"/>
                                          </p:val>
                                        </p:tav>
                                      </p:tavLst>
                                    </p:anim>
                                    <p:anim calcmode="lin" valueType="num">
                                      <p:cBhvr>
                                        <p:cTn id="49" dur="1000" fill="hold"/>
                                        <p:tgtEl>
                                          <p:spTgt spid="33"/>
                                        </p:tgtEl>
                                        <p:attrNameLst>
                                          <p:attrName>style.rotation</p:attrName>
                                        </p:attrNameLst>
                                      </p:cBhvr>
                                      <p:tavLst>
                                        <p:tav tm="0">
                                          <p:val>
                                            <p:fltVal val="90"/>
                                          </p:val>
                                        </p:tav>
                                        <p:tav tm="100000">
                                          <p:val>
                                            <p:fltVal val="0"/>
                                          </p:val>
                                        </p:tav>
                                      </p:tavLst>
                                    </p:anim>
                                    <p:animEffect transition="in" filter="fade">
                                      <p:cBhvr>
                                        <p:cTn id="50" dur="1000"/>
                                        <p:tgtEl>
                                          <p:spTgt spid="33"/>
                                        </p:tgtEl>
                                      </p:cBhvr>
                                    </p:animEffect>
                                  </p:childTnLst>
                                </p:cTn>
                              </p:par>
                              <p:par>
                                <p:cTn id="51" presetID="31" presetClass="entr" presetSubtype="0" fill="hold" grpId="0" nodeType="withEffect">
                                  <p:stCondLst>
                                    <p:cond delay="500"/>
                                  </p:stCondLst>
                                  <p:childTnLst>
                                    <p:set>
                                      <p:cBhvr>
                                        <p:cTn id="52" dur="1" fill="hold">
                                          <p:stCondLst>
                                            <p:cond delay="0"/>
                                          </p:stCondLst>
                                        </p:cTn>
                                        <p:tgtEl>
                                          <p:spTgt spid="40"/>
                                        </p:tgtEl>
                                        <p:attrNameLst>
                                          <p:attrName>style.visibility</p:attrName>
                                        </p:attrNameLst>
                                      </p:cBhvr>
                                      <p:to>
                                        <p:strVal val="visible"/>
                                      </p:to>
                                    </p:set>
                                    <p:anim calcmode="lin" valueType="num">
                                      <p:cBhvr>
                                        <p:cTn id="53" dur="1000" fill="hold"/>
                                        <p:tgtEl>
                                          <p:spTgt spid="40"/>
                                        </p:tgtEl>
                                        <p:attrNameLst>
                                          <p:attrName>ppt_w</p:attrName>
                                        </p:attrNameLst>
                                      </p:cBhvr>
                                      <p:tavLst>
                                        <p:tav tm="0">
                                          <p:val>
                                            <p:fltVal val="0"/>
                                          </p:val>
                                        </p:tav>
                                        <p:tav tm="100000">
                                          <p:val>
                                            <p:strVal val="#ppt_w"/>
                                          </p:val>
                                        </p:tav>
                                      </p:tavLst>
                                    </p:anim>
                                    <p:anim calcmode="lin" valueType="num">
                                      <p:cBhvr>
                                        <p:cTn id="54" dur="1000" fill="hold"/>
                                        <p:tgtEl>
                                          <p:spTgt spid="40"/>
                                        </p:tgtEl>
                                        <p:attrNameLst>
                                          <p:attrName>ppt_h</p:attrName>
                                        </p:attrNameLst>
                                      </p:cBhvr>
                                      <p:tavLst>
                                        <p:tav tm="0">
                                          <p:val>
                                            <p:fltVal val="0"/>
                                          </p:val>
                                        </p:tav>
                                        <p:tav tm="100000">
                                          <p:val>
                                            <p:strVal val="#ppt_h"/>
                                          </p:val>
                                        </p:tav>
                                      </p:tavLst>
                                    </p:anim>
                                    <p:anim calcmode="lin" valueType="num">
                                      <p:cBhvr>
                                        <p:cTn id="55" dur="1000" fill="hold"/>
                                        <p:tgtEl>
                                          <p:spTgt spid="40"/>
                                        </p:tgtEl>
                                        <p:attrNameLst>
                                          <p:attrName>style.rotation</p:attrName>
                                        </p:attrNameLst>
                                      </p:cBhvr>
                                      <p:tavLst>
                                        <p:tav tm="0">
                                          <p:val>
                                            <p:fltVal val="90"/>
                                          </p:val>
                                        </p:tav>
                                        <p:tav tm="100000">
                                          <p:val>
                                            <p:fltVal val="0"/>
                                          </p:val>
                                        </p:tav>
                                      </p:tavLst>
                                    </p:anim>
                                    <p:animEffect transition="in" filter="fade">
                                      <p:cBhvr>
                                        <p:cTn id="56" dur="1000"/>
                                        <p:tgtEl>
                                          <p:spTgt spid="40"/>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Effect transition="in" filter="fade">
                                      <p:cBhvr>
                                        <p:cTn id="66" dur="500"/>
                                        <p:tgtEl>
                                          <p:spTgt spid="28"/>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ppt_w</p:attrName>
                                        </p:attrNameLst>
                                      </p:cBhvr>
                                      <p:tavLst>
                                        <p:tav tm="0">
                                          <p:val>
                                            <p:fltVal val="0"/>
                                          </p:val>
                                        </p:tav>
                                        <p:tav tm="100000">
                                          <p:val>
                                            <p:strVal val="#ppt_w"/>
                                          </p:val>
                                        </p:tav>
                                      </p:tavLst>
                                    </p:anim>
                                    <p:anim calcmode="lin" valueType="num">
                                      <p:cBhvr>
                                        <p:cTn id="75" dur="500" fill="hold"/>
                                        <p:tgtEl>
                                          <p:spTgt spid="38"/>
                                        </p:tgtEl>
                                        <p:attrNameLst>
                                          <p:attrName>ppt_h</p:attrName>
                                        </p:attrNameLst>
                                      </p:cBhvr>
                                      <p:tavLst>
                                        <p:tav tm="0">
                                          <p:val>
                                            <p:fltVal val="0"/>
                                          </p:val>
                                        </p:tav>
                                        <p:tav tm="100000">
                                          <p:val>
                                            <p:strVal val="#ppt_h"/>
                                          </p:val>
                                        </p:tav>
                                      </p:tavLst>
                                    </p:anim>
                                    <p:animEffect transition="in" filter="fade">
                                      <p:cBhvr>
                                        <p:cTn id="76" dur="500"/>
                                        <p:tgtEl>
                                          <p:spTgt spid="38"/>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par>
                                <p:cTn id="87" presetID="42" presetClass="entr" presetSubtype="0" fill="hold" grpId="0" nodeType="withEffect">
                                  <p:stCondLst>
                                    <p:cond delay="150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5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50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anim calcmode="lin" valueType="num">
                                      <p:cBhvr>
                                        <p:cTn id="100" dur="1000" fill="hold"/>
                                        <p:tgtEl>
                                          <p:spTgt spid="31"/>
                                        </p:tgtEl>
                                        <p:attrNameLst>
                                          <p:attrName>ppt_x</p:attrName>
                                        </p:attrNameLst>
                                      </p:cBhvr>
                                      <p:tavLst>
                                        <p:tav tm="0">
                                          <p:val>
                                            <p:strVal val="#ppt_x"/>
                                          </p:val>
                                        </p:tav>
                                        <p:tav tm="100000">
                                          <p:val>
                                            <p:strVal val="#ppt_x"/>
                                          </p:val>
                                        </p:tav>
                                      </p:tavLst>
                                    </p:anim>
                                    <p:anim calcmode="lin" valueType="num">
                                      <p:cBhvr>
                                        <p:cTn id="101" dur="1000" fill="hold"/>
                                        <p:tgtEl>
                                          <p:spTgt spid="3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50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1000"/>
                                        <p:tgtEl>
                                          <p:spTgt spid="35"/>
                                        </p:tgtEl>
                                      </p:cBhvr>
                                    </p:animEffect>
                                    <p:anim calcmode="lin" valueType="num">
                                      <p:cBhvr>
                                        <p:cTn id="105" dur="1000" fill="hold"/>
                                        <p:tgtEl>
                                          <p:spTgt spid="35"/>
                                        </p:tgtEl>
                                        <p:attrNameLst>
                                          <p:attrName>ppt_x</p:attrName>
                                        </p:attrNameLst>
                                      </p:cBhvr>
                                      <p:tavLst>
                                        <p:tav tm="0">
                                          <p:val>
                                            <p:strVal val="#ppt_x"/>
                                          </p:val>
                                        </p:tav>
                                        <p:tav tm="100000">
                                          <p:val>
                                            <p:strVal val="#ppt_x"/>
                                          </p:val>
                                        </p:tav>
                                      </p:tavLst>
                                    </p:anim>
                                    <p:anim calcmode="lin" valueType="num">
                                      <p:cBhvr>
                                        <p:cTn id="106" dur="1000" fill="hold"/>
                                        <p:tgtEl>
                                          <p:spTgt spid="3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1000"/>
                                        <p:tgtEl>
                                          <p:spTgt spid="37"/>
                                        </p:tgtEl>
                                      </p:cBhvr>
                                    </p:animEffect>
                                    <p:anim calcmode="lin" valueType="num">
                                      <p:cBhvr>
                                        <p:cTn id="110" dur="1000" fill="hold"/>
                                        <p:tgtEl>
                                          <p:spTgt spid="37"/>
                                        </p:tgtEl>
                                        <p:attrNameLst>
                                          <p:attrName>ppt_x</p:attrName>
                                        </p:attrNameLst>
                                      </p:cBhvr>
                                      <p:tavLst>
                                        <p:tav tm="0">
                                          <p:val>
                                            <p:strVal val="#ppt_x"/>
                                          </p:val>
                                        </p:tav>
                                        <p:tav tm="100000">
                                          <p:val>
                                            <p:strVal val="#ppt_x"/>
                                          </p:val>
                                        </p:tav>
                                      </p:tavLst>
                                    </p:anim>
                                    <p:anim calcmode="lin" valueType="num">
                                      <p:cBhvr>
                                        <p:cTn id="111" dur="1000" fill="hold"/>
                                        <p:tgtEl>
                                          <p:spTgt spid="3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00"/>
                                  </p:stCondLst>
                                  <p:childTnLst>
                                    <p:set>
                                      <p:cBhvr>
                                        <p:cTn id="113" dur="1" fill="hold">
                                          <p:stCondLst>
                                            <p:cond delay="0"/>
                                          </p:stCondLst>
                                        </p:cTn>
                                        <p:tgtEl>
                                          <p:spTgt spid="39"/>
                                        </p:tgtEl>
                                        <p:attrNameLst>
                                          <p:attrName>style.visibility</p:attrName>
                                        </p:attrNameLst>
                                      </p:cBhvr>
                                      <p:to>
                                        <p:strVal val="visible"/>
                                      </p:to>
                                    </p:set>
                                    <p:animEffect transition="in" filter="fade">
                                      <p:cBhvr>
                                        <p:cTn id="114" dur="1000"/>
                                        <p:tgtEl>
                                          <p:spTgt spid="39"/>
                                        </p:tgtEl>
                                      </p:cBhvr>
                                    </p:animEffect>
                                    <p:anim calcmode="lin" valueType="num">
                                      <p:cBhvr>
                                        <p:cTn id="115" dur="1000" fill="hold"/>
                                        <p:tgtEl>
                                          <p:spTgt spid="39"/>
                                        </p:tgtEl>
                                        <p:attrNameLst>
                                          <p:attrName>ppt_x</p:attrName>
                                        </p:attrNameLst>
                                      </p:cBhvr>
                                      <p:tavLst>
                                        <p:tav tm="0">
                                          <p:val>
                                            <p:strVal val="#ppt_x"/>
                                          </p:val>
                                        </p:tav>
                                        <p:tav tm="100000">
                                          <p:val>
                                            <p:strVal val="#ppt_x"/>
                                          </p:val>
                                        </p:tav>
                                      </p:tavLst>
                                    </p:anim>
                                    <p:anim calcmode="lin" valueType="num">
                                      <p:cBhvr>
                                        <p:cTn id="11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23" grpId="0" animBg="1"/>
      <p:bldP spid="24" grpId="0" animBg="1"/>
      <p:bldP spid="25" grpId="0" animBg="1"/>
      <p:bldP spid="26" grpId="0"/>
      <p:bldP spid="27" grpId="0"/>
      <p:bldP spid="28" grpId="0"/>
      <p:bldP spid="29" grpId="0"/>
      <p:bldP spid="30" grpId="0"/>
      <p:bldP spid="31" grpId="0"/>
      <p:bldP spid="32" grpId="0" animBg="1"/>
      <p:bldP spid="33" grpId="0" animBg="1"/>
      <p:bldP spid="34" grpId="0"/>
      <p:bldP spid="35" grpId="0"/>
      <p:bldP spid="36" grpId="0"/>
      <p:bldP spid="37" grpId="0"/>
      <p:bldP spid="38" grpId="0"/>
      <p:bldP spid="39" grpId="0"/>
      <p:bldP spid="4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调查反馈</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grpSp>
        <p:nvGrpSpPr>
          <p:cNvPr id="7" name="Group 4"/>
          <p:cNvGrpSpPr>
            <a:grpSpLocks noChangeAspect="1"/>
          </p:cNvGrpSpPr>
          <p:nvPr/>
        </p:nvGrpSpPr>
        <p:grpSpPr bwMode="auto">
          <a:xfrm>
            <a:off x="814388" y="1086196"/>
            <a:ext cx="4173538" cy="4791076"/>
            <a:chOff x="513" y="874"/>
            <a:chExt cx="2629" cy="3018"/>
          </a:xfrm>
        </p:grpSpPr>
        <p:sp>
          <p:nvSpPr>
            <p:cNvPr id="8" name="AutoShape 3"/>
            <p:cNvSpPr>
              <a:spLocks noChangeAspect="1" noChangeArrowheads="1" noTextEdit="1"/>
            </p:cNvSpPr>
            <p:nvPr/>
          </p:nvSpPr>
          <p:spPr bwMode="auto">
            <a:xfrm>
              <a:off x="513" y="874"/>
              <a:ext cx="2628"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p:cNvSpPr>
            <p:nvPr/>
          </p:nvSpPr>
          <p:spPr bwMode="auto">
            <a:xfrm>
              <a:off x="2187" y="1063"/>
              <a:ext cx="926" cy="440"/>
            </a:xfrm>
            <a:custGeom>
              <a:avLst/>
              <a:gdLst>
                <a:gd name="T0" fmla="*/ 0 w 770"/>
                <a:gd name="T1" fmla="*/ 355 h 366"/>
                <a:gd name="T2" fmla="*/ 35 w 770"/>
                <a:gd name="T3" fmla="*/ 268 h 366"/>
                <a:gd name="T4" fmla="*/ 61 w 770"/>
                <a:gd name="T5" fmla="*/ 245 h 366"/>
                <a:gd name="T6" fmla="*/ 125 w 770"/>
                <a:gd name="T7" fmla="*/ 224 h 366"/>
                <a:gd name="T8" fmla="*/ 160 w 770"/>
                <a:gd name="T9" fmla="*/ 227 h 366"/>
                <a:gd name="T10" fmla="*/ 197 w 770"/>
                <a:gd name="T11" fmla="*/ 240 h 366"/>
                <a:gd name="T12" fmla="*/ 203 w 770"/>
                <a:gd name="T13" fmla="*/ 228 h 366"/>
                <a:gd name="T14" fmla="*/ 221 w 770"/>
                <a:gd name="T15" fmla="*/ 201 h 366"/>
                <a:gd name="T16" fmla="*/ 272 w 770"/>
                <a:gd name="T17" fmla="*/ 168 h 366"/>
                <a:gd name="T18" fmla="*/ 293 w 770"/>
                <a:gd name="T19" fmla="*/ 163 h 366"/>
                <a:gd name="T20" fmla="*/ 287 w 770"/>
                <a:gd name="T21" fmla="*/ 133 h 366"/>
                <a:gd name="T22" fmla="*/ 320 w 770"/>
                <a:gd name="T23" fmla="*/ 41 h 366"/>
                <a:gd name="T24" fmla="*/ 344 w 770"/>
                <a:gd name="T25" fmla="*/ 20 h 366"/>
                <a:gd name="T26" fmla="*/ 405 w 770"/>
                <a:gd name="T27" fmla="*/ 0 h 366"/>
                <a:gd name="T28" fmla="*/ 437 w 770"/>
                <a:gd name="T29" fmla="*/ 2 h 366"/>
                <a:gd name="T30" fmla="*/ 497 w 770"/>
                <a:gd name="T31" fmla="*/ 32 h 366"/>
                <a:gd name="T32" fmla="*/ 538 w 770"/>
                <a:gd name="T33" fmla="*/ 117 h 366"/>
                <a:gd name="T34" fmla="*/ 537 w 770"/>
                <a:gd name="T35" fmla="*/ 134 h 366"/>
                <a:gd name="T36" fmla="*/ 553 w 770"/>
                <a:gd name="T37" fmla="*/ 132 h 366"/>
                <a:gd name="T38" fmla="*/ 579 w 770"/>
                <a:gd name="T39" fmla="*/ 133 h 366"/>
                <a:gd name="T40" fmla="*/ 628 w 770"/>
                <a:gd name="T41" fmla="*/ 158 h 366"/>
                <a:gd name="T42" fmla="*/ 628 w 770"/>
                <a:gd name="T43" fmla="*/ 158 h 366"/>
                <a:gd name="T44" fmla="*/ 646 w 770"/>
                <a:gd name="T45" fmla="*/ 179 h 366"/>
                <a:gd name="T46" fmla="*/ 662 w 770"/>
                <a:gd name="T47" fmla="*/ 228 h 366"/>
                <a:gd name="T48" fmla="*/ 652 w 770"/>
                <a:gd name="T49" fmla="*/ 279 h 366"/>
                <a:gd name="T50" fmla="*/ 663 w 770"/>
                <a:gd name="T51" fmla="*/ 279 h 366"/>
                <a:gd name="T52" fmla="*/ 770 w 770"/>
                <a:gd name="T53" fmla="*/ 366 h 366"/>
                <a:gd name="T54" fmla="*/ 0 w 770"/>
                <a:gd name="T55" fmla="*/ 35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0" h="366">
                  <a:moveTo>
                    <a:pt x="0" y="355"/>
                  </a:moveTo>
                  <a:cubicBezTo>
                    <a:pt x="1" y="323"/>
                    <a:pt x="13" y="292"/>
                    <a:pt x="35" y="268"/>
                  </a:cubicBezTo>
                  <a:cubicBezTo>
                    <a:pt x="43" y="260"/>
                    <a:pt x="52" y="253"/>
                    <a:pt x="61" y="245"/>
                  </a:cubicBezTo>
                  <a:cubicBezTo>
                    <a:pt x="81" y="233"/>
                    <a:pt x="102" y="226"/>
                    <a:pt x="125" y="224"/>
                  </a:cubicBezTo>
                  <a:cubicBezTo>
                    <a:pt x="137" y="225"/>
                    <a:pt x="148" y="226"/>
                    <a:pt x="160" y="227"/>
                  </a:cubicBezTo>
                  <a:cubicBezTo>
                    <a:pt x="173" y="229"/>
                    <a:pt x="185" y="234"/>
                    <a:pt x="197" y="240"/>
                  </a:cubicBezTo>
                  <a:cubicBezTo>
                    <a:pt x="198" y="236"/>
                    <a:pt x="200" y="232"/>
                    <a:pt x="203" y="228"/>
                  </a:cubicBezTo>
                  <a:cubicBezTo>
                    <a:pt x="209" y="219"/>
                    <a:pt x="215" y="210"/>
                    <a:pt x="221" y="201"/>
                  </a:cubicBezTo>
                  <a:cubicBezTo>
                    <a:pt x="235" y="186"/>
                    <a:pt x="252" y="175"/>
                    <a:pt x="272" y="168"/>
                  </a:cubicBezTo>
                  <a:cubicBezTo>
                    <a:pt x="279" y="166"/>
                    <a:pt x="286" y="164"/>
                    <a:pt x="293" y="163"/>
                  </a:cubicBezTo>
                  <a:cubicBezTo>
                    <a:pt x="290" y="153"/>
                    <a:pt x="288" y="143"/>
                    <a:pt x="287" y="133"/>
                  </a:cubicBezTo>
                  <a:cubicBezTo>
                    <a:pt x="285" y="99"/>
                    <a:pt x="297" y="66"/>
                    <a:pt x="320" y="41"/>
                  </a:cubicBezTo>
                  <a:cubicBezTo>
                    <a:pt x="328" y="34"/>
                    <a:pt x="336" y="27"/>
                    <a:pt x="344" y="20"/>
                  </a:cubicBezTo>
                  <a:cubicBezTo>
                    <a:pt x="363" y="8"/>
                    <a:pt x="383" y="1"/>
                    <a:pt x="405" y="0"/>
                  </a:cubicBezTo>
                  <a:cubicBezTo>
                    <a:pt x="416" y="0"/>
                    <a:pt x="426" y="1"/>
                    <a:pt x="437" y="2"/>
                  </a:cubicBezTo>
                  <a:cubicBezTo>
                    <a:pt x="460" y="7"/>
                    <a:pt x="479" y="17"/>
                    <a:pt x="497" y="32"/>
                  </a:cubicBezTo>
                  <a:cubicBezTo>
                    <a:pt x="521" y="54"/>
                    <a:pt x="535" y="85"/>
                    <a:pt x="538" y="117"/>
                  </a:cubicBezTo>
                  <a:cubicBezTo>
                    <a:pt x="538" y="123"/>
                    <a:pt x="538" y="128"/>
                    <a:pt x="537" y="134"/>
                  </a:cubicBezTo>
                  <a:cubicBezTo>
                    <a:pt x="542" y="133"/>
                    <a:pt x="547" y="132"/>
                    <a:pt x="553" y="132"/>
                  </a:cubicBezTo>
                  <a:cubicBezTo>
                    <a:pt x="579" y="133"/>
                    <a:pt x="579" y="133"/>
                    <a:pt x="579" y="133"/>
                  </a:cubicBezTo>
                  <a:cubicBezTo>
                    <a:pt x="598" y="137"/>
                    <a:pt x="614" y="146"/>
                    <a:pt x="628" y="158"/>
                  </a:cubicBezTo>
                  <a:cubicBezTo>
                    <a:pt x="628" y="158"/>
                    <a:pt x="628" y="158"/>
                    <a:pt x="628" y="158"/>
                  </a:cubicBezTo>
                  <a:cubicBezTo>
                    <a:pt x="634" y="165"/>
                    <a:pt x="640" y="172"/>
                    <a:pt x="646" y="179"/>
                  </a:cubicBezTo>
                  <a:cubicBezTo>
                    <a:pt x="655" y="194"/>
                    <a:pt x="661" y="210"/>
                    <a:pt x="662" y="228"/>
                  </a:cubicBezTo>
                  <a:cubicBezTo>
                    <a:pt x="663" y="246"/>
                    <a:pt x="660" y="264"/>
                    <a:pt x="652" y="279"/>
                  </a:cubicBezTo>
                  <a:cubicBezTo>
                    <a:pt x="656" y="279"/>
                    <a:pt x="659" y="279"/>
                    <a:pt x="663" y="279"/>
                  </a:cubicBezTo>
                  <a:cubicBezTo>
                    <a:pt x="715" y="280"/>
                    <a:pt x="762" y="312"/>
                    <a:pt x="770" y="366"/>
                  </a:cubicBezTo>
                  <a:cubicBezTo>
                    <a:pt x="0" y="355"/>
                    <a:pt x="0" y="355"/>
                    <a:pt x="0" y="355"/>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2518" y="1023"/>
              <a:ext cx="290" cy="347"/>
            </a:xfrm>
            <a:custGeom>
              <a:avLst/>
              <a:gdLst>
                <a:gd name="T0" fmla="*/ 75 w 241"/>
                <a:gd name="T1" fmla="*/ 11 h 288"/>
                <a:gd name="T2" fmla="*/ 104 w 241"/>
                <a:gd name="T3" fmla="*/ 2 h 288"/>
                <a:gd name="T4" fmla="*/ 163 w 241"/>
                <a:gd name="T5" fmla="*/ 9 h 288"/>
                <a:gd name="T6" fmla="*/ 190 w 241"/>
                <a:gd name="T7" fmla="*/ 24 h 288"/>
                <a:gd name="T8" fmla="*/ 228 w 241"/>
                <a:gd name="T9" fmla="*/ 72 h 288"/>
                <a:gd name="T10" fmla="*/ 230 w 241"/>
                <a:gd name="T11" fmla="*/ 161 h 288"/>
                <a:gd name="T12" fmla="*/ 167 w 241"/>
                <a:gd name="T13" fmla="*/ 226 h 288"/>
                <a:gd name="T14" fmla="*/ 137 w 241"/>
                <a:gd name="T15" fmla="*/ 235 h 288"/>
                <a:gd name="T16" fmla="*/ 137 w 241"/>
                <a:gd name="T17" fmla="*/ 235 h 288"/>
                <a:gd name="T18" fmla="*/ 136 w 241"/>
                <a:gd name="T19" fmla="*/ 236 h 288"/>
                <a:gd name="T20" fmla="*/ 52 w 241"/>
                <a:gd name="T21" fmla="*/ 273 h 288"/>
                <a:gd name="T22" fmla="*/ 16 w 241"/>
                <a:gd name="T23" fmla="*/ 238 h 288"/>
                <a:gd name="T24" fmla="*/ 15 w 241"/>
                <a:gd name="T25" fmla="*/ 189 h 288"/>
                <a:gd name="T26" fmla="*/ 20 w 241"/>
                <a:gd name="T27" fmla="*/ 179 h 288"/>
                <a:gd name="T28" fmla="*/ 13 w 241"/>
                <a:gd name="T29" fmla="*/ 165 h 288"/>
                <a:gd name="T30" fmla="*/ 11 w 241"/>
                <a:gd name="T31" fmla="*/ 76 h 288"/>
                <a:gd name="T32" fmla="*/ 75 w 241"/>
                <a:gd name="T33"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88">
                  <a:moveTo>
                    <a:pt x="75" y="11"/>
                  </a:moveTo>
                  <a:cubicBezTo>
                    <a:pt x="75" y="11"/>
                    <a:pt x="91" y="5"/>
                    <a:pt x="104" y="2"/>
                  </a:cubicBezTo>
                  <a:cubicBezTo>
                    <a:pt x="117" y="0"/>
                    <a:pt x="144" y="2"/>
                    <a:pt x="163" y="9"/>
                  </a:cubicBezTo>
                  <a:cubicBezTo>
                    <a:pt x="173" y="13"/>
                    <a:pt x="181" y="18"/>
                    <a:pt x="190" y="24"/>
                  </a:cubicBezTo>
                  <a:cubicBezTo>
                    <a:pt x="207" y="36"/>
                    <a:pt x="220" y="53"/>
                    <a:pt x="228" y="72"/>
                  </a:cubicBezTo>
                  <a:cubicBezTo>
                    <a:pt x="240" y="100"/>
                    <a:pt x="241" y="132"/>
                    <a:pt x="230" y="161"/>
                  </a:cubicBezTo>
                  <a:cubicBezTo>
                    <a:pt x="219" y="190"/>
                    <a:pt x="196" y="214"/>
                    <a:pt x="167" y="226"/>
                  </a:cubicBezTo>
                  <a:cubicBezTo>
                    <a:pt x="137" y="235"/>
                    <a:pt x="137" y="235"/>
                    <a:pt x="137" y="235"/>
                  </a:cubicBezTo>
                  <a:cubicBezTo>
                    <a:pt x="137" y="235"/>
                    <a:pt x="137" y="235"/>
                    <a:pt x="137" y="235"/>
                  </a:cubicBezTo>
                  <a:cubicBezTo>
                    <a:pt x="137" y="235"/>
                    <a:pt x="137" y="236"/>
                    <a:pt x="136" y="236"/>
                  </a:cubicBezTo>
                  <a:cubicBezTo>
                    <a:pt x="124" y="267"/>
                    <a:pt x="84" y="288"/>
                    <a:pt x="52" y="273"/>
                  </a:cubicBezTo>
                  <a:cubicBezTo>
                    <a:pt x="36" y="265"/>
                    <a:pt x="23" y="255"/>
                    <a:pt x="16" y="238"/>
                  </a:cubicBezTo>
                  <a:cubicBezTo>
                    <a:pt x="10" y="223"/>
                    <a:pt x="9" y="205"/>
                    <a:pt x="15" y="189"/>
                  </a:cubicBezTo>
                  <a:cubicBezTo>
                    <a:pt x="17" y="186"/>
                    <a:pt x="18" y="182"/>
                    <a:pt x="20" y="179"/>
                  </a:cubicBezTo>
                  <a:cubicBezTo>
                    <a:pt x="18" y="174"/>
                    <a:pt x="15" y="170"/>
                    <a:pt x="13" y="165"/>
                  </a:cubicBezTo>
                  <a:cubicBezTo>
                    <a:pt x="1" y="137"/>
                    <a:pt x="0" y="104"/>
                    <a:pt x="11" y="76"/>
                  </a:cubicBezTo>
                  <a:cubicBezTo>
                    <a:pt x="23" y="47"/>
                    <a:pt x="46" y="23"/>
                    <a:pt x="75" y="11"/>
                  </a:cubicBezTo>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2533" y="1160"/>
              <a:ext cx="48" cy="65"/>
            </a:xfrm>
            <a:custGeom>
              <a:avLst/>
              <a:gdLst>
                <a:gd name="T0" fmla="*/ 20 w 40"/>
                <a:gd name="T1" fmla="*/ 0 h 54"/>
                <a:gd name="T2" fmla="*/ 18 w 40"/>
                <a:gd name="T3" fmla="*/ 0 h 54"/>
                <a:gd name="T4" fmla="*/ 3 w 40"/>
                <a:gd name="T5" fmla="*/ 31 h 54"/>
                <a:gd name="T6" fmla="*/ 26 w 40"/>
                <a:gd name="T7" fmla="*/ 54 h 54"/>
                <a:gd name="T8" fmla="*/ 29 w 40"/>
                <a:gd name="T9" fmla="*/ 54 h 54"/>
                <a:gd name="T10" fmla="*/ 32 w 40"/>
                <a:gd name="T11" fmla="*/ 28 h 54"/>
                <a:gd name="T12" fmla="*/ 20 w 4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40" h="54">
                  <a:moveTo>
                    <a:pt x="20" y="0"/>
                  </a:moveTo>
                  <a:cubicBezTo>
                    <a:pt x="20" y="0"/>
                    <a:pt x="19" y="0"/>
                    <a:pt x="18" y="0"/>
                  </a:cubicBezTo>
                  <a:cubicBezTo>
                    <a:pt x="7" y="3"/>
                    <a:pt x="0" y="17"/>
                    <a:pt x="3" y="31"/>
                  </a:cubicBezTo>
                  <a:cubicBezTo>
                    <a:pt x="6" y="45"/>
                    <a:pt x="16" y="54"/>
                    <a:pt x="26" y="54"/>
                  </a:cubicBezTo>
                  <a:cubicBezTo>
                    <a:pt x="27" y="54"/>
                    <a:pt x="28" y="54"/>
                    <a:pt x="29" y="54"/>
                  </a:cubicBezTo>
                  <a:cubicBezTo>
                    <a:pt x="40" y="51"/>
                    <a:pt x="35" y="43"/>
                    <a:pt x="32" y="28"/>
                  </a:cubicBezTo>
                  <a:cubicBezTo>
                    <a:pt x="29" y="15"/>
                    <a:pt x="29" y="0"/>
                    <a:pt x="2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2674" y="1193"/>
              <a:ext cx="11" cy="15"/>
            </a:xfrm>
            <a:custGeom>
              <a:avLst/>
              <a:gdLst>
                <a:gd name="T0" fmla="*/ 0 w 9"/>
                <a:gd name="T1" fmla="*/ 13 h 13"/>
                <a:gd name="T2" fmla="*/ 9 w 9"/>
                <a:gd name="T3" fmla="*/ 0 h 13"/>
                <a:gd name="T4" fmla="*/ 0 w 9"/>
                <a:gd name="T5" fmla="*/ 13 h 13"/>
              </a:gdLst>
              <a:ahLst/>
              <a:cxnLst>
                <a:cxn ang="0">
                  <a:pos x="T0" y="T1"/>
                </a:cxn>
                <a:cxn ang="0">
                  <a:pos x="T2" y="T3"/>
                </a:cxn>
                <a:cxn ang="0">
                  <a:pos x="T4" y="T5"/>
                </a:cxn>
              </a:cxnLst>
              <a:rect l="0" t="0" r="r" b="b"/>
              <a:pathLst>
                <a:path w="9" h="13">
                  <a:moveTo>
                    <a:pt x="0" y="13"/>
                  </a:moveTo>
                  <a:cubicBezTo>
                    <a:pt x="1" y="10"/>
                    <a:pt x="4" y="4"/>
                    <a:pt x="9" y="0"/>
                  </a:cubicBezTo>
                  <a:cubicBezTo>
                    <a:pt x="6" y="6"/>
                    <a:pt x="3" y="11"/>
                    <a:pt x="0"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2627" y="1166"/>
              <a:ext cx="10" cy="24"/>
            </a:xfrm>
            <a:custGeom>
              <a:avLst/>
              <a:gdLst>
                <a:gd name="T0" fmla="*/ 7 w 8"/>
                <a:gd name="T1" fmla="*/ 17 h 20"/>
                <a:gd name="T2" fmla="*/ 3 w 8"/>
                <a:gd name="T3" fmla="*/ 20 h 20"/>
                <a:gd name="T4" fmla="*/ 1 w 8"/>
                <a:gd name="T5" fmla="*/ 18 h 20"/>
                <a:gd name="T6" fmla="*/ 7 w 8"/>
                <a:gd name="T7" fmla="*/ 0 h 20"/>
                <a:gd name="T8" fmla="*/ 7 w 8"/>
                <a:gd name="T9" fmla="*/ 17 h 20"/>
              </a:gdLst>
              <a:ahLst/>
              <a:cxnLst>
                <a:cxn ang="0">
                  <a:pos x="T0" y="T1"/>
                </a:cxn>
                <a:cxn ang="0">
                  <a:pos x="T2" y="T3"/>
                </a:cxn>
                <a:cxn ang="0">
                  <a:pos x="T4" y="T5"/>
                </a:cxn>
                <a:cxn ang="0">
                  <a:pos x="T6" y="T7"/>
                </a:cxn>
                <a:cxn ang="0">
                  <a:pos x="T8" y="T9"/>
                </a:cxn>
              </a:cxnLst>
              <a:rect l="0" t="0" r="r" b="b"/>
              <a:pathLst>
                <a:path w="8" h="20">
                  <a:moveTo>
                    <a:pt x="7" y="17"/>
                  </a:moveTo>
                  <a:cubicBezTo>
                    <a:pt x="5" y="20"/>
                    <a:pt x="4" y="20"/>
                    <a:pt x="3" y="20"/>
                  </a:cubicBezTo>
                  <a:cubicBezTo>
                    <a:pt x="2" y="20"/>
                    <a:pt x="2" y="19"/>
                    <a:pt x="1" y="18"/>
                  </a:cubicBezTo>
                  <a:cubicBezTo>
                    <a:pt x="0" y="15"/>
                    <a:pt x="1" y="7"/>
                    <a:pt x="7" y="0"/>
                  </a:cubicBezTo>
                  <a:cubicBezTo>
                    <a:pt x="8" y="6"/>
                    <a:pt x="8" y="12"/>
                    <a:pt x="7"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noEditPoints="1"/>
            </p:cNvSpPr>
            <p:nvPr/>
          </p:nvSpPr>
          <p:spPr bwMode="auto">
            <a:xfrm>
              <a:off x="2567" y="1129"/>
              <a:ext cx="155" cy="220"/>
            </a:xfrm>
            <a:custGeom>
              <a:avLst/>
              <a:gdLst>
                <a:gd name="T0" fmla="*/ 26 w 129"/>
                <a:gd name="T1" fmla="*/ 85 h 183"/>
                <a:gd name="T2" fmla="*/ 0 w 129"/>
                <a:gd name="T3" fmla="*/ 166 h 183"/>
                <a:gd name="T4" fmla="*/ 9 w 129"/>
                <a:gd name="T5" fmla="*/ 169 h 183"/>
                <a:gd name="T6" fmla="*/ 36 w 129"/>
                <a:gd name="T7" fmla="*/ 84 h 183"/>
                <a:gd name="T8" fmla="*/ 35 w 129"/>
                <a:gd name="T9" fmla="*/ 82 h 183"/>
                <a:gd name="T10" fmla="*/ 34 w 129"/>
                <a:gd name="T11" fmla="*/ 14 h 183"/>
                <a:gd name="T12" fmla="*/ 48 w 129"/>
                <a:gd name="T13" fmla="*/ 14 h 183"/>
                <a:gd name="T14" fmla="*/ 53 w 129"/>
                <a:gd name="T15" fmla="*/ 20 h 183"/>
                <a:gd name="T16" fmla="*/ 53 w 129"/>
                <a:gd name="T17" fmla="*/ 20 h 183"/>
                <a:gd name="T18" fmla="*/ 42 w 129"/>
                <a:gd name="T19" fmla="*/ 53 h 183"/>
                <a:gd name="T20" fmla="*/ 53 w 129"/>
                <a:gd name="T21" fmla="*/ 61 h 183"/>
                <a:gd name="T22" fmla="*/ 66 w 129"/>
                <a:gd name="T23" fmla="*/ 51 h 183"/>
                <a:gd name="T24" fmla="*/ 65 w 129"/>
                <a:gd name="T25" fmla="*/ 23 h 183"/>
                <a:gd name="T26" fmla="*/ 86 w 129"/>
                <a:gd name="T27" fmla="*/ 21 h 183"/>
                <a:gd name="T28" fmla="*/ 100 w 129"/>
                <a:gd name="T29" fmla="*/ 40 h 183"/>
                <a:gd name="T30" fmla="*/ 99 w 129"/>
                <a:gd name="T31" fmla="*/ 40 h 183"/>
                <a:gd name="T32" fmla="*/ 79 w 129"/>
                <a:gd name="T33" fmla="*/ 69 h 183"/>
                <a:gd name="T34" fmla="*/ 85 w 129"/>
                <a:gd name="T35" fmla="*/ 77 h 183"/>
                <a:gd name="T36" fmla="*/ 107 w 129"/>
                <a:gd name="T37" fmla="*/ 55 h 183"/>
                <a:gd name="T38" fmla="*/ 109 w 129"/>
                <a:gd name="T39" fmla="*/ 48 h 183"/>
                <a:gd name="T40" fmla="*/ 114 w 129"/>
                <a:gd name="T41" fmla="*/ 50 h 183"/>
                <a:gd name="T42" fmla="*/ 116 w 129"/>
                <a:gd name="T43" fmla="*/ 65 h 183"/>
                <a:gd name="T44" fmla="*/ 74 w 129"/>
                <a:gd name="T45" fmla="*/ 94 h 183"/>
                <a:gd name="T46" fmla="*/ 71 w 129"/>
                <a:gd name="T47" fmla="*/ 95 h 183"/>
                <a:gd name="T48" fmla="*/ 11 w 129"/>
                <a:gd name="T49" fmla="*/ 177 h 183"/>
                <a:gd name="T50" fmla="*/ 18 w 129"/>
                <a:gd name="T51" fmla="*/ 183 h 183"/>
                <a:gd name="T52" fmla="*/ 76 w 129"/>
                <a:gd name="T53" fmla="*/ 104 h 183"/>
                <a:gd name="T54" fmla="*/ 125 w 129"/>
                <a:gd name="T55" fmla="*/ 68 h 183"/>
                <a:gd name="T56" fmla="*/ 120 w 129"/>
                <a:gd name="T57" fmla="*/ 43 h 183"/>
                <a:gd name="T58" fmla="*/ 109 w 129"/>
                <a:gd name="T59" fmla="*/ 38 h 183"/>
                <a:gd name="T60" fmla="*/ 89 w 129"/>
                <a:gd name="T61" fmla="*/ 12 h 183"/>
                <a:gd name="T62" fmla="*/ 61 w 129"/>
                <a:gd name="T63" fmla="*/ 14 h 183"/>
                <a:gd name="T64" fmla="*/ 54 w 129"/>
                <a:gd name="T65" fmla="*/ 7 h 183"/>
                <a:gd name="T66" fmla="*/ 30 w 129"/>
                <a:gd name="T67" fmla="*/ 5 h 183"/>
                <a:gd name="T68" fmla="*/ 26 w 129"/>
                <a:gd name="T69" fmla="*/ 85 h 183"/>
                <a:gd name="T70" fmla="*/ 98 w 129"/>
                <a:gd name="T71" fmla="*/ 53 h 183"/>
                <a:gd name="T72" fmla="*/ 89 w 129"/>
                <a:gd name="T73" fmla="*/ 66 h 183"/>
                <a:gd name="T74" fmla="*/ 98 w 129"/>
                <a:gd name="T75" fmla="*/ 53 h 183"/>
                <a:gd name="T76" fmla="*/ 57 w 129"/>
                <a:gd name="T77" fmla="*/ 31 h 183"/>
                <a:gd name="T78" fmla="*/ 57 w 129"/>
                <a:gd name="T79" fmla="*/ 48 h 183"/>
                <a:gd name="T80" fmla="*/ 53 w 129"/>
                <a:gd name="T81" fmla="*/ 51 h 183"/>
                <a:gd name="T82" fmla="*/ 51 w 129"/>
                <a:gd name="T83" fmla="*/ 49 h 183"/>
                <a:gd name="T84" fmla="*/ 57 w 129"/>
                <a:gd name="T85" fmla="*/ 3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183">
                  <a:moveTo>
                    <a:pt x="26" y="85"/>
                  </a:moveTo>
                  <a:cubicBezTo>
                    <a:pt x="0" y="166"/>
                    <a:pt x="0" y="166"/>
                    <a:pt x="0" y="166"/>
                  </a:cubicBezTo>
                  <a:cubicBezTo>
                    <a:pt x="9" y="169"/>
                    <a:pt x="9" y="169"/>
                    <a:pt x="9" y="169"/>
                  </a:cubicBezTo>
                  <a:cubicBezTo>
                    <a:pt x="36" y="84"/>
                    <a:pt x="36" y="84"/>
                    <a:pt x="36" y="84"/>
                  </a:cubicBezTo>
                  <a:cubicBezTo>
                    <a:pt x="35" y="82"/>
                    <a:pt x="35" y="82"/>
                    <a:pt x="35" y="82"/>
                  </a:cubicBezTo>
                  <a:cubicBezTo>
                    <a:pt x="28" y="67"/>
                    <a:pt x="14" y="25"/>
                    <a:pt x="34" y="14"/>
                  </a:cubicBezTo>
                  <a:cubicBezTo>
                    <a:pt x="40" y="11"/>
                    <a:pt x="44" y="11"/>
                    <a:pt x="48" y="14"/>
                  </a:cubicBezTo>
                  <a:cubicBezTo>
                    <a:pt x="50" y="16"/>
                    <a:pt x="52" y="18"/>
                    <a:pt x="53" y="20"/>
                  </a:cubicBezTo>
                  <a:cubicBezTo>
                    <a:pt x="53" y="20"/>
                    <a:pt x="53" y="20"/>
                    <a:pt x="53" y="20"/>
                  </a:cubicBezTo>
                  <a:cubicBezTo>
                    <a:pt x="43" y="30"/>
                    <a:pt x="39" y="45"/>
                    <a:pt x="42" y="53"/>
                  </a:cubicBezTo>
                  <a:cubicBezTo>
                    <a:pt x="44" y="58"/>
                    <a:pt x="48" y="61"/>
                    <a:pt x="53" y="61"/>
                  </a:cubicBezTo>
                  <a:cubicBezTo>
                    <a:pt x="59" y="61"/>
                    <a:pt x="63" y="57"/>
                    <a:pt x="66" y="51"/>
                  </a:cubicBezTo>
                  <a:cubicBezTo>
                    <a:pt x="68" y="44"/>
                    <a:pt x="68" y="33"/>
                    <a:pt x="65" y="23"/>
                  </a:cubicBezTo>
                  <a:cubicBezTo>
                    <a:pt x="70" y="20"/>
                    <a:pt x="77" y="18"/>
                    <a:pt x="86" y="21"/>
                  </a:cubicBezTo>
                  <a:cubicBezTo>
                    <a:pt x="95" y="25"/>
                    <a:pt x="99" y="31"/>
                    <a:pt x="100" y="40"/>
                  </a:cubicBezTo>
                  <a:cubicBezTo>
                    <a:pt x="99" y="40"/>
                    <a:pt x="99" y="40"/>
                    <a:pt x="99" y="40"/>
                  </a:cubicBezTo>
                  <a:cubicBezTo>
                    <a:pt x="87" y="46"/>
                    <a:pt x="79" y="61"/>
                    <a:pt x="79" y="69"/>
                  </a:cubicBezTo>
                  <a:cubicBezTo>
                    <a:pt x="80" y="73"/>
                    <a:pt x="82" y="76"/>
                    <a:pt x="85" y="77"/>
                  </a:cubicBezTo>
                  <a:cubicBezTo>
                    <a:pt x="94" y="79"/>
                    <a:pt x="103" y="68"/>
                    <a:pt x="107" y="55"/>
                  </a:cubicBezTo>
                  <a:cubicBezTo>
                    <a:pt x="108" y="53"/>
                    <a:pt x="109" y="50"/>
                    <a:pt x="109" y="48"/>
                  </a:cubicBezTo>
                  <a:cubicBezTo>
                    <a:pt x="111" y="48"/>
                    <a:pt x="112" y="49"/>
                    <a:pt x="114" y="50"/>
                  </a:cubicBezTo>
                  <a:cubicBezTo>
                    <a:pt x="119" y="54"/>
                    <a:pt x="118" y="61"/>
                    <a:pt x="116" y="65"/>
                  </a:cubicBezTo>
                  <a:cubicBezTo>
                    <a:pt x="111" y="79"/>
                    <a:pt x="93" y="94"/>
                    <a:pt x="74" y="94"/>
                  </a:cubicBezTo>
                  <a:cubicBezTo>
                    <a:pt x="71" y="95"/>
                    <a:pt x="71" y="95"/>
                    <a:pt x="71" y="95"/>
                  </a:cubicBezTo>
                  <a:cubicBezTo>
                    <a:pt x="11" y="177"/>
                    <a:pt x="11" y="177"/>
                    <a:pt x="11" y="177"/>
                  </a:cubicBezTo>
                  <a:cubicBezTo>
                    <a:pt x="18" y="183"/>
                    <a:pt x="18" y="183"/>
                    <a:pt x="18" y="183"/>
                  </a:cubicBezTo>
                  <a:cubicBezTo>
                    <a:pt x="76" y="104"/>
                    <a:pt x="76" y="104"/>
                    <a:pt x="76" y="104"/>
                  </a:cubicBezTo>
                  <a:cubicBezTo>
                    <a:pt x="100" y="102"/>
                    <a:pt x="119" y="85"/>
                    <a:pt x="125" y="68"/>
                  </a:cubicBezTo>
                  <a:cubicBezTo>
                    <a:pt x="129" y="58"/>
                    <a:pt x="127" y="49"/>
                    <a:pt x="120" y="43"/>
                  </a:cubicBezTo>
                  <a:cubicBezTo>
                    <a:pt x="117" y="40"/>
                    <a:pt x="113" y="38"/>
                    <a:pt x="109" y="38"/>
                  </a:cubicBezTo>
                  <a:cubicBezTo>
                    <a:pt x="108" y="27"/>
                    <a:pt x="103" y="18"/>
                    <a:pt x="89" y="12"/>
                  </a:cubicBezTo>
                  <a:cubicBezTo>
                    <a:pt x="79" y="8"/>
                    <a:pt x="69" y="9"/>
                    <a:pt x="61" y="14"/>
                  </a:cubicBezTo>
                  <a:cubicBezTo>
                    <a:pt x="59" y="11"/>
                    <a:pt x="57" y="9"/>
                    <a:pt x="54" y="7"/>
                  </a:cubicBezTo>
                  <a:cubicBezTo>
                    <a:pt x="47" y="1"/>
                    <a:pt x="38" y="0"/>
                    <a:pt x="30" y="5"/>
                  </a:cubicBezTo>
                  <a:cubicBezTo>
                    <a:pt x="0" y="22"/>
                    <a:pt x="21" y="74"/>
                    <a:pt x="26" y="85"/>
                  </a:cubicBezTo>
                  <a:moveTo>
                    <a:pt x="98" y="53"/>
                  </a:moveTo>
                  <a:cubicBezTo>
                    <a:pt x="95" y="59"/>
                    <a:pt x="92" y="64"/>
                    <a:pt x="89" y="66"/>
                  </a:cubicBezTo>
                  <a:cubicBezTo>
                    <a:pt x="90" y="63"/>
                    <a:pt x="93" y="57"/>
                    <a:pt x="98" y="53"/>
                  </a:cubicBezTo>
                  <a:moveTo>
                    <a:pt x="57" y="31"/>
                  </a:moveTo>
                  <a:cubicBezTo>
                    <a:pt x="58" y="37"/>
                    <a:pt x="58" y="43"/>
                    <a:pt x="57" y="48"/>
                  </a:cubicBezTo>
                  <a:cubicBezTo>
                    <a:pt x="55" y="51"/>
                    <a:pt x="54" y="51"/>
                    <a:pt x="53" y="51"/>
                  </a:cubicBezTo>
                  <a:cubicBezTo>
                    <a:pt x="52" y="51"/>
                    <a:pt x="52" y="50"/>
                    <a:pt x="51" y="49"/>
                  </a:cubicBezTo>
                  <a:cubicBezTo>
                    <a:pt x="50" y="46"/>
                    <a:pt x="51" y="38"/>
                    <a:pt x="57" y="3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1"/>
            <p:cNvSpPr>
              <a:spLocks noEditPoints="1"/>
            </p:cNvSpPr>
            <p:nvPr/>
          </p:nvSpPr>
          <p:spPr bwMode="auto">
            <a:xfrm>
              <a:off x="2512" y="1296"/>
              <a:ext cx="132" cy="125"/>
            </a:xfrm>
            <a:custGeom>
              <a:avLst/>
              <a:gdLst>
                <a:gd name="T0" fmla="*/ 2 w 110"/>
                <a:gd name="T1" fmla="*/ 53 h 104"/>
                <a:gd name="T2" fmla="*/ 6 w 110"/>
                <a:gd name="T3" fmla="*/ 57 h 104"/>
                <a:gd name="T4" fmla="*/ 30 w 110"/>
                <a:gd name="T5" fmla="*/ 97 h 104"/>
                <a:gd name="T6" fmla="*/ 71 w 110"/>
                <a:gd name="T7" fmla="*/ 88 h 104"/>
                <a:gd name="T8" fmla="*/ 76 w 110"/>
                <a:gd name="T9" fmla="*/ 89 h 104"/>
                <a:gd name="T10" fmla="*/ 86 w 110"/>
                <a:gd name="T11" fmla="*/ 76 h 104"/>
                <a:gd name="T12" fmla="*/ 95 w 110"/>
                <a:gd name="T13" fmla="*/ 64 h 104"/>
                <a:gd name="T14" fmla="*/ 95 w 110"/>
                <a:gd name="T15" fmla="*/ 64 h 104"/>
                <a:gd name="T16" fmla="*/ 107 w 110"/>
                <a:gd name="T17" fmla="*/ 45 h 104"/>
                <a:gd name="T18" fmla="*/ 18 w 110"/>
                <a:gd name="T19" fmla="*/ 0 h 104"/>
                <a:gd name="T20" fmla="*/ 9 w 110"/>
                <a:gd name="T21" fmla="*/ 22 h 104"/>
                <a:gd name="T22" fmla="*/ 6 w 110"/>
                <a:gd name="T23" fmla="*/ 37 h 104"/>
                <a:gd name="T24" fmla="*/ 2 w 110"/>
                <a:gd name="T25" fmla="*/ 53 h 104"/>
                <a:gd name="T26" fmla="*/ 10 w 110"/>
                <a:gd name="T27" fmla="*/ 34 h 104"/>
                <a:gd name="T28" fmla="*/ 8 w 110"/>
                <a:gd name="T29" fmla="*/ 35 h 104"/>
                <a:gd name="T30" fmla="*/ 10 w 110"/>
                <a:gd name="T31" fmla="*/ 34 h 104"/>
                <a:gd name="T32" fmla="*/ 6 w 110"/>
                <a:gd name="T33" fmla="*/ 39 h 104"/>
                <a:gd name="T34" fmla="*/ 10 w 110"/>
                <a:gd name="T35" fmla="*/ 44 h 104"/>
                <a:gd name="T36" fmla="*/ 6 w 110"/>
                <a:gd name="T3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4">
                  <a:moveTo>
                    <a:pt x="2" y="53"/>
                  </a:moveTo>
                  <a:cubicBezTo>
                    <a:pt x="4" y="54"/>
                    <a:pt x="5" y="56"/>
                    <a:pt x="6" y="57"/>
                  </a:cubicBezTo>
                  <a:cubicBezTo>
                    <a:pt x="4" y="74"/>
                    <a:pt x="15" y="89"/>
                    <a:pt x="30" y="97"/>
                  </a:cubicBezTo>
                  <a:cubicBezTo>
                    <a:pt x="44" y="104"/>
                    <a:pt x="61" y="99"/>
                    <a:pt x="71" y="88"/>
                  </a:cubicBezTo>
                  <a:cubicBezTo>
                    <a:pt x="74" y="89"/>
                    <a:pt x="76" y="89"/>
                    <a:pt x="76" y="89"/>
                  </a:cubicBezTo>
                  <a:cubicBezTo>
                    <a:pt x="83" y="85"/>
                    <a:pt x="85" y="80"/>
                    <a:pt x="86" y="76"/>
                  </a:cubicBezTo>
                  <a:cubicBezTo>
                    <a:pt x="92" y="72"/>
                    <a:pt x="95" y="68"/>
                    <a:pt x="95" y="64"/>
                  </a:cubicBezTo>
                  <a:cubicBezTo>
                    <a:pt x="95" y="64"/>
                    <a:pt x="95" y="64"/>
                    <a:pt x="95" y="64"/>
                  </a:cubicBezTo>
                  <a:cubicBezTo>
                    <a:pt x="110" y="55"/>
                    <a:pt x="107" y="45"/>
                    <a:pt x="107" y="45"/>
                  </a:cubicBezTo>
                  <a:cubicBezTo>
                    <a:pt x="51" y="37"/>
                    <a:pt x="18" y="0"/>
                    <a:pt x="18" y="0"/>
                  </a:cubicBezTo>
                  <a:cubicBezTo>
                    <a:pt x="6" y="6"/>
                    <a:pt x="9" y="21"/>
                    <a:pt x="9" y="22"/>
                  </a:cubicBezTo>
                  <a:cubicBezTo>
                    <a:pt x="5" y="27"/>
                    <a:pt x="5" y="34"/>
                    <a:pt x="6" y="37"/>
                  </a:cubicBezTo>
                  <a:cubicBezTo>
                    <a:pt x="0" y="43"/>
                    <a:pt x="2" y="53"/>
                    <a:pt x="2" y="53"/>
                  </a:cubicBezTo>
                  <a:close/>
                  <a:moveTo>
                    <a:pt x="10" y="34"/>
                  </a:moveTo>
                  <a:cubicBezTo>
                    <a:pt x="9" y="34"/>
                    <a:pt x="8" y="35"/>
                    <a:pt x="8" y="35"/>
                  </a:cubicBezTo>
                  <a:cubicBezTo>
                    <a:pt x="8" y="35"/>
                    <a:pt x="9" y="34"/>
                    <a:pt x="10" y="34"/>
                  </a:cubicBezTo>
                  <a:close/>
                  <a:moveTo>
                    <a:pt x="6" y="39"/>
                  </a:moveTo>
                  <a:cubicBezTo>
                    <a:pt x="7" y="40"/>
                    <a:pt x="9" y="42"/>
                    <a:pt x="10" y="44"/>
                  </a:cubicBezTo>
                  <a:cubicBezTo>
                    <a:pt x="9" y="42"/>
                    <a:pt x="7" y="40"/>
                    <a:pt x="6" y="39"/>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2"/>
            <p:cNvSpPr>
              <a:spLocks noEditPoints="1"/>
            </p:cNvSpPr>
            <p:nvPr/>
          </p:nvSpPr>
          <p:spPr bwMode="auto">
            <a:xfrm>
              <a:off x="2638" y="1059"/>
              <a:ext cx="162" cy="174"/>
            </a:xfrm>
            <a:custGeom>
              <a:avLst/>
              <a:gdLst>
                <a:gd name="T0" fmla="*/ 50 w 135"/>
                <a:gd name="T1" fmla="*/ 106 h 144"/>
                <a:gd name="T2" fmla="*/ 48 w 135"/>
                <a:gd name="T3" fmla="*/ 113 h 144"/>
                <a:gd name="T4" fmla="*/ 39 w 135"/>
                <a:gd name="T5" fmla="*/ 129 h 144"/>
                <a:gd name="T6" fmla="*/ 49 w 135"/>
                <a:gd name="T7" fmla="*/ 136 h 144"/>
                <a:gd name="T8" fmla="*/ 57 w 135"/>
                <a:gd name="T9" fmla="*/ 123 h 144"/>
                <a:gd name="T10" fmla="*/ 55 w 135"/>
                <a:gd name="T11" fmla="*/ 108 h 144"/>
                <a:gd name="T12" fmla="*/ 50 w 135"/>
                <a:gd name="T13" fmla="*/ 106 h 144"/>
                <a:gd name="T14" fmla="*/ 17 w 135"/>
                <a:gd name="T15" fmla="*/ 78 h 144"/>
                <a:gd name="T16" fmla="*/ 7 w 135"/>
                <a:gd name="T17" fmla="*/ 80 h 144"/>
                <a:gd name="T18" fmla="*/ 14 w 135"/>
                <a:gd name="T19" fmla="*/ 98 h 144"/>
                <a:gd name="T20" fmla="*/ 24 w 135"/>
                <a:gd name="T21" fmla="*/ 114 h 144"/>
                <a:gd name="T22" fmla="*/ 40 w 135"/>
                <a:gd name="T23" fmla="*/ 98 h 144"/>
                <a:gd name="T24" fmla="*/ 41 w 135"/>
                <a:gd name="T25" fmla="*/ 98 h 144"/>
                <a:gd name="T26" fmla="*/ 27 w 135"/>
                <a:gd name="T27" fmla="*/ 79 h 144"/>
                <a:gd name="T28" fmla="*/ 17 w 135"/>
                <a:gd name="T29" fmla="*/ 78 h 144"/>
                <a:gd name="T30" fmla="*/ 51 w 135"/>
                <a:gd name="T31" fmla="*/ 0 h 144"/>
                <a:gd name="T32" fmla="*/ 31 w 135"/>
                <a:gd name="T33" fmla="*/ 5 h 144"/>
                <a:gd name="T34" fmla="*/ 5 w 135"/>
                <a:gd name="T35" fmla="*/ 70 h 144"/>
                <a:gd name="T36" fmla="*/ 18 w 135"/>
                <a:gd name="T37" fmla="*/ 68 h 144"/>
                <a:gd name="T38" fmla="*/ 30 w 135"/>
                <a:gd name="T39" fmla="*/ 70 h 144"/>
                <a:gd name="T40" fmla="*/ 50 w 135"/>
                <a:gd name="T41" fmla="*/ 96 h 144"/>
                <a:gd name="T42" fmla="*/ 61 w 135"/>
                <a:gd name="T43" fmla="*/ 101 h 144"/>
                <a:gd name="T44" fmla="*/ 66 w 135"/>
                <a:gd name="T45" fmla="*/ 126 h 144"/>
                <a:gd name="T46" fmla="*/ 58 w 135"/>
                <a:gd name="T47" fmla="*/ 140 h 144"/>
                <a:gd name="T48" fmla="*/ 79 w 135"/>
                <a:gd name="T49" fmla="*/ 144 h 144"/>
                <a:gd name="T50" fmla="*/ 99 w 135"/>
                <a:gd name="T51" fmla="*/ 139 h 144"/>
                <a:gd name="T52" fmla="*/ 116 w 135"/>
                <a:gd name="T53" fmla="*/ 46 h 144"/>
                <a:gd name="T54" fmla="*/ 51 w 135"/>
                <a:gd name="T5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144">
                  <a:moveTo>
                    <a:pt x="50" y="106"/>
                  </a:moveTo>
                  <a:cubicBezTo>
                    <a:pt x="50" y="108"/>
                    <a:pt x="49" y="111"/>
                    <a:pt x="48" y="113"/>
                  </a:cubicBezTo>
                  <a:cubicBezTo>
                    <a:pt x="46" y="119"/>
                    <a:pt x="43" y="125"/>
                    <a:pt x="39" y="129"/>
                  </a:cubicBezTo>
                  <a:cubicBezTo>
                    <a:pt x="42" y="132"/>
                    <a:pt x="46" y="134"/>
                    <a:pt x="49" y="136"/>
                  </a:cubicBezTo>
                  <a:cubicBezTo>
                    <a:pt x="53" y="132"/>
                    <a:pt x="56" y="127"/>
                    <a:pt x="57" y="123"/>
                  </a:cubicBezTo>
                  <a:cubicBezTo>
                    <a:pt x="59" y="119"/>
                    <a:pt x="60" y="112"/>
                    <a:pt x="55" y="108"/>
                  </a:cubicBezTo>
                  <a:cubicBezTo>
                    <a:pt x="53" y="107"/>
                    <a:pt x="52" y="106"/>
                    <a:pt x="50" y="106"/>
                  </a:cubicBezTo>
                  <a:moveTo>
                    <a:pt x="17" y="78"/>
                  </a:moveTo>
                  <a:cubicBezTo>
                    <a:pt x="13" y="78"/>
                    <a:pt x="10" y="79"/>
                    <a:pt x="7" y="80"/>
                  </a:cubicBezTo>
                  <a:cubicBezTo>
                    <a:pt x="9" y="86"/>
                    <a:pt x="11" y="92"/>
                    <a:pt x="14" y="98"/>
                  </a:cubicBezTo>
                  <a:cubicBezTo>
                    <a:pt x="17" y="104"/>
                    <a:pt x="20" y="109"/>
                    <a:pt x="24" y="114"/>
                  </a:cubicBezTo>
                  <a:cubicBezTo>
                    <a:pt x="28" y="108"/>
                    <a:pt x="33" y="101"/>
                    <a:pt x="40" y="98"/>
                  </a:cubicBezTo>
                  <a:cubicBezTo>
                    <a:pt x="40" y="98"/>
                    <a:pt x="40" y="98"/>
                    <a:pt x="41" y="98"/>
                  </a:cubicBezTo>
                  <a:cubicBezTo>
                    <a:pt x="40" y="89"/>
                    <a:pt x="36" y="83"/>
                    <a:pt x="27" y="79"/>
                  </a:cubicBezTo>
                  <a:cubicBezTo>
                    <a:pt x="23" y="78"/>
                    <a:pt x="20" y="78"/>
                    <a:pt x="17" y="78"/>
                  </a:cubicBezTo>
                  <a:moveTo>
                    <a:pt x="51" y="0"/>
                  </a:moveTo>
                  <a:cubicBezTo>
                    <a:pt x="44" y="0"/>
                    <a:pt x="37" y="2"/>
                    <a:pt x="31" y="5"/>
                  </a:cubicBezTo>
                  <a:cubicBezTo>
                    <a:pt x="10" y="16"/>
                    <a:pt x="0" y="42"/>
                    <a:pt x="5" y="70"/>
                  </a:cubicBezTo>
                  <a:cubicBezTo>
                    <a:pt x="9" y="69"/>
                    <a:pt x="13" y="68"/>
                    <a:pt x="18" y="68"/>
                  </a:cubicBezTo>
                  <a:cubicBezTo>
                    <a:pt x="22" y="68"/>
                    <a:pt x="26" y="69"/>
                    <a:pt x="30" y="70"/>
                  </a:cubicBezTo>
                  <a:cubicBezTo>
                    <a:pt x="44" y="76"/>
                    <a:pt x="49" y="85"/>
                    <a:pt x="50" y="96"/>
                  </a:cubicBezTo>
                  <a:cubicBezTo>
                    <a:pt x="54" y="96"/>
                    <a:pt x="58" y="98"/>
                    <a:pt x="61" y="101"/>
                  </a:cubicBezTo>
                  <a:cubicBezTo>
                    <a:pt x="68" y="107"/>
                    <a:pt x="70" y="116"/>
                    <a:pt x="66" y="126"/>
                  </a:cubicBezTo>
                  <a:cubicBezTo>
                    <a:pt x="65" y="131"/>
                    <a:pt x="62" y="136"/>
                    <a:pt x="58" y="140"/>
                  </a:cubicBezTo>
                  <a:cubicBezTo>
                    <a:pt x="65" y="143"/>
                    <a:pt x="72" y="144"/>
                    <a:pt x="79" y="144"/>
                  </a:cubicBezTo>
                  <a:cubicBezTo>
                    <a:pt x="86" y="144"/>
                    <a:pt x="93" y="143"/>
                    <a:pt x="99" y="139"/>
                  </a:cubicBezTo>
                  <a:cubicBezTo>
                    <a:pt x="127" y="125"/>
                    <a:pt x="135" y="83"/>
                    <a:pt x="116" y="46"/>
                  </a:cubicBezTo>
                  <a:cubicBezTo>
                    <a:pt x="101" y="18"/>
                    <a:pt x="75" y="0"/>
                    <a:pt x="51"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p:cNvSpPr>
            <p:nvPr/>
          </p:nvSpPr>
          <p:spPr bwMode="auto">
            <a:xfrm>
              <a:off x="2675" y="1193"/>
              <a:ext cx="10" cy="14"/>
            </a:xfrm>
            <a:custGeom>
              <a:avLst/>
              <a:gdLst>
                <a:gd name="T0" fmla="*/ 8 w 8"/>
                <a:gd name="T1" fmla="*/ 0 h 12"/>
                <a:gd name="T2" fmla="*/ 0 w 8"/>
                <a:gd name="T3" fmla="*/ 11 h 12"/>
                <a:gd name="T4" fmla="*/ 1 w 8"/>
                <a:gd name="T5" fmla="*/ 12 h 12"/>
                <a:gd name="T6" fmla="*/ 8 w 8"/>
                <a:gd name="T7" fmla="*/ 0 h 12"/>
              </a:gdLst>
              <a:ahLst/>
              <a:cxnLst>
                <a:cxn ang="0">
                  <a:pos x="T0" y="T1"/>
                </a:cxn>
                <a:cxn ang="0">
                  <a:pos x="T2" y="T3"/>
                </a:cxn>
                <a:cxn ang="0">
                  <a:pos x="T4" y="T5"/>
                </a:cxn>
                <a:cxn ang="0">
                  <a:pos x="T6" y="T7"/>
                </a:cxn>
              </a:cxnLst>
              <a:rect l="0" t="0" r="r" b="b"/>
              <a:pathLst>
                <a:path w="8" h="12">
                  <a:moveTo>
                    <a:pt x="8" y="0"/>
                  </a:moveTo>
                  <a:cubicBezTo>
                    <a:pt x="4" y="3"/>
                    <a:pt x="1" y="8"/>
                    <a:pt x="0" y="11"/>
                  </a:cubicBezTo>
                  <a:cubicBezTo>
                    <a:pt x="0" y="11"/>
                    <a:pt x="1" y="11"/>
                    <a:pt x="1" y="12"/>
                  </a:cubicBezTo>
                  <a:cubicBezTo>
                    <a:pt x="3" y="9"/>
                    <a:pt x="6" y="5"/>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p:cNvSpPr>
            <p:nvPr/>
          </p:nvSpPr>
          <p:spPr bwMode="auto">
            <a:xfrm>
              <a:off x="2644" y="1141"/>
              <a:ext cx="78" cy="87"/>
            </a:xfrm>
            <a:custGeom>
              <a:avLst/>
              <a:gdLst>
                <a:gd name="T0" fmla="*/ 13 w 65"/>
                <a:gd name="T1" fmla="*/ 0 h 72"/>
                <a:gd name="T2" fmla="*/ 0 w 65"/>
                <a:gd name="T3" fmla="*/ 2 h 72"/>
                <a:gd name="T4" fmla="*/ 2 w 65"/>
                <a:gd name="T5" fmla="*/ 12 h 72"/>
                <a:gd name="T6" fmla="*/ 12 w 65"/>
                <a:gd name="T7" fmla="*/ 10 h 72"/>
                <a:gd name="T8" fmla="*/ 22 w 65"/>
                <a:gd name="T9" fmla="*/ 11 h 72"/>
                <a:gd name="T10" fmla="*/ 36 w 65"/>
                <a:gd name="T11" fmla="*/ 30 h 72"/>
                <a:gd name="T12" fmla="*/ 35 w 65"/>
                <a:gd name="T13" fmla="*/ 30 h 72"/>
                <a:gd name="T14" fmla="*/ 19 w 65"/>
                <a:gd name="T15" fmla="*/ 46 h 72"/>
                <a:gd name="T16" fmla="*/ 26 w 65"/>
                <a:gd name="T17" fmla="*/ 54 h 72"/>
                <a:gd name="T18" fmla="*/ 34 w 65"/>
                <a:gd name="T19" fmla="*/ 43 h 72"/>
                <a:gd name="T20" fmla="*/ 34 w 65"/>
                <a:gd name="T21" fmla="*/ 43 h 72"/>
                <a:gd name="T22" fmla="*/ 27 w 65"/>
                <a:gd name="T23" fmla="*/ 55 h 72"/>
                <a:gd name="T24" fmla="*/ 34 w 65"/>
                <a:gd name="T25" fmla="*/ 61 h 72"/>
                <a:gd name="T26" fmla="*/ 43 w 65"/>
                <a:gd name="T27" fmla="*/ 45 h 72"/>
                <a:gd name="T28" fmla="*/ 45 w 65"/>
                <a:gd name="T29" fmla="*/ 38 h 72"/>
                <a:gd name="T30" fmla="*/ 50 w 65"/>
                <a:gd name="T31" fmla="*/ 40 h 72"/>
                <a:gd name="T32" fmla="*/ 52 w 65"/>
                <a:gd name="T33" fmla="*/ 55 h 72"/>
                <a:gd name="T34" fmla="*/ 44 w 65"/>
                <a:gd name="T35" fmla="*/ 68 h 72"/>
                <a:gd name="T36" fmla="*/ 53 w 65"/>
                <a:gd name="T37" fmla="*/ 72 h 72"/>
                <a:gd name="T38" fmla="*/ 61 w 65"/>
                <a:gd name="T39" fmla="*/ 58 h 72"/>
                <a:gd name="T40" fmla="*/ 56 w 65"/>
                <a:gd name="T41" fmla="*/ 33 h 72"/>
                <a:gd name="T42" fmla="*/ 45 w 65"/>
                <a:gd name="T43" fmla="*/ 28 h 72"/>
                <a:gd name="T44" fmla="*/ 25 w 65"/>
                <a:gd name="T45" fmla="*/ 2 h 72"/>
                <a:gd name="T46" fmla="*/ 13 w 65"/>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13" y="0"/>
                  </a:moveTo>
                  <a:cubicBezTo>
                    <a:pt x="8" y="0"/>
                    <a:pt x="4" y="1"/>
                    <a:pt x="0" y="2"/>
                  </a:cubicBezTo>
                  <a:cubicBezTo>
                    <a:pt x="0" y="6"/>
                    <a:pt x="1" y="9"/>
                    <a:pt x="2" y="12"/>
                  </a:cubicBezTo>
                  <a:cubicBezTo>
                    <a:pt x="5" y="11"/>
                    <a:pt x="8" y="10"/>
                    <a:pt x="12" y="10"/>
                  </a:cubicBezTo>
                  <a:cubicBezTo>
                    <a:pt x="15" y="10"/>
                    <a:pt x="18" y="10"/>
                    <a:pt x="22" y="11"/>
                  </a:cubicBezTo>
                  <a:cubicBezTo>
                    <a:pt x="31" y="15"/>
                    <a:pt x="35" y="21"/>
                    <a:pt x="36" y="30"/>
                  </a:cubicBezTo>
                  <a:cubicBezTo>
                    <a:pt x="35" y="30"/>
                    <a:pt x="35" y="30"/>
                    <a:pt x="35" y="30"/>
                  </a:cubicBezTo>
                  <a:cubicBezTo>
                    <a:pt x="28" y="33"/>
                    <a:pt x="23" y="40"/>
                    <a:pt x="19" y="46"/>
                  </a:cubicBezTo>
                  <a:cubicBezTo>
                    <a:pt x="21" y="49"/>
                    <a:pt x="24" y="51"/>
                    <a:pt x="26" y="54"/>
                  </a:cubicBezTo>
                  <a:cubicBezTo>
                    <a:pt x="27" y="51"/>
                    <a:pt x="30" y="46"/>
                    <a:pt x="34" y="43"/>
                  </a:cubicBezTo>
                  <a:cubicBezTo>
                    <a:pt x="34" y="43"/>
                    <a:pt x="34" y="43"/>
                    <a:pt x="34" y="43"/>
                  </a:cubicBezTo>
                  <a:cubicBezTo>
                    <a:pt x="32" y="48"/>
                    <a:pt x="29" y="52"/>
                    <a:pt x="27" y="55"/>
                  </a:cubicBezTo>
                  <a:cubicBezTo>
                    <a:pt x="29" y="57"/>
                    <a:pt x="32" y="59"/>
                    <a:pt x="34" y="61"/>
                  </a:cubicBezTo>
                  <a:cubicBezTo>
                    <a:pt x="38" y="57"/>
                    <a:pt x="41" y="51"/>
                    <a:pt x="43" y="45"/>
                  </a:cubicBezTo>
                  <a:cubicBezTo>
                    <a:pt x="44" y="43"/>
                    <a:pt x="45" y="40"/>
                    <a:pt x="45" y="38"/>
                  </a:cubicBezTo>
                  <a:cubicBezTo>
                    <a:pt x="47" y="38"/>
                    <a:pt x="48" y="39"/>
                    <a:pt x="50" y="40"/>
                  </a:cubicBezTo>
                  <a:cubicBezTo>
                    <a:pt x="55" y="44"/>
                    <a:pt x="54" y="51"/>
                    <a:pt x="52" y="55"/>
                  </a:cubicBezTo>
                  <a:cubicBezTo>
                    <a:pt x="51" y="59"/>
                    <a:pt x="48" y="64"/>
                    <a:pt x="44" y="68"/>
                  </a:cubicBezTo>
                  <a:cubicBezTo>
                    <a:pt x="47" y="70"/>
                    <a:pt x="50" y="71"/>
                    <a:pt x="53" y="72"/>
                  </a:cubicBezTo>
                  <a:cubicBezTo>
                    <a:pt x="57" y="68"/>
                    <a:pt x="60" y="63"/>
                    <a:pt x="61" y="58"/>
                  </a:cubicBezTo>
                  <a:cubicBezTo>
                    <a:pt x="65" y="48"/>
                    <a:pt x="63" y="39"/>
                    <a:pt x="56" y="33"/>
                  </a:cubicBezTo>
                  <a:cubicBezTo>
                    <a:pt x="53" y="30"/>
                    <a:pt x="49" y="28"/>
                    <a:pt x="45" y="28"/>
                  </a:cubicBezTo>
                  <a:cubicBezTo>
                    <a:pt x="44" y="17"/>
                    <a:pt x="39" y="8"/>
                    <a:pt x="25" y="2"/>
                  </a:cubicBezTo>
                  <a:cubicBezTo>
                    <a:pt x="21" y="1"/>
                    <a:pt x="17" y="0"/>
                    <a:pt x="1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2853" y="1207"/>
              <a:ext cx="74" cy="27"/>
            </a:xfrm>
            <a:custGeom>
              <a:avLst/>
              <a:gdLst>
                <a:gd name="T0" fmla="*/ 69 w 74"/>
                <a:gd name="T1" fmla="*/ 27 h 27"/>
                <a:gd name="T2" fmla="*/ 0 w 74"/>
                <a:gd name="T3" fmla="*/ 0 h 27"/>
                <a:gd name="T4" fmla="*/ 74 w 74"/>
                <a:gd name="T5" fmla="*/ 4 h 27"/>
                <a:gd name="T6" fmla="*/ 69 w 74"/>
                <a:gd name="T7" fmla="*/ 27 h 27"/>
              </a:gdLst>
              <a:ahLst/>
              <a:cxnLst>
                <a:cxn ang="0">
                  <a:pos x="T0" y="T1"/>
                </a:cxn>
                <a:cxn ang="0">
                  <a:pos x="T2" y="T3"/>
                </a:cxn>
                <a:cxn ang="0">
                  <a:pos x="T4" y="T5"/>
                </a:cxn>
                <a:cxn ang="0">
                  <a:pos x="T6" y="T7"/>
                </a:cxn>
              </a:cxnLst>
              <a:rect l="0" t="0" r="r" b="b"/>
              <a:pathLst>
                <a:path w="74" h="27">
                  <a:moveTo>
                    <a:pt x="69" y="27"/>
                  </a:moveTo>
                  <a:lnTo>
                    <a:pt x="0" y="0"/>
                  </a:lnTo>
                  <a:lnTo>
                    <a:pt x="74" y="4"/>
                  </a:lnTo>
                  <a:lnTo>
                    <a:pt x="69" y="2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6"/>
            <p:cNvSpPr>
              <a:spLocks/>
            </p:cNvSpPr>
            <p:nvPr/>
          </p:nvSpPr>
          <p:spPr bwMode="auto">
            <a:xfrm>
              <a:off x="2821" y="1000"/>
              <a:ext cx="72" cy="64"/>
            </a:xfrm>
            <a:custGeom>
              <a:avLst/>
              <a:gdLst>
                <a:gd name="T0" fmla="*/ 72 w 72"/>
                <a:gd name="T1" fmla="*/ 18 h 64"/>
                <a:gd name="T2" fmla="*/ 0 w 72"/>
                <a:gd name="T3" fmla="*/ 64 h 64"/>
                <a:gd name="T4" fmla="*/ 58 w 72"/>
                <a:gd name="T5" fmla="*/ 0 h 64"/>
                <a:gd name="T6" fmla="*/ 72 w 72"/>
                <a:gd name="T7" fmla="*/ 18 h 64"/>
              </a:gdLst>
              <a:ahLst/>
              <a:cxnLst>
                <a:cxn ang="0">
                  <a:pos x="T0" y="T1"/>
                </a:cxn>
                <a:cxn ang="0">
                  <a:pos x="T2" y="T3"/>
                </a:cxn>
                <a:cxn ang="0">
                  <a:pos x="T4" y="T5"/>
                </a:cxn>
                <a:cxn ang="0">
                  <a:pos x="T6" y="T7"/>
                </a:cxn>
              </a:cxnLst>
              <a:rect l="0" t="0" r="r" b="b"/>
              <a:pathLst>
                <a:path w="72" h="64">
                  <a:moveTo>
                    <a:pt x="72" y="18"/>
                  </a:moveTo>
                  <a:lnTo>
                    <a:pt x="0" y="64"/>
                  </a:lnTo>
                  <a:lnTo>
                    <a:pt x="58" y="0"/>
                  </a:lnTo>
                  <a:lnTo>
                    <a:pt x="72" y="1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
            <p:cNvSpPr>
              <a:spLocks/>
            </p:cNvSpPr>
            <p:nvPr/>
          </p:nvSpPr>
          <p:spPr bwMode="auto">
            <a:xfrm>
              <a:off x="2652" y="874"/>
              <a:ext cx="23" cy="93"/>
            </a:xfrm>
            <a:custGeom>
              <a:avLst/>
              <a:gdLst>
                <a:gd name="T0" fmla="*/ 23 w 23"/>
                <a:gd name="T1" fmla="*/ 2 h 93"/>
                <a:gd name="T2" fmla="*/ 3 w 23"/>
                <a:gd name="T3" fmla="*/ 93 h 93"/>
                <a:gd name="T4" fmla="*/ 0 w 23"/>
                <a:gd name="T5" fmla="*/ 0 h 93"/>
                <a:gd name="T6" fmla="*/ 23 w 23"/>
                <a:gd name="T7" fmla="*/ 2 h 93"/>
              </a:gdLst>
              <a:ahLst/>
              <a:cxnLst>
                <a:cxn ang="0">
                  <a:pos x="T0" y="T1"/>
                </a:cxn>
                <a:cxn ang="0">
                  <a:pos x="T2" y="T3"/>
                </a:cxn>
                <a:cxn ang="0">
                  <a:pos x="T4" y="T5"/>
                </a:cxn>
                <a:cxn ang="0">
                  <a:pos x="T6" y="T7"/>
                </a:cxn>
              </a:cxnLst>
              <a:rect l="0" t="0" r="r" b="b"/>
              <a:pathLst>
                <a:path w="23" h="93">
                  <a:moveTo>
                    <a:pt x="23" y="2"/>
                  </a:moveTo>
                  <a:lnTo>
                    <a:pt x="3" y="93"/>
                  </a:lnTo>
                  <a:lnTo>
                    <a:pt x="0" y="0"/>
                  </a:lnTo>
                  <a:lnTo>
                    <a:pt x="23" y="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p:cNvSpPr>
            <p:nvPr/>
          </p:nvSpPr>
          <p:spPr bwMode="auto">
            <a:xfrm>
              <a:off x="2430" y="969"/>
              <a:ext cx="67" cy="73"/>
            </a:xfrm>
            <a:custGeom>
              <a:avLst/>
              <a:gdLst>
                <a:gd name="T0" fmla="*/ 17 w 67"/>
                <a:gd name="T1" fmla="*/ 0 h 73"/>
                <a:gd name="T2" fmla="*/ 67 w 67"/>
                <a:gd name="T3" fmla="*/ 73 h 73"/>
                <a:gd name="T4" fmla="*/ 0 w 67"/>
                <a:gd name="T5" fmla="*/ 16 h 73"/>
                <a:gd name="T6" fmla="*/ 17 w 67"/>
                <a:gd name="T7" fmla="*/ 0 h 73"/>
              </a:gdLst>
              <a:ahLst/>
              <a:cxnLst>
                <a:cxn ang="0">
                  <a:pos x="T0" y="T1"/>
                </a:cxn>
                <a:cxn ang="0">
                  <a:pos x="T2" y="T3"/>
                </a:cxn>
                <a:cxn ang="0">
                  <a:pos x="T4" y="T5"/>
                </a:cxn>
                <a:cxn ang="0">
                  <a:pos x="T6" y="T7"/>
                </a:cxn>
              </a:cxnLst>
              <a:rect l="0" t="0" r="r" b="b"/>
              <a:pathLst>
                <a:path w="67" h="73">
                  <a:moveTo>
                    <a:pt x="17" y="0"/>
                  </a:moveTo>
                  <a:lnTo>
                    <a:pt x="67" y="73"/>
                  </a:lnTo>
                  <a:lnTo>
                    <a:pt x="0" y="16"/>
                  </a:lnTo>
                  <a:lnTo>
                    <a:pt x="1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2829" y="1104"/>
              <a:ext cx="50" cy="24"/>
            </a:xfrm>
            <a:custGeom>
              <a:avLst/>
              <a:gdLst>
                <a:gd name="T0" fmla="*/ 50 w 50"/>
                <a:gd name="T1" fmla="*/ 23 h 24"/>
                <a:gd name="T2" fmla="*/ 0 w 50"/>
                <a:gd name="T3" fmla="*/ 24 h 24"/>
                <a:gd name="T4" fmla="*/ 44 w 50"/>
                <a:gd name="T5" fmla="*/ 0 h 24"/>
                <a:gd name="T6" fmla="*/ 50 w 50"/>
                <a:gd name="T7" fmla="*/ 23 h 24"/>
              </a:gdLst>
              <a:ahLst/>
              <a:cxnLst>
                <a:cxn ang="0">
                  <a:pos x="T0" y="T1"/>
                </a:cxn>
                <a:cxn ang="0">
                  <a:pos x="T2" y="T3"/>
                </a:cxn>
                <a:cxn ang="0">
                  <a:pos x="T4" y="T5"/>
                </a:cxn>
                <a:cxn ang="0">
                  <a:pos x="T6" y="T7"/>
                </a:cxn>
              </a:cxnLst>
              <a:rect l="0" t="0" r="r" b="b"/>
              <a:pathLst>
                <a:path w="50" h="24">
                  <a:moveTo>
                    <a:pt x="50" y="23"/>
                  </a:moveTo>
                  <a:lnTo>
                    <a:pt x="0" y="24"/>
                  </a:lnTo>
                  <a:lnTo>
                    <a:pt x="44" y="0"/>
                  </a:lnTo>
                  <a:lnTo>
                    <a:pt x="50" y="23"/>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
            <p:cNvSpPr>
              <a:spLocks/>
            </p:cNvSpPr>
            <p:nvPr/>
          </p:nvSpPr>
          <p:spPr bwMode="auto">
            <a:xfrm>
              <a:off x="2720" y="955"/>
              <a:ext cx="32" cy="51"/>
            </a:xfrm>
            <a:custGeom>
              <a:avLst/>
              <a:gdLst>
                <a:gd name="T0" fmla="*/ 32 w 32"/>
                <a:gd name="T1" fmla="*/ 9 h 51"/>
                <a:gd name="T2" fmla="*/ 0 w 32"/>
                <a:gd name="T3" fmla="*/ 51 h 51"/>
                <a:gd name="T4" fmla="*/ 12 w 32"/>
                <a:gd name="T5" fmla="*/ 0 h 51"/>
                <a:gd name="T6" fmla="*/ 32 w 32"/>
                <a:gd name="T7" fmla="*/ 9 h 51"/>
              </a:gdLst>
              <a:ahLst/>
              <a:cxnLst>
                <a:cxn ang="0">
                  <a:pos x="T0" y="T1"/>
                </a:cxn>
                <a:cxn ang="0">
                  <a:pos x="T2" y="T3"/>
                </a:cxn>
                <a:cxn ang="0">
                  <a:pos x="T4" y="T5"/>
                </a:cxn>
                <a:cxn ang="0">
                  <a:pos x="T6" y="T7"/>
                </a:cxn>
              </a:cxnLst>
              <a:rect l="0" t="0" r="r" b="b"/>
              <a:pathLst>
                <a:path w="32" h="51">
                  <a:moveTo>
                    <a:pt x="32" y="9"/>
                  </a:moveTo>
                  <a:lnTo>
                    <a:pt x="0" y="51"/>
                  </a:lnTo>
                  <a:lnTo>
                    <a:pt x="12" y="0"/>
                  </a:lnTo>
                  <a:lnTo>
                    <a:pt x="32" y="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
            <p:cNvSpPr>
              <a:spLocks/>
            </p:cNvSpPr>
            <p:nvPr/>
          </p:nvSpPr>
          <p:spPr bwMode="auto">
            <a:xfrm>
              <a:off x="2521" y="967"/>
              <a:ext cx="34" cy="38"/>
            </a:xfrm>
            <a:custGeom>
              <a:avLst/>
              <a:gdLst>
                <a:gd name="T0" fmla="*/ 18 w 34"/>
                <a:gd name="T1" fmla="*/ 0 h 38"/>
                <a:gd name="T2" fmla="*/ 34 w 34"/>
                <a:gd name="T3" fmla="*/ 38 h 38"/>
                <a:gd name="T4" fmla="*/ 0 w 34"/>
                <a:gd name="T5" fmla="*/ 14 h 38"/>
                <a:gd name="T6" fmla="*/ 18 w 34"/>
                <a:gd name="T7" fmla="*/ 0 h 38"/>
              </a:gdLst>
              <a:ahLst/>
              <a:cxnLst>
                <a:cxn ang="0">
                  <a:pos x="T0" y="T1"/>
                </a:cxn>
                <a:cxn ang="0">
                  <a:pos x="T2" y="T3"/>
                </a:cxn>
                <a:cxn ang="0">
                  <a:pos x="T4" y="T5"/>
                </a:cxn>
                <a:cxn ang="0">
                  <a:pos x="T6" y="T7"/>
                </a:cxn>
              </a:cxnLst>
              <a:rect l="0" t="0" r="r" b="b"/>
              <a:pathLst>
                <a:path w="34" h="38">
                  <a:moveTo>
                    <a:pt x="18" y="0"/>
                  </a:moveTo>
                  <a:lnTo>
                    <a:pt x="34" y="38"/>
                  </a:lnTo>
                  <a:lnTo>
                    <a:pt x="0" y="14"/>
                  </a:lnTo>
                  <a:lnTo>
                    <a:pt x="18"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2"/>
            <p:cNvSpPr>
              <a:spLocks/>
            </p:cNvSpPr>
            <p:nvPr/>
          </p:nvSpPr>
          <p:spPr bwMode="auto">
            <a:xfrm>
              <a:off x="2436" y="1111"/>
              <a:ext cx="42" cy="23"/>
            </a:xfrm>
            <a:custGeom>
              <a:avLst/>
              <a:gdLst>
                <a:gd name="T0" fmla="*/ 1 w 42"/>
                <a:gd name="T1" fmla="*/ 0 h 23"/>
                <a:gd name="T2" fmla="*/ 42 w 42"/>
                <a:gd name="T3" fmla="*/ 13 h 23"/>
                <a:gd name="T4" fmla="*/ 0 w 42"/>
                <a:gd name="T5" fmla="*/ 23 h 23"/>
                <a:gd name="T6" fmla="*/ 1 w 42"/>
                <a:gd name="T7" fmla="*/ 0 h 23"/>
              </a:gdLst>
              <a:ahLst/>
              <a:cxnLst>
                <a:cxn ang="0">
                  <a:pos x="T0" y="T1"/>
                </a:cxn>
                <a:cxn ang="0">
                  <a:pos x="T2" y="T3"/>
                </a:cxn>
                <a:cxn ang="0">
                  <a:pos x="T4" y="T5"/>
                </a:cxn>
                <a:cxn ang="0">
                  <a:pos x="T6" y="T7"/>
                </a:cxn>
              </a:cxnLst>
              <a:rect l="0" t="0" r="r" b="b"/>
              <a:pathLst>
                <a:path w="42" h="23">
                  <a:moveTo>
                    <a:pt x="1" y="0"/>
                  </a:moveTo>
                  <a:lnTo>
                    <a:pt x="42" y="13"/>
                  </a:lnTo>
                  <a:lnTo>
                    <a:pt x="0" y="23"/>
                  </a:lnTo>
                  <a:lnTo>
                    <a:pt x="1"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3"/>
            <p:cNvSpPr>
              <a:spLocks/>
            </p:cNvSpPr>
            <p:nvPr/>
          </p:nvSpPr>
          <p:spPr bwMode="auto">
            <a:xfrm>
              <a:off x="2790" y="1295"/>
              <a:ext cx="37" cy="51"/>
            </a:xfrm>
            <a:custGeom>
              <a:avLst/>
              <a:gdLst>
                <a:gd name="T0" fmla="*/ 16 w 37"/>
                <a:gd name="T1" fmla="*/ 51 h 51"/>
                <a:gd name="T2" fmla="*/ 0 w 37"/>
                <a:gd name="T3" fmla="*/ 0 h 51"/>
                <a:gd name="T4" fmla="*/ 37 w 37"/>
                <a:gd name="T5" fmla="*/ 39 h 51"/>
                <a:gd name="T6" fmla="*/ 16 w 37"/>
                <a:gd name="T7" fmla="*/ 51 h 51"/>
              </a:gdLst>
              <a:ahLst/>
              <a:cxnLst>
                <a:cxn ang="0">
                  <a:pos x="T0" y="T1"/>
                </a:cxn>
                <a:cxn ang="0">
                  <a:pos x="T2" y="T3"/>
                </a:cxn>
                <a:cxn ang="0">
                  <a:pos x="T4" y="T5"/>
                </a:cxn>
                <a:cxn ang="0">
                  <a:pos x="T6" y="T7"/>
                </a:cxn>
              </a:cxnLst>
              <a:rect l="0" t="0" r="r" b="b"/>
              <a:pathLst>
                <a:path w="37" h="51">
                  <a:moveTo>
                    <a:pt x="16" y="51"/>
                  </a:moveTo>
                  <a:lnTo>
                    <a:pt x="0" y="0"/>
                  </a:lnTo>
                  <a:lnTo>
                    <a:pt x="37" y="39"/>
                  </a:lnTo>
                  <a:lnTo>
                    <a:pt x="16" y="5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4"/>
            <p:cNvSpPr>
              <a:spLocks/>
            </p:cNvSpPr>
            <p:nvPr/>
          </p:nvSpPr>
          <p:spPr bwMode="auto">
            <a:xfrm>
              <a:off x="2433" y="1348"/>
              <a:ext cx="141" cy="138"/>
            </a:xfrm>
            <a:custGeom>
              <a:avLst/>
              <a:gdLst>
                <a:gd name="T0" fmla="*/ 16 w 117"/>
                <a:gd name="T1" fmla="*/ 19 h 115"/>
                <a:gd name="T2" fmla="*/ 28 w 117"/>
                <a:gd name="T3" fmla="*/ 9 h 115"/>
                <a:gd name="T4" fmla="*/ 55 w 117"/>
                <a:gd name="T5" fmla="*/ 0 h 115"/>
                <a:gd name="T6" fmla="*/ 70 w 117"/>
                <a:gd name="T7" fmla="*/ 1 h 115"/>
                <a:gd name="T8" fmla="*/ 97 w 117"/>
                <a:gd name="T9" fmla="*/ 15 h 115"/>
                <a:gd name="T10" fmla="*/ 116 w 117"/>
                <a:gd name="T11" fmla="*/ 54 h 115"/>
                <a:gd name="T12" fmla="*/ 101 w 117"/>
                <a:gd name="T13" fmla="*/ 96 h 115"/>
                <a:gd name="T14" fmla="*/ 90 w 117"/>
                <a:gd name="T15" fmla="*/ 106 h 115"/>
                <a:gd name="T16" fmla="*/ 62 w 117"/>
                <a:gd name="T17" fmla="*/ 115 h 115"/>
                <a:gd name="T18" fmla="*/ 47 w 117"/>
                <a:gd name="T19" fmla="*/ 114 h 115"/>
                <a:gd name="T20" fmla="*/ 20 w 117"/>
                <a:gd name="T21" fmla="*/ 100 h 115"/>
                <a:gd name="T22" fmla="*/ 1 w 117"/>
                <a:gd name="T23" fmla="*/ 61 h 115"/>
                <a:gd name="T24" fmla="*/ 16 w 117"/>
                <a:gd name="T25"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15">
                  <a:moveTo>
                    <a:pt x="16" y="19"/>
                  </a:moveTo>
                  <a:cubicBezTo>
                    <a:pt x="20" y="16"/>
                    <a:pt x="24" y="12"/>
                    <a:pt x="28" y="9"/>
                  </a:cubicBezTo>
                  <a:cubicBezTo>
                    <a:pt x="36" y="4"/>
                    <a:pt x="45" y="1"/>
                    <a:pt x="55" y="0"/>
                  </a:cubicBezTo>
                  <a:cubicBezTo>
                    <a:pt x="60" y="0"/>
                    <a:pt x="65" y="1"/>
                    <a:pt x="70" y="1"/>
                  </a:cubicBezTo>
                  <a:cubicBezTo>
                    <a:pt x="80" y="3"/>
                    <a:pt x="90" y="8"/>
                    <a:pt x="97" y="15"/>
                  </a:cubicBezTo>
                  <a:cubicBezTo>
                    <a:pt x="108" y="25"/>
                    <a:pt x="115" y="39"/>
                    <a:pt x="116" y="54"/>
                  </a:cubicBezTo>
                  <a:cubicBezTo>
                    <a:pt x="117" y="69"/>
                    <a:pt x="112" y="84"/>
                    <a:pt x="101" y="96"/>
                  </a:cubicBezTo>
                  <a:cubicBezTo>
                    <a:pt x="90" y="106"/>
                    <a:pt x="90" y="106"/>
                    <a:pt x="90" y="106"/>
                  </a:cubicBezTo>
                  <a:cubicBezTo>
                    <a:pt x="82" y="111"/>
                    <a:pt x="72" y="114"/>
                    <a:pt x="62" y="115"/>
                  </a:cubicBezTo>
                  <a:cubicBezTo>
                    <a:pt x="57" y="114"/>
                    <a:pt x="52" y="114"/>
                    <a:pt x="47" y="114"/>
                  </a:cubicBezTo>
                  <a:cubicBezTo>
                    <a:pt x="37" y="112"/>
                    <a:pt x="28" y="107"/>
                    <a:pt x="20" y="100"/>
                  </a:cubicBezTo>
                  <a:cubicBezTo>
                    <a:pt x="9" y="90"/>
                    <a:pt x="2" y="76"/>
                    <a:pt x="1" y="61"/>
                  </a:cubicBezTo>
                  <a:cubicBezTo>
                    <a:pt x="0" y="46"/>
                    <a:pt x="6" y="30"/>
                    <a:pt x="16"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5"/>
            <p:cNvSpPr>
              <a:spLocks/>
            </p:cNvSpPr>
            <p:nvPr/>
          </p:nvSpPr>
          <p:spPr bwMode="auto">
            <a:xfrm>
              <a:off x="514" y="3839"/>
              <a:ext cx="2628" cy="53"/>
            </a:xfrm>
            <a:custGeom>
              <a:avLst/>
              <a:gdLst>
                <a:gd name="T0" fmla="*/ 2580 w 2628"/>
                <a:gd name="T1" fmla="*/ 0 h 53"/>
                <a:gd name="T2" fmla="*/ 2339 w 2628"/>
                <a:gd name="T3" fmla="*/ 0 h 53"/>
                <a:gd name="T4" fmla="*/ 2253 w 2628"/>
                <a:gd name="T5" fmla="*/ 0 h 53"/>
                <a:gd name="T6" fmla="*/ 2012 w 2628"/>
                <a:gd name="T7" fmla="*/ 0 h 53"/>
                <a:gd name="T8" fmla="*/ 1925 w 2628"/>
                <a:gd name="T9" fmla="*/ 0 h 53"/>
                <a:gd name="T10" fmla="*/ 1685 w 2628"/>
                <a:gd name="T11" fmla="*/ 0 h 53"/>
                <a:gd name="T12" fmla="*/ 1598 w 2628"/>
                <a:gd name="T13" fmla="*/ 0 h 53"/>
                <a:gd name="T14" fmla="*/ 1358 w 2628"/>
                <a:gd name="T15" fmla="*/ 0 h 53"/>
                <a:gd name="T16" fmla="*/ 1271 w 2628"/>
                <a:gd name="T17" fmla="*/ 0 h 53"/>
                <a:gd name="T18" fmla="*/ 1030 w 2628"/>
                <a:gd name="T19" fmla="*/ 0 h 53"/>
                <a:gd name="T20" fmla="*/ 948 w 2628"/>
                <a:gd name="T21" fmla="*/ 0 h 53"/>
                <a:gd name="T22" fmla="*/ 703 w 2628"/>
                <a:gd name="T23" fmla="*/ 0 h 53"/>
                <a:gd name="T24" fmla="*/ 616 w 2628"/>
                <a:gd name="T25" fmla="*/ 0 h 53"/>
                <a:gd name="T26" fmla="*/ 376 w 2628"/>
                <a:gd name="T27" fmla="*/ 0 h 53"/>
                <a:gd name="T28" fmla="*/ 294 w 2628"/>
                <a:gd name="T29" fmla="*/ 0 h 53"/>
                <a:gd name="T30" fmla="*/ 48 w 2628"/>
                <a:gd name="T31" fmla="*/ 0 h 53"/>
                <a:gd name="T32" fmla="*/ 0 w 2628"/>
                <a:gd name="T33" fmla="*/ 0 h 53"/>
                <a:gd name="T34" fmla="*/ 0 w 2628"/>
                <a:gd name="T35" fmla="*/ 53 h 53"/>
                <a:gd name="T36" fmla="*/ 2628 w 2628"/>
                <a:gd name="T37" fmla="*/ 53 h 53"/>
                <a:gd name="T38" fmla="*/ 2628 w 2628"/>
                <a:gd name="T39" fmla="*/ 0 h 53"/>
                <a:gd name="T40" fmla="*/ 2580 w 2628"/>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8" h="53">
                  <a:moveTo>
                    <a:pt x="2580" y="0"/>
                  </a:moveTo>
                  <a:lnTo>
                    <a:pt x="2339" y="0"/>
                  </a:lnTo>
                  <a:lnTo>
                    <a:pt x="2253" y="0"/>
                  </a:lnTo>
                  <a:lnTo>
                    <a:pt x="2012" y="0"/>
                  </a:lnTo>
                  <a:lnTo>
                    <a:pt x="1925" y="0"/>
                  </a:lnTo>
                  <a:lnTo>
                    <a:pt x="1685" y="0"/>
                  </a:lnTo>
                  <a:lnTo>
                    <a:pt x="1598" y="0"/>
                  </a:lnTo>
                  <a:lnTo>
                    <a:pt x="1358" y="0"/>
                  </a:lnTo>
                  <a:lnTo>
                    <a:pt x="1271" y="0"/>
                  </a:lnTo>
                  <a:lnTo>
                    <a:pt x="1030" y="0"/>
                  </a:lnTo>
                  <a:lnTo>
                    <a:pt x="948" y="0"/>
                  </a:lnTo>
                  <a:lnTo>
                    <a:pt x="703" y="0"/>
                  </a:lnTo>
                  <a:lnTo>
                    <a:pt x="616" y="0"/>
                  </a:lnTo>
                  <a:lnTo>
                    <a:pt x="376" y="0"/>
                  </a:lnTo>
                  <a:lnTo>
                    <a:pt x="294" y="0"/>
                  </a:lnTo>
                  <a:lnTo>
                    <a:pt x="48" y="0"/>
                  </a:lnTo>
                  <a:lnTo>
                    <a:pt x="0" y="0"/>
                  </a:lnTo>
                  <a:lnTo>
                    <a:pt x="0" y="53"/>
                  </a:lnTo>
                  <a:lnTo>
                    <a:pt x="2628" y="53"/>
                  </a:lnTo>
                  <a:lnTo>
                    <a:pt x="2628" y="0"/>
                  </a:lnTo>
                  <a:lnTo>
                    <a:pt x="2580" y="0"/>
                  </a:ln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26"/>
            <p:cNvSpPr>
              <a:spLocks noChangeArrowheads="1"/>
            </p:cNvSpPr>
            <p:nvPr/>
          </p:nvSpPr>
          <p:spPr bwMode="auto">
            <a:xfrm>
              <a:off x="2199" y="3806"/>
              <a:ext cx="240"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7"/>
            <p:cNvSpPr>
              <a:spLocks noChangeArrowheads="1"/>
            </p:cNvSpPr>
            <p:nvPr/>
          </p:nvSpPr>
          <p:spPr bwMode="auto">
            <a:xfrm>
              <a:off x="2526"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8"/>
            <p:cNvSpPr>
              <a:spLocks noChangeArrowheads="1"/>
            </p:cNvSpPr>
            <p:nvPr/>
          </p:nvSpPr>
          <p:spPr bwMode="auto">
            <a:xfrm>
              <a:off x="2853"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562" y="2896"/>
              <a:ext cx="246" cy="943"/>
            </a:xfrm>
            <a:custGeom>
              <a:avLst/>
              <a:gdLst>
                <a:gd name="T0" fmla="*/ 246 w 246"/>
                <a:gd name="T1" fmla="*/ 0 h 943"/>
                <a:gd name="T2" fmla="*/ 0 w 246"/>
                <a:gd name="T3" fmla="*/ 0 h 943"/>
                <a:gd name="T4" fmla="*/ 0 w 246"/>
                <a:gd name="T5" fmla="*/ 289 h 943"/>
                <a:gd name="T6" fmla="*/ 0 w 246"/>
                <a:gd name="T7" fmla="*/ 943 h 943"/>
                <a:gd name="T8" fmla="*/ 246 w 246"/>
                <a:gd name="T9" fmla="*/ 943 h 943"/>
                <a:gd name="T10" fmla="*/ 246 w 246"/>
                <a:gd name="T11" fmla="*/ 0 h 943"/>
              </a:gdLst>
              <a:ahLst/>
              <a:cxnLst>
                <a:cxn ang="0">
                  <a:pos x="T0" y="T1"/>
                </a:cxn>
                <a:cxn ang="0">
                  <a:pos x="T2" y="T3"/>
                </a:cxn>
                <a:cxn ang="0">
                  <a:pos x="T4" y="T5"/>
                </a:cxn>
                <a:cxn ang="0">
                  <a:pos x="T6" y="T7"/>
                </a:cxn>
                <a:cxn ang="0">
                  <a:pos x="T8" y="T9"/>
                </a:cxn>
                <a:cxn ang="0">
                  <a:pos x="T10" y="T11"/>
                </a:cxn>
              </a:cxnLst>
              <a:rect l="0" t="0" r="r" b="b"/>
              <a:pathLst>
                <a:path w="246" h="943">
                  <a:moveTo>
                    <a:pt x="246" y="0"/>
                  </a:moveTo>
                  <a:lnTo>
                    <a:pt x="0" y="0"/>
                  </a:lnTo>
                  <a:lnTo>
                    <a:pt x="0" y="289"/>
                  </a:lnTo>
                  <a:lnTo>
                    <a:pt x="0" y="943"/>
                  </a:lnTo>
                  <a:lnTo>
                    <a:pt x="246" y="943"/>
                  </a:lnTo>
                  <a:lnTo>
                    <a:pt x="246" y="0"/>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890" y="2752"/>
              <a:ext cx="240" cy="1087"/>
            </a:xfrm>
            <a:custGeom>
              <a:avLst/>
              <a:gdLst>
                <a:gd name="T0" fmla="*/ 240 w 240"/>
                <a:gd name="T1" fmla="*/ 433 h 1087"/>
                <a:gd name="T2" fmla="*/ 240 w 240"/>
                <a:gd name="T3" fmla="*/ 289 h 1087"/>
                <a:gd name="T4" fmla="*/ 240 w 240"/>
                <a:gd name="T5" fmla="*/ 144 h 1087"/>
                <a:gd name="T6" fmla="*/ 240 w 240"/>
                <a:gd name="T7" fmla="*/ 0 h 1087"/>
                <a:gd name="T8" fmla="*/ 0 w 240"/>
                <a:gd name="T9" fmla="*/ 0 h 1087"/>
                <a:gd name="T10" fmla="*/ 0 w 240"/>
                <a:gd name="T11" fmla="*/ 144 h 1087"/>
                <a:gd name="T12" fmla="*/ 0 w 240"/>
                <a:gd name="T13" fmla="*/ 289 h 1087"/>
                <a:gd name="T14" fmla="*/ 0 w 240"/>
                <a:gd name="T15" fmla="*/ 433 h 1087"/>
                <a:gd name="T16" fmla="*/ 0 w 240"/>
                <a:gd name="T17" fmla="*/ 1087 h 1087"/>
                <a:gd name="T18" fmla="*/ 240 w 240"/>
                <a:gd name="T19" fmla="*/ 1087 h 1087"/>
                <a:gd name="T20" fmla="*/ 240 w 240"/>
                <a:gd name="T21" fmla="*/ 433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087">
                  <a:moveTo>
                    <a:pt x="240" y="433"/>
                  </a:moveTo>
                  <a:lnTo>
                    <a:pt x="240" y="289"/>
                  </a:lnTo>
                  <a:lnTo>
                    <a:pt x="240" y="144"/>
                  </a:lnTo>
                  <a:lnTo>
                    <a:pt x="240" y="0"/>
                  </a:lnTo>
                  <a:lnTo>
                    <a:pt x="0" y="0"/>
                  </a:lnTo>
                  <a:lnTo>
                    <a:pt x="0" y="144"/>
                  </a:lnTo>
                  <a:lnTo>
                    <a:pt x="0" y="289"/>
                  </a:lnTo>
                  <a:lnTo>
                    <a:pt x="0" y="433"/>
                  </a:lnTo>
                  <a:lnTo>
                    <a:pt x="0" y="1087"/>
                  </a:lnTo>
                  <a:lnTo>
                    <a:pt x="240" y="1087"/>
                  </a:lnTo>
                  <a:lnTo>
                    <a:pt x="240" y="433"/>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217" y="2608"/>
              <a:ext cx="245" cy="1231"/>
            </a:xfrm>
            <a:custGeom>
              <a:avLst/>
              <a:gdLst>
                <a:gd name="T0" fmla="*/ 245 w 245"/>
                <a:gd name="T1" fmla="*/ 577 h 1231"/>
                <a:gd name="T2" fmla="*/ 245 w 245"/>
                <a:gd name="T3" fmla="*/ 433 h 1231"/>
                <a:gd name="T4" fmla="*/ 245 w 245"/>
                <a:gd name="T5" fmla="*/ 288 h 1231"/>
                <a:gd name="T6" fmla="*/ 245 w 245"/>
                <a:gd name="T7" fmla="*/ 144 h 1231"/>
                <a:gd name="T8" fmla="*/ 245 w 245"/>
                <a:gd name="T9" fmla="*/ 0 h 1231"/>
                <a:gd name="T10" fmla="*/ 0 w 245"/>
                <a:gd name="T11" fmla="*/ 0 h 1231"/>
                <a:gd name="T12" fmla="*/ 0 w 245"/>
                <a:gd name="T13" fmla="*/ 144 h 1231"/>
                <a:gd name="T14" fmla="*/ 0 w 245"/>
                <a:gd name="T15" fmla="*/ 288 h 1231"/>
                <a:gd name="T16" fmla="*/ 0 w 245"/>
                <a:gd name="T17" fmla="*/ 433 h 1231"/>
                <a:gd name="T18" fmla="*/ 0 w 245"/>
                <a:gd name="T19" fmla="*/ 577 h 1231"/>
                <a:gd name="T20" fmla="*/ 0 w 245"/>
                <a:gd name="T21" fmla="*/ 1231 h 1231"/>
                <a:gd name="T22" fmla="*/ 245 w 245"/>
                <a:gd name="T23" fmla="*/ 1231 h 1231"/>
                <a:gd name="T24" fmla="*/ 245 w 245"/>
                <a:gd name="T25" fmla="*/ 577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1231">
                  <a:moveTo>
                    <a:pt x="245" y="577"/>
                  </a:moveTo>
                  <a:lnTo>
                    <a:pt x="245" y="433"/>
                  </a:lnTo>
                  <a:lnTo>
                    <a:pt x="245" y="288"/>
                  </a:lnTo>
                  <a:lnTo>
                    <a:pt x="245" y="144"/>
                  </a:lnTo>
                  <a:lnTo>
                    <a:pt x="245" y="0"/>
                  </a:lnTo>
                  <a:lnTo>
                    <a:pt x="0" y="0"/>
                  </a:lnTo>
                  <a:lnTo>
                    <a:pt x="0" y="144"/>
                  </a:lnTo>
                  <a:lnTo>
                    <a:pt x="0" y="288"/>
                  </a:lnTo>
                  <a:lnTo>
                    <a:pt x="0" y="433"/>
                  </a:lnTo>
                  <a:lnTo>
                    <a:pt x="0" y="577"/>
                  </a:lnTo>
                  <a:lnTo>
                    <a:pt x="0" y="1231"/>
                  </a:lnTo>
                  <a:lnTo>
                    <a:pt x="245" y="1231"/>
                  </a:lnTo>
                  <a:lnTo>
                    <a:pt x="245" y="577"/>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544" y="2463"/>
              <a:ext cx="241" cy="1376"/>
            </a:xfrm>
            <a:custGeom>
              <a:avLst/>
              <a:gdLst>
                <a:gd name="T0" fmla="*/ 241 w 241"/>
                <a:gd name="T1" fmla="*/ 722 h 1376"/>
                <a:gd name="T2" fmla="*/ 241 w 241"/>
                <a:gd name="T3" fmla="*/ 578 h 1376"/>
                <a:gd name="T4" fmla="*/ 241 w 241"/>
                <a:gd name="T5" fmla="*/ 433 h 1376"/>
                <a:gd name="T6" fmla="*/ 241 w 241"/>
                <a:gd name="T7" fmla="*/ 289 h 1376"/>
                <a:gd name="T8" fmla="*/ 241 w 241"/>
                <a:gd name="T9" fmla="*/ 145 h 1376"/>
                <a:gd name="T10" fmla="*/ 241 w 241"/>
                <a:gd name="T11" fmla="*/ 0 h 1376"/>
                <a:gd name="T12" fmla="*/ 0 w 241"/>
                <a:gd name="T13" fmla="*/ 0 h 1376"/>
                <a:gd name="T14" fmla="*/ 0 w 241"/>
                <a:gd name="T15" fmla="*/ 145 h 1376"/>
                <a:gd name="T16" fmla="*/ 0 w 241"/>
                <a:gd name="T17" fmla="*/ 289 h 1376"/>
                <a:gd name="T18" fmla="*/ 0 w 241"/>
                <a:gd name="T19" fmla="*/ 433 h 1376"/>
                <a:gd name="T20" fmla="*/ 0 w 241"/>
                <a:gd name="T21" fmla="*/ 578 h 1376"/>
                <a:gd name="T22" fmla="*/ 0 w 241"/>
                <a:gd name="T23" fmla="*/ 722 h 1376"/>
                <a:gd name="T24" fmla="*/ 0 w 241"/>
                <a:gd name="T25" fmla="*/ 1376 h 1376"/>
                <a:gd name="T26" fmla="*/ 241 w 241"/>
                <a:gd name="T27" fmla="*/ 1376 h 1376"/>
                <a:gd name="T28" fmla="*/ 241 w 241"/>
                <a:gd name="T29" fmla="*/ 722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1376">
                  <a:moveTo>
                    <a:pt x="241" y="722"/>
                  </a:moveTo>
                  <a:lnTo>
                    <a:pt x="241" y="578"/>
                  </a:lnTo>
                  <a:lnTo>
                    <a:pt x="241" y="433"/>
                  </a:lnTo>
                  <a:lnTo>
                    <a:pt x="241" y="289"/>
                  </a:lnTo>
                  <a:lnTo>
                    <a:pt x="241" y="145"/>
                  </a:lnTo>
                  <a:lnTo>
                    <a:pt x="241" y="0"/>
                  </a:lnTo>
                  <a:lnTo>
                    <a:pt x="0" y="0"/>
                  </a:lnTo>
                  <a:lnTo>
                    <a:pt x="0" y="145"/>
                  </a:lnTo>
                  <a:lnTo>
                    <a:pt x="0" y="289"/>
                  </a:lnTo>
                  <a:lnTo>
                    <a:pt x="0" y="433"/>
                  </a:lnTo>
                  <a:lnTo>
                    <a:pt x="0" y="578"/>
                  </a:lnTo>
                  <a:lnTo>
                    <a:pt x="0" y="722"/>
                  </a:lnTo>
                  <a:lnTo>
                    <a:pt x="0" y="1376"/>
                  </a:lnTo>
                  <a:lnTo>
                    <a:pt x="241" y="1376"/>
                  </a:lnTo>
                  <a:lnTo>
                    <a:pt x="241" y="722"/>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3"/>
            <p:cNvSpPr>
              <a:spLocks/>
            </p:cNvSpPr>
            <p:nvPr/>
          </p:nvSpPr>
          <p:spPr bwMode="auto">
            <a:xfrm>
              <a:off x="1831" y="3012"/>
              <a:ext cx="322" cy="827"/>
            </a:xfrm>
            <a:custGeom>
              <a:avLst/>
              <a:gdLst>
                <a:gd name="T0" fmla="*/ 281 w 322"/>
                <a:gd name="T1" fmla="*/ 197 h 827"/>
                <a:gd name="T2" fmla="*/ 322 w 322"/>
                <a:gd name="T3" fmla="*/ 197 h 827"/>
                <a:gd name="T4" fmla="*/ 155 w 322"/>
                <a:gd name="T5" fmla="*/ 0 h 827"/>
                <a:gd name="T6" fmla="*/ 0 w 322"/>
                <a:gd name="T7" fmla="*/ 197 h 827"/>
                <a:gd name="T8" fmla="*/ 41 w 322"/>
                <a:gd name="T9" fmla="*/ 197 h 827"/>
                <a:gd name="T10" fmla="*/ 41 w 322"/>
                <a:gd name="T11" fmla="*/ 827 h 827"/>
                <a:gd name="T12" fmla="*/ 281 w 322"/>
                <a:gd name="T13" fmla="*/ 827 h 827"/>
                <a:gd name="T14" fmla="*/ 281 w 322"/>
                <a:gd name="T15" fmla="*/ 197 h 8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827">
                  <a:moveTo>
                    <a:pt x="281" y="197"/>
                  </a:moveTo>
                  <a:lnTo>
                    <a:pt x="322" y="197"/>
                  </a:lnTo>
                  <a:lnTo>
                    <a:pt x="155" y="0"/>
                  </a:lnTo>
                  <a:lnTo>
                    <a:pt x="0" y="197"/>
                  </a:lnTo>
                  <a:lnTo>
                    <a:pt x="41" y="197"/>
                  </a:lnTo>
                  <a:lnTo>
                    <a:pt x="41" y="827"/>
                  </a:lnTo>
                  <a:lnTo>
                    <a:pt x="281" y="827"/>
                  </a:lnTo>
                  <a:lnTo>
                    <a:pt x="281" y="197"/>
                  </a:lnTo>
                  <a:close/>
                </a:path>
              </a:pathLst>
            </a:custGeom>
            <a:solidFill>
              <a:srgbClr val="027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4"/>
            <p:cNvSpPr>
              <a:spLocks/>
            </p:cNvSpPr>
            <p:nvPr/>
          </p:nvSpPr>
          <p:spPr bwMode="auto">
            <a:xfrm>
              <a:off x="2107" y="1573"/>
              <a:ext cx="50" cy="42"/>
            </a:xfrm>
            <a:custGeom>
              <a:avLst/>
              <a:gdLst>
                <a:gd name="T0" fmla="*/ 37 w 41"/>
                <a:gd name="T1" fmla="*/ 4 h 35"/>
                <a:gd name="T2" fmla="*/ 33 w 41"/>
                <a:gd name="T3" fmla="*/ 4 h 35"/>
                <a:gd name="T4" fmla="*/ 29 w 41"/>
                <a:gd name="T5" fmla="*/ 4 h 35"/>
                <a:gd name="T6" fmla="*/ 23 w 41"/>
                <a:gd name="T7" fmla="*/ 2 h 35"/>
                <a:gd name="T8" fmla="*/ 14 w 41"/>
                <a:gd name="T9" fmla="*/ 1 h 35"/>
                <a:gd name="T10" fmla="*/ 0 w 41"/>
                <a:gd name="T11" fmla="*/ 15 h 35"/>
                <a:gd name="T12" fmla="*/ 1 w 41"/>
                <a:gd name="T13" fmla="*/ 16 h 35"/>
                <a:gd name="T14" fmla="*/ 1 w 41"/>
                <a:gd name="T15" fmla="*/ 17 h 35"/>
                <a:gd name="T16" fmla="*/ 10 w 41"/>
                <a:gd name="T17" fmla="*/ 35 h 35"/>
                <a:gd name="T18" fmla="*/ 25 w 41"/>
                <a:gd name="T19" fmla="*/ 26 h 35"/>
                <a:gd name="T20" fmla="*/ 25 w 41"/>
                <a:gd name="T21" fmla="*/ 24 h 35"/>
                <a:gd name="T22" fmla="*/ 40 w 41"/>
                <a:gd name="T23" fmla="*/ 9 h 35"/>
                <a:gd name="T24" fmla="*/ 37 w 41"/>
                <a:gd name="T2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5">
                  <a:moveTo>
                    <a:pt x="37" y="4"/>
                  </a:moveTo>
                  <a:cubicBezTo>
                    <a:pt x="36" y="4"/>
                    <a:pt x="34" y="4"/>
                    <a:pt x="33" y="4"/>
                  </a:cubicBezTo>
                  <a:cubicBezTo>
                    <a:pt x="32" y="4"/>
                    <a:pt x="28" y="7"/>
                    <a:pt x="29" y="4"/>
                  </a:cubicBezTo>
                  <a:cubicBezTo>
                    <a:pt x="29" y="3"/>
                    <a:pt x="27" y="0"/>
                    <a:pt x="23" y="2"/>
                  </a:cubicBezTo>
                  <a:cubicBezTo>
                    <a:pt x="17" y="5"/>
                    <a:pt x="18" y="0"/>
                    <a:pt x="14" y="1"/>
                  </a:cubicBezTo>
                  <a:cubicBezTo>
                    <a:pt x="7" y="3"/>
                    <a:pt x="3" y="9"/>
                    <a:pt x="0" y="15"/>
                  </a:cubicBezTo>
                  <a:cubicBezTo>
                    <a:pt x="0" y="15"/>
                    <a:pt x="0" y="16"/>
                    <a:pt x="1" y="16"/>
                  </a:cubicBezTo>
                  <a:cubicBezTo>
                    <a:pt x="1" y="17"/>
                    <a:pt x="1" y="17"/>
                    <a:pt x="1" y="17"/>
                  </a:cubicBezTo>
                  <a:cubicBezTo>
                    <a:pt x="10" y="35"/>
                    <a:pt x="10" y="35"/>
                    <a:pt x="10" y="35"/>
                  </a:cubicBezTo>
                  <a:cubicBezTo>
                    <a:pt x="15" y="34"/>
                    <a:pt x="23" y="32"/>
                    <a:pt x="25" y="26"/>
                  </a:cubicBezTo>
                  <a:cubicBezTo>
                    <a:pt x="25" y="25"/>
                    <a:pt x="25" y="24"/>
                    <a:pt x="25" y="24"/>
                  </a:cubicBezTo>
                  <a:cubicBezTo>
                    <a:pt x="31" y="19"/>
                    <a:pt x="38" y="15"/>
                    <a:pt x="40" y="9"/>
                  </a:cubicBezTo>
                  <a:cubicBezTo>
                    <a:pt x="41" y="7"/>
                    <a:pt x="40" y="4"/>
                    <a:pt x="37" y="4"/>
                  </a:cubicBez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5"/>
            <p:cNvSpPr>
              <a:spLocks/>
            </p:cNvSpPr>
            <p:nvPr/>
          </p:nvSpPr>
          <p:spPr bwMode="auto">
            <a:xfrm>
              <a:off x="1979" y="1592"/>
              <a:ext cx="140" cy="153"/>
            </a:xfrm>
            <a:custGeom>
              <a:avLst/>
              <a:gdLst>
                <a:gd name="T0" fmla="*/ 107 w 117"/>
                <a:gd name="T1" fmla="*/ 0 h 127"/>
                <a:gd name="T2" fmla="*/ 107 w 117"/>
                <a:gd name="T3" fmla="*/ 0 h 127"/>
                <a:gd name="T4" fmla="*/ 41 w 117"/>
                <a:gd name="T5" fmla="*/ 52 h 127"/>
                <a:gd name="T6" fmla="*/ 0 w 117"/>
                <a:gd name="T7" fmla="*/ 127 h 127"/>
                <a:gd name="T8" fmla="*/ 117 w 117"/>
                <a:gd name="T9" fmla="*/ 19 h 127"/>
                <a:gd name="T10" fmla="*/ 108 w 117"/>
                <a:gd name="T11" fmla="*/ 1 h 127"/>
                <a:gd name="T12" fmla="*/ 107 w 11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7" h="127">
                  <a:moveTo>
                    <a:pt x="107" y="0"/>
                  </a:moveTo>
                  <a:cubicBezTo>
                    <a:pt x="107" y="0"/>
                    <a:pt x="107" y="0"/>
                    <a:pt x="107" y="0"/>
                  </a:cubicBezTo>
                  <a:cubicBezTo>
                    <a:pt x="93" y="10"/>
                    <a:pt x="41" y="52"/>
                    <a:pt x="41" y="52"/>
                  </a:cubicBezTo>
                  <a:cubicBezTo>
                    <a:pt x="0" y="127"/>
                    <a:pt x="0" y="127"/>
                    <a:pt x="0" y="127"/>
                  </a:cubicBezTo>
                  <a:cubicBezTo>
                    <a:pt x="117" y="19"/>
                    <a:pt x="117" y="19"/>
                    <a:pt x="117" y="19"/>
                  </a:cubicBezTo>
                  <a:cubicBezTo>
                    <a:pt x="108" y="1"/>
                    <a:pt x="108" y="1"/>
                    <a:pt x="108" y="1"/>
                  </a:cubicBezTo>
                  <a:lnTo>
                    <a:pt x="107" y="0"/>
                  </a:ln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6"/>
            <p:cNvSpPr>
              <a:spLocks/>
            </p:cNvSpPr>
            <p:nvPr/>
          </p:nvSpPr>
          <p:spPr bwMode="auto">
            <a:xfrm>
              <a:off x="1679"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
            <p:cNvSpPr>
              <a:spLocks/>
            </p:cNvSpPr>
            <p:nvPr/>
          </p:nvSpPr>
          <p:spPr bwMode="auto">
            <a:xfrm>
              <a:off x="1727"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
            <p:cNvSpPr>
              <a:spLocks/>
            </p:cNvSpPr>
            <p:nvPr/>
          </p:nvSpPr>
          <p:spPr bwMode="auto">
            <a:xfrm>
              <a:off x="1471" y="1995"/>
              <a:ext cx="420" cy="430"/>
            </a:xfrm>
            <a:custGeom>
              <a:avLst/>
              <a:gdLst>
                <a:gd name="T0" fmla="*/ 300 w 349"/>
                <a:gd name="T1" fmla="*/ 87 h 357"/>
                <a:gd name="T2" fmla="*/ 290 w 349"/>
                <a:gd name="T3" fmla="*/ 112 h 357"/>
                <a:gd name="T4" fmla="*/ 0 w 349"/>
                <a:gd name="T5" fmla="*/ 0 h 357"/>
                <a:gd name="T6" fmla="*/ 146 w 349"/>
                <a:gd name="T7" fmla="*/ 129 h 357"/>
                <a:gd name="T8" fmla="*/ 164 w 349"/>
                <a:gd name="T9" fmla="*/ 241 h 357"/>
                <a:gd name="T10" fmla="*/ 174 w 349"/>
                <a:gd name="T11" fmla="*/ 357 h 357"/>
                <a:gd name="T12" fmla="*/ 193 w 349"/>
                <a:gd name="T13" fmla="*/ 357 h 357"/>
                <a:gd name="T14" fmla="*/ 193 w 349"/>
                <a:gd name="T15" fmla="*/ 356 h 357"/>
                <a:gd name="T16" fmla="*/ 198 w 349"/>
                <a:gd name="T17" fmla="*/ 240 h 357"/>
                <a:gd name="T18" fmla="*/ 203 w 349"/>
                <a:gd name="T19" fmla="*/ 190 h 357"/>
                <a:gd name="T20" fmla="*/ 208 w 349"/>
                <a:gd name="T21" fmla="*/ 229 h 357"/>
                <a:gd name="T22" fmla="*/ 214 w 349"/>
                <a:gd name="T23" fmla="*/ 357 h 357"/>
                <a:gd name="T24" fmla="*/ 233 w 349"/>
                <a:gd name="T25" fmla="*/ 357 h 357"/>
                <a:gd name="T26" fmla="*/ 233 w 349"/>
                <a:gd name="T27" fmla="*/ 356 h 357"/>
                <a:gd name="T28" fmla="*/ 242 w 349"/>
                <a:gd name="T29" fmla="*/ 228 h 357"/>
                <a:gd name="T30" fmla="*/ 252 w 349"/>
                <a:gd name="T31" fmla="*/ 148 h 357"/>
                <a:gd name="T32" fmla="*/ 347 w 349"/>
                <a:gd name="T33" fmla="*/ 110 h 357"/>
                <a:gd name="T34" fmla="*/ 300 w 349"/>
                <a:gd name="T35" fmla="*/ 8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357">
                  <a:moveTo>
                    <a:pt x="300" y="87"/>
                  </a:moveTo>
                  <a:cubicBezTo>
                    <a:pt x="294" y="102"/>
                    <a:pt x="291" y="111"/>
                    <a:pt x="290" y="112"/>
                  </a:cubicBezTo>
                  <a:cubicBezTo>
                    <a:pt x="222" y="102"/>
                    <a:pt x="114" y="63"/>
                    <a:pt x="0" y="0"/>
                  </a:cubicBezTo>
                  <a:cubicBezTo>
                    <a:pt x="14" y="54"/>
                    <a:pt x="87" y="103"/>
                    <a:pt x="146" y="129"/>
                  </a:cubicBezTo>
                  <a:cubicBezTo>
                    <a:pt x="150" y="149"/>
                    <a:pt x="161" y="208"/>
                    <a:pt x="164" y="241"/>
                  </a:cubicBezTo>
                  <a:cubicBezTo>
                    <a:pt x="169" y="277"/>
                    <a:pt x="174" y="357"/>
                    <a:pt x="174" y="357"/>
                  </a:cubicBezTo>
                  <a:cubicBezTo>
                    <a:pt x="193" y="357"/>
                    <a:pt x="193" y="357"/>
                    <a:pt x="193" y="357"/>
                  </a:cubicBezTo>
                  <a:cubicBezTo>
                    <a:pt x="193" y="357"/>
                    <a:pt x="193" y="357"/>
                    <a:pt x="193" y="356"/>
                  </a:cubicBezTo>
                  <a:cubicBezTo>
                    <a:pt x="193" y="349"/>
                    <a:pt x="196" y="282"/>
                    <a:pt x="198" y="240"/>
                  </a:cubicBezTo>
                  <a:cubicBezTo>
                    <a:pt x="199" y="224"/>
                    <a:pt x="201" y="206"/>
                    <a:pt x="203" y="190"/>
                  </a:cubicBezTo>
                  <a:cubicBezTo>
                    <a:pt x="205" y="204"/>
                    <a:pt x="207" y="218"/>
                    <a:pt x="208" y="229"/>
                  </a:cubicBezTo>
                  <a:cubicBezTo>
                    <a:pt x="213" y="269"/>
                    <a:pt x="214" y="357"/>
                    <a:pt x="214" y="357"/>
                  </a:cubicBezTo>
                  <a:cubicBezTo>
                    <a:pt x="233" y="357"/>
                    <a:pt x="233" y="357"/>
                    <a:pt x="233" y="357"/>
                  </a:cubicBezTo>
                  <a:cubicBezTo>
                    <a:pt x="233" y="357"/>
                    <a:pt x="233" y="357"/>
                    <a:pt x="233" y="356"/>
                  </a:cubicBezTo>
                  <a:cubicBezTo>
                    <a:pt x="234" y="349"/>
                    <a:pt x="240" y="270"/>
                    <a:pt x="242" y="228"/>
                  </a:cubicBezTo>
                  <a:cubicBezTo>
                    <a:pt x="243" y="201"/>
                    <a:pt x="248" y="169"/>
                    <a:pt x="252" y="148"/>
                  </a:cubicBezTo>
                  <a:cubicBezTo>
                    <a:pt x="308" y="143"/>
                    <a:pt x="333" y="126"/>
                    <a:pt x="347" y="110"/>
                  </a:cubicBezTo>
                  <a:cubicBezTo>
                    <a:pt x="349" y="106"/>
                    <a:pt x="330" y="97"/>
                    <a:pt x="300" y="87"/>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
            <p:cNvSpPr>
              <a:spLocks/>
            </p:cNvSpPr>
            <p:nvPr/>
          </p:nvSpPr>
          <p:spPr bwMode="auto">
            <a:xfrm>
              <a:off x="1849" y="1788"/>
              <a:ext cx="155" cy="344"/>
            </a:xfrm>
            <a:custGeom>
              <a:avLst/>
              <a:gdLst>
                <a:gd name="T0" fmla="*/ 112 w 129"/>
                <a:gd name="T1" fmla="*/ 5 h 286"/>
                <a:gd name="T2" fmla="*/ 106 w 129"/>
                <a:gd name="T3" fmla="*/ 0 h 286"/>
                <a:gd name="T4" fmla="*/ 33 w 129"/>
                <a:gd name="T5" fmla="*/ 235 h 286"/>
                <a:gd name="T6" fmla="*/ 0 w 129"/>
                <a:gd name="T7" fmla="*/ 284 h 286"/>
                <a:gd name="T8" fmla="*/ 33 w 129"/>
                <a:gd name="T9" fmla="*/ 282 h 286"/>
                <a:gd name="T10" fmla="*/ 112 w 129"/>
                <a:gd name="T11" fmla="*/ 5 h 286"/>
              </a:gdLst>
              <a:ahLst/>
              <a:cxnLst>
                <a:cxn ang="0">
                  <a:pos x="T0" y="T1"/>
                </a:cxn>
                <a:cxn ang="0">
                  <a:pos x="T2" y="T3"/>
                </a:cxn>
                <a:cxn ang="0">
                  <a:pos x="T4" y="T5"/>
                </a:cxn>
                <a:cxn ang="0">
                  <a:pos x="T6" y="T7"/>
                </a:cxn>
                <a:cxn ang="0">
                  <a:pos x="T8" y="T9"/>
                </a:cxn>
                <a:cxn ang="0">
                  <a:pos x="T10" y="T11"/>
                </a:cxn>
              </a:cxnLst>
              <a:rect l="0" t="0" r="r" b="b"/>
              <a:pathLst>
                <a:path w="129" h="286">
                  <a:moveTo>
                    <a:pt x="112" y="5"/>
                  </a:moveTo>
                  <a:cubicBezTo>
                    <a:pt x="112" y="5"/>
                    <a:pt x="110" y="3"/>
                    <a:pt x="106" y="0"/>
                  </a:cubicBezTo>
                  <a:cubicBezTo>
                    <a:pt x="98" y="34"/>
                    <a:pt x="66" y="162"/>
                    <a:pt x="33" y="235"/>
                  </a:cubicBezTo>
                  <a:cubicBezTo>
                    <a:pt x="24" y="254"/>
                    <a:pt x="9" y="275"/>
                    <a:pt x="0" y="284"/>
                  </a:cubicBezTo>
                  <a:cubicBezTo>
                    <a:pt x="17" y="286"/>
                    <a:pt x="33" y="282"/>
                    <a:pt x="33" y="282"/>
                  </a:cubicBezTo>
                  <a:cubicBezTo>
                    <a:pt x="129" y="186"/>
                    <a:pt x="112" y="5"/>
                    <a:pt x="112" y="5"/>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0"/>
            <p:cNvSpPr>
              <a:spLocks/>
            </p:cNvSpPr>
            <p:nvPr/>
          </p:nvSpPr>
          <p:spPr bwMode="auto">
            <a:xfrm>
              <a:off x="1461" y="1663"/>
              <a:ext cx="438" cy="467"/>
            </a:xfrm>
            <a:custGeom>
              <a:avLst/>
              <a:gdLst>
                <a:gd name="T0" fmla="*/ 308 w 364"/>
                <a:gd name="T1" fmla="*/ 363 h 388"/>
                <a:gd name="T2" fmla="*/ 342 w 364"/>
                <a:gd name="T3" fmla="*/ 110 h 388"/>
                <a:gd name="T4" fmla="*/ 71 w 364"/>
                <a:gd name="T5" fmla="*/ 0 h 388"/>
                <a:gd name="T6" fmla="*/ 62 w 364"/>
                <a:gd name="T7" fmla="*/ 13 h 388"/>
                <a:gd name="T8" fmla="*/ 1 w 364"/>
                <a:gd name="T9" fmla="*/ 220 h 388"/>
                <a:gd name="T10" fmla="*/ 7 w 364"/>
                <a:gd name="T11" fmla="*/ 275 h 388"/>
                <a:gd name="T12" fmla="*/ 8 w 364"/>
                <a:gd name="T13" fmla="*/ 276 h 388"/>
                <a:gd name="T14" fmla="*/ 298 w 364"/>
                <a:gd name="T15" fmla="*/ 388 h 388"/>
                <a:gd name="T16" fmla="*/ 308 w 364"/>
                <a:gd name="T17" fmla="*/ 36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88">
                  <a:moveTo>
                    <a:pt x="308" y="363"/>
                  </a:moveTo>
                  <a:cubicBezTo>
                    <a:pt x="326" y="310"/>
                    <a:pt x="364" y="187"/>
                    <a:pt x="342" y="110"/>
                  </a:cubicBezTo>
                  <a:cubicBezTo>
                    <a:pt x="194" y="84"/>
                    <a:pt x="84" y="9"/>
                    <a:pt x="71" y="0"/>
                  </a:cubicBezTo>
                  <a:cubicBezTo>
                    <a:pt x="68" y="4"/>
                    <a:pt x="65" y="8"/>
                    <a:pt x="62" y="13"/>
                  </a:cubicBezTo>
                  <a:cubicBezTo>
                    <a:pt x="15" y="97"/>
                    <a:pt x="1" y="170"/>
                    <a:pt x="1" y="220"/>
                  </a:cubicBezTo>
                  <a:cubicBezTo>
                    <a:pt x="0" y="249"/>
                    <a:pt x="7" y="275"/>
                    <a:pt x="7" y="275"/>
                  </a:cubicBezTo>
                  <a:cubicBezTo>
                    <a:pt x="8" y="276"/>
                    <a:pt x="8" y="276"/>
                    <a:pt x="8" y="276"/>
                  </a:cubicBezTo>
                  <a:cubicBezTo>
                    <a:pt x="122" y="339"/>
                    <a:pt x="230" y="378"/>
                    <a:pt x="298" y="388"/>
                  </a:cubicBezTo>
                  <a:cubicBezTo>
                    <a:pt x="299" y="387"/>
                    <a:pt x="302" y="378"/>
                    <a:pt x="308" y="363"/>
                  </a:cubicBez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1"/>
            <p:cNvSpPr>
              <a:spLocks/>
            </p:cNvSpPr>
            <p:nvPr/>
          </p:nvSpPr>
          <p:spPr bwMode="auto">
            <a:xfrm>
              <a:off x="1822" y="1780"/>
              <a:ext cx="154" cy="355"/>
            </a:xfrm>
            <a:custGeom>
              <a:avLst/>
              <a:gdLst>
                <a:gd name="T0" fmla="*/ 128 w 128"/>
                <a:gd name="T1" fmla="*/ 7 h 295"/>
                <a:gd name="T2" fmla="*/ 118 w 128"/>
                <a:gd name="T3" fmla="*/ 0 h 295"/>
                <a:gd name="T4" fmla="*/ 42 w 128"/>
                <a:gd name="T5" fmla="*/ 12 h 295"/>
                <a:gd name="T6" fmla="*/ 0 w 128"/>
                <a:gd name="T7" fmla="*/ 293 h 295"/>
                <a:gd name="T8" fmla="*/ 20 w 128"/>
                <a:gd name="T9" fmla="*/ 295 h 295"/>
                <a:gd name="T10" fmla="*/ 55 w 128"/>
                <a:gd name="T11" fmla="*/ 242 h 295"/>
                <a:gd name="T12" fmla="*/ 128 w 128"/>
                <a:gd name="T13" fmla="*/ 7 h 295"/>
              </a:gdLst>
              <a:ahLst/>
              <a:cxnLst>
                <a:cxn ang="0">
                  <a:pos x="T0" y="T1"/>
                </a:cxn>
                <a:cxn ang="0">
                  <a:pos x="T2" y="T3"/>
                </a:cxn>
                <a:cxn ang="0">
                  <a:pos x="T4" y="T5"/>
                </a:cxn>
                <a:cxn ang="0">
                  <a:pos x="T6" y="T7"/>
                </a:cxn>
                <a:cxn ang="0">
                  <a:pos x="T8" y="T9"/>
                </a:cxn>
                <a:cxn ang="0">
                  <a:pos x="T10" y="T11"/>
                </a:cxn>
                <a:cxn ang="0">
                  <a:pos x="T12" y="T13"/>
                </a:cxn>
              </a:cxnLst>
              <a:rect l="0" t="0" r="r" b="b"/>
              <a:pathLst>
                <a:path w="128" h="295">
                  <a:moveTo>
                    <a:pt x="128" y="7"/>
                  </a:moveTo>
                  <a:cubicBezTo>
                    <a:pt x="125" y="5"/>
                    <a:pt x="122" y="3"/>
                    <a:pt x="118" y="0"/>
                  </a:cubicBezTo>
                  <a:cubicBezTo>
                    <a:pt x="93" y="3"/>
                    <a:pt x="42" y="12"/>
                    <a:pt x="42" y="12"/>
                  </a:cubicBezTo>
                  <a:cubicBezTo>
                    <a:pt x="71" y="110"/>
                    <a:pt x="1" y="289"/>
                    <a:pt x="0" y="293"/>
                  </a:cubicBezTo>
                  <a:cubicBezTo>
                    <a:pt x="10" y="295"/>
                    <a:pt x="17" y="295"/>
                    <a:pt x="20" y="295"/>
                  </a:cubicBezTo>
                  <a:cubicBezTo>
                    <a:pt x="28" y="286"/>
                    <a:pt x="46" y="262"/>
                    <a:pt x="55" y="242"/>
                  </a:cubicBezTo>
                  <a:cubicBezTo>
                    <a:pt x="88" y="169"/>
                    <a:pt x="120" y="41"/>
                    <a:pt x="12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2"/>
            <p:cNvSpPr>
              <a:spLocks/>
            </p:cNvSpPr>
            <p:nvPr/>
          </p:nvSpPr>
          <p:spPr bwMode="auto">
            <a:xfrm>
              <a:off x="1868" y="1799"/>
              <a:ext cx="88" cy="248"/>
            </a:xfrm>
            <a:custGeom>
              <a:avLst/>
              <a:gdLst>
                <a:gd name="T0" fmla="*/ 53 w 73"/>
                <a:gd name="T1" fmla="*/ 27 h 206"/>
                <a:gd name="T2" fmla="*/ 56 w 73"/>
                <a:gd name="T3" fmla="*/ 123 h 206"/>
                <a:gd name="T4" fmla="*/ 17 w 73"/>
                <a:gd name="T5" fmla="*/ 206 h 206"/>
                <a:gd name="T6" fmla="*/ 3 w 73"/>
                <a:gd name="T7" fmla="*/ 115 h 206"/>
                <a:gd name="T8" fmla="*/ 40 w 73"/>
                <a:gd name="T9" fmla="*/ 27 h 206"/>
                <a:gd name="T10" fmla="*/ 29 w 73"/>
                <a:gd name="T11" fmla="*/ 14 h 206"/>
                <a:gd name="T12" fmla="*/ 49 w 73"/>
                <a:gd name="T13" fmla="*/ 1 h 206"/>
                <a:gd name="T14" fmla="*/ 53 w 73"/>
                <a:gd name="T15" fmla="*/ 2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06">
                  <a:moveTo>
                    <a:pt x="53" y="27"/>
                  </a:moveTo>
                  <a:cubicBezTo>
                    <a:pt x="53" y="27"/>
                    <a:pt x="61" y="105"/>
                    <a:pt x="56" y="123"/>
                  </a:cubicBezTo>
                  <a:cubicBezTo>
                    <a:pt x="51" y="140"/>
                    <a:pt x="23" y="206"/>
                    <a:pt x="17" y="206"/>
                  </a:cubicBezTo>
                  <a:cubicBezTo>
                    <a:pt x="10" y="206"/>
                    <a:pt x="0" y="127"/>
                    <a:pt x="3" y="115"/>
                  </a:cubicBezTo>
                  <a:cubicBezTo>
                    <a:pt x="5" y="103"/>
                    <a:pt x="40" y="27"/>
                    <a:pt x="40" y="27"/>
                  </a:cubicBezTo>
                  <a:cubicBezTo>
                    <a:pt x="40" y="27"/>
                    <a:pt x="29" y="22"/>
                    <a:pt x="29" y="14"/>
                  </a:cubicBezTo>
                  <a:cubicBezTo>
                    <a:pt x="28" y="6"/>
                    <a:pt x="34" y="0"/>
                    <a:pt x="49" y="1"/>
                  </a:cubicBezTo>
                  <a:cubicBezTo>
                    <a:pt x="62" y="1"/>
                    <a:pt x="73" y="15"/>
                    <a:pt x="53" y="27"/>
                  </a:cubicBezTo>
                  <a:close/>
                </a:path>
              </a:pathLst>
            </a:custGeom>
            <a:solidFill>
              <a:srgbClr val="454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3"/>
            <p:cNvSpPr>
              <a:spLocks/>
            </p:cNvSpPr>
            <p:nvPr/>
          </p:nvSpPr>
          <p:spPr bwMode="auto">
            <a:xfrm>
              <a:off x="1523" y="1663"/>
              <a:ext cx="380" cy="467"/>
            </a:xfrm>
            <a:custGeom>
              <a:avLst/>
              <a:gdLst>
                <a:gd name="T0" fmla="*/ 294 w 316"/>
                <a:gd name="T1" fmla="*/ 111 h 388"/>
                <a:gd name="T2" fmla="*/ 249 w 316"/>
                <a:gd name="T3" fmla="*/ 388 h 388"/>
                <a:gd name="T4" fmla="*/ 242 w 316"/>
                <a:gd name="T5" fmla="*/ 272 h 388"/>
                <a:gd name="T6" fmla="*/ 265 w 316"/>
                <a:gd name="T7" fmla="*/ 254 h 388"/>
                <a:gd name="T8" fmla="*/ 251 w 316"/>
                <a:gd name="T9" fmla="*/ 188 h 388"/>
                <a:gd name="T10" fmla="*/ 257 w 316"/>
                <a:gd name="T11" fmla="*/ 145 h 388"/>
                <a:gd name="T12" fmla="*/ 0 w 316"/>
                <a:gd name="T13" fmla="*/ 35 h 388"/>
                <a:gd name="T14" fmla="*/ 20 w 316"/>
                <a:gd name="T15" fmla="*/ 0 h 388"/>
                <a:gd name="T16" fmla="*/ 294 w 316"/>
                <a:gd name="T17" fmla="*/ 11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388">
                  <a:moveTo>
                    <a:pt x="294" y="111"/>
                  </a:moveTo>
                  <a:cubicBezTo>
                    <a:pt x="294" y="111"/>
                    <a:pt x="316" y="257"/>
                    <a:pt x="249" y="388"/>
                  </a:cubicBezTo>
                  <a:cubicBezTo>
                    <a:pt x="249" y="388"/>
                    <a:pt x="240" y="305"/>
                    <a:pt x="242" y="272"/>
                  </a:cubicBezTo>
                  <a:cubicBezTo>
                    <a:pt x="265" y="254"/>
                    <a:pt x="265" y="254"/>
                    <a:pt x="265" y="254"/>
                  </a:cubicBezTo>
                  <a:cubicBezTo>
                    <a:pt x="265" y="254"/>
                    <a:pt x="252" y="208"/>
                    <a:pt x="251" y="188"/>
                  </a:cubicBezTo>
                  <a:cubicBezTo>
                    <a:pt x="250" y="168"/>
                    <a:pt x="257" y="145"/>
                    <a:pt x="257" y="145"/>
                  </a:cubicBezTo>
                  <a:cubicBezTo>
                    <a:pt x="257" y="145"/>
                    <a:pt x="71" y="103"/>
                    <a:pt x="0" y="35"/>
                  </a:cubicBezTo>
                  <a:cubicBezTo>
                    <a:pt x="0" y="35"/>
                    <a:pt x="17" y="3"/>
                    <a:pt x="20" y="0"/>
                  </a:cubicBezTo>
                  <a:cubicBezTo>
                    <a:pt x="20" y="0"/>
                    <a:pt x="108" y="64"/>
                    <a:pt x="294" y="111"/>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4"/>
            <p:cNvSpPr>
              <a:spLocks/>
            </p:cNvSpPr>
            <p:nvPr/>
          </p:nvSpPr>
          <p:spPr bwMode="auto">
            <a:xfrm>
              <a:off x="1531" y="1900"/>
              <a:ext cx="77" cy="172"/>
            </a:xfrm>
            <a:custGeom>
              <a:avLst/>
              <a:gdLst>
                <a:gd name="T0" fmla="*/ 15 w 64"/>
                <a:gd name="T1" fmla="*/ 56 h 143"/>
                <a:gd name="T2" fmla="*/ 0 w 64"/>
                <a:gd name="T3" fmla="*/ 138 h 143"/>
                <a:gd name="T4" fmla="*/ 5 w 64"/>
                <a:gd name="T5" fmla="*/ 143 h 143"/>
                <a:gd name="T6" fmla="*/ 19 w 64"/>
                <a:gd name="T7" fmla="*/ 64 h 143"/>
                <a:gd name="T8" fmla="*/ 64 w 64"/>
                <a:gd name="T9" fmla="*/ 7 h 143"/>
                <a:gd name="T10" fmla="*/ 63 w 64"/>
                <a:gd name="T11" fmla="*/ 0 h 143"/>
                <a:gd name="T12" fmla="*/ 15 w 64"/>
                <a:gd name="T13" fmla="*/ 56 h 143"/>
              </a:gdLst>
              <a:ahLst/>
              <a:cxnLst>
                <a:cxn ang="0">
                  <a:pos x="T0" y="T1"/>
                </a:cxn>
                <a:cxn ang="0">
                  <a:pos x="T2" y="T3"/>
                </a:cxn>
                <a:cxn ang="0">
                  <a:pos x="T4" y="T5"/>
                </a:cxn>
                <a:cxn ang="0">
                  <a:pos x="T6" y="T7"/>
                </a:cxn>
                <a:cxn ang="0">
                  <a:pos x="T8" y="T9"/>
                </a:cxn>
                <a:cxn ang="0">
                  <a:pos x="T10" y="T11"/>
                </a:cxn>
                <a:cxn ang="0">
                  <a:pos x="T12" y="T13"/>
                </a:cxn>
              </a:cxnLst>
              <a:rect l="0" t="0" r="r" b="b"/>
              <a:pathLst>
                <a:path w="64" h="143">
                  <a:moveTo>
                    <a:pt x="15" y="56"/>
                  </a:moveTo>
                  <a:cubicBezTo>
                    <a:pt x="8" y="66"/>
                    <a:pt x="3" y="106"/>
                    <a:pt x="0" y="138"/>
                  </a:cubicBezTo>
                  <a:cubicBezTo>
                    <a:pt x="1" y="140"/>
                    <a:pt x="3" y="141"/>
                    <a:pt x="5" y="143"/>
                  </a:cubicBezTo>
                  <a:cubicBezTo>
                    <a:pt x="8" y="112"/>
                    <a:pt x="12" y="74"/>
                    <a:pt x="19" y="64"/>
                  </a:cubicBezTo>
                  <a:cubicBezTo>
                    <a:pt x="30" y="46"/>
                    <a:pt x="64" y="7"/>
                    <a:pt x="64" y="7"/>
                  </a:cubicBezTo>
                  <a:cubicBezTo>
                    <a:pt x="63" y="0"/>
                    <a:pt x="63" y="0"/>
                    <a:pt x="63" y="0"/>
                  </a:cubicBezTo>
                  <a:cubicBezTo>
                    <a:pt x="57" y="7"/>
                    <a:pt x="25" y="40"/>
                    <a:pt x="15" y="56"/>
                  </a:cubicBezTo>
                  <a:close/>
                </a:path>
              </a:pathLst>
            </a:custGeom>
            <a:solidFill>
              <a:srgbClr val="3235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5"/>
            <p:cNvSpPr>
              <a:spLocks/>
            </p:cNvSpPr>
            <p:nvPr/>
          </p:nvSpPr>
          <p:spPr bwMode="auto">
            <a:xfrm>
              <a:off x="1488" y="2112"/>
              <a:ext cx="43" cy="47"/>
            </a:xfrm>
            <a:custGeom>
              <a:avLst/>
              <a:gdLst>
                <a:gd name="T0" fmla="*/ 10 w 36"/>
                <a:gd name="T1" fmla="*/ 1 h 39"/>
                <a:gd name="T2" fmla="*/ 0 w 36"/>
                <a:gd name="T3" fmla="*/ 29 h 39"/>
                <a:gd name="T4" fmla="*/ 5 w 36"/>
                <a:gd name="T5" fmla="*/ 32 h 39"/>
                <a:gd name="T6" fmla="*/ 8 w 36"/>
                <a:gd name="T7" fmla="*/ 31 h 39"/>
                <a:gd name="T8" fmla="*/ 12 w 36"/>
                <a:gd name="T9" fmla="*/ 37 h 39"/>
                <a:gd name="T10" fmla="*/ 16 w 36"/>
                <a:gd name="T11" fmla="*/ 37 h 39"/>
                <a:gd name="T12" fmla="*/ 17 w 36"/>
                <a:gd name="T13" fmla="*/ 35 h 39"/>
                <a:gd name="T14" fmla="*/ 23 w 36"/>
                <a:gd name="T15" fmla="*/ 38 h 39"/>
                <a:gd name="T16" fmla="*/ 29 w 36"/>
                <a:gd name="T17" fmla="*/ 28 h 39"/>
                <a:gd name="T18" fmla="*/ 31 w 36"/>
                <a:gd name="T19" fmla="*/ 29 h 39"/>
                <a:gd name="T20" fmla="*/ 34 w 36"/>
                <a:gd name="T21" fmla="*/ 27 h 39"/>
                <a:gd name="T22" fmla="*/ 32 w 36"/>
                <a:gd name="T23" fmla="*/ 8 h 39"/>
                <a:gd name="T24" fmla="*/ 31 w 36"/>
                <a:gd name="T25" fmla="*/ 8 h 39"/>
                <a:gd name="T26" fmla="*/ 11 w 36"/>
                <a:gd name="T27" fmla="*/ 0 h 39"/>
                <a:gd name="T28" fmla="*/ 10 w 36"/>
                <a:gd name="T2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9">
                  <a:moveTo>
                    <a:pt x="10" y="1"/>
                  </a:moveTo>
                  <a:cubicBezTo>
                    <a:pt x="8" y="10"/>
                    <a:pt x="1" y="18"/>
                    <a:pt x="0" y="29"/>
                  </a:cubicBezTo>
                  <a:cubicBezTo>
                    <a:pt x="0" y="31"/>
                    <a:pt x="2" y="33"/>
                    <a:pt x="5" y="32"/>
                  </a:cubicBezTo>
                  <a:cubicBezTo>
                    <a:pt x="6" y="31"/>
                    <a:pt x="7" y="31"/>
                    <a:pt x="8" y="31"/>
                  </a:cubicBezTo>
                  <a:cubicBezTo>
                    <a:pt x="8" y="33"/>
                    <a:pt x="9" y="36"/>
                    <a:pt x="12" y="37"/>
                  </a:cubicBezTo>
                  <a:cubicBezTo>
                    <a:pt x="13" y="38"/>
                    <a:pt x="15" y="38"/>
                    <a:pt x="16" y="37"/>
                  </a:cubicBezTo>
                  <a:cubicBezTo>
                    <a:pt x="16" y="36"/>
                    <a:pt x="16" y="36"/>
                    <a:pt x="17" y="35"/>
                  </a:cubicBezTo>
                  <a:cubicBezTo>
                    <a:pt x="18" y="37"/>
                    <a:pt x="20" y="39"/>
                    <a:pt x="23" y="38"/>
                  </a:cubicBezTo>
                  <a:cubicBezTo>
                    <a:pt x="26" y="36"/>
                    <a:pt x="28" y="32"/>
                    <a:pt x="29" y="28"/>
                  </a:cubicBezTo>
                  <a:cubicBezTo>
                    <a:pt x="30" y="28"/>
                    <a:pt x="30" y="28"/>
                    <a:pt x="31" y="29"/>
                  </a:cubicBezTo>
                  <a:cubicBezTo>
                    <a:pt x="32" y="29"/>
                    <a:pt x="34" y="28"/>
                    <a:pt x="34" y="27"/>
                  </a:cubicBezTo>
                  <a:cubicBezTo>
                    <a:pt x="36" y="21"/>
                    <a:pt x="33" y="13"/>
                    <a:pt x="32" y="8"/>
                  </a:cubicBezTo>
                  <a:cubicBezTo>
                    <a:pt x="31" y="8"/>
                    <a:pt x="31" y="8"/>
                    <a:pt x="31" y="8"/>
                  </a:cubicBezTo>
                  <a:cubicBezTo>
                    <a:pt x="11" y="0"/>
                    <a:pt x="11" y="0"/>
                    <a:pt x="11" y="0"/>
                  </a:cubicBezTo>
                  <a:lnTo>
                    <a:pt x="10" y="1"/>
                  </a:ln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6"/>
            <p:cNvSpPr>
              <a:spLocks/>
            </p:cNvSpPr>
            <p:nvPr/>
          </p:nvSpPr>
          <p:spPr bwMode="auto">
            <a:xfrm>
              <a:off x="1500" y="1824"/>
              <a:ext cx="108" cy="298"/>
            </a:xfrm>
            <a:custGeom>
              <a:avLst/>
              <a:gdLst>
                <a:gd name="T0" fmla="*/ 89 w 90"/>
                <a:gd name="T1" fmla="*/ 63 h 247"/>
                <a:gd name="T2" fmla="*/ 90 w 90"/>
                <a:gd name="T3" fmla="*/ 62 h 247"/>
                <a:gd name="T4" fmla="*/ 80 w 90"/>
                <a:gd name="T5" fmla="*/ 0 h 247"/>
                <a:gd name="T6" fmla="*/ 10 w 90"/>
                <a:gd name="T7" fmla="*/ 113 h 247"/>
                <a:gd name="T8" fmla="*/ 1 w 90"/>
                <a:gd name="T9" fmla="*/ 239 h 247"/>
                <a:gd name="T10" fmla="*/ 1 w 90"/>
                <a:gd name="T11" fmla="*/ 239 h 247"/>
                <a:gd name="T12" fmla="*/ 21 w 90"/>
                <a:gd name="T13" fmla="*/ 247 h 247"/>
                <a:gd name="T14" fmla="*/ 22 w 90"/>
                <a:gd name="T15" fmla="*/ 247 h 247"/>
                <a:gd name="T16" fmla="*/ 22 w 90"/>
                <a:gd name="T17" fmla="*/ 247 h 247"/>
                <a:gd name="T18" fmla="*/ 26 w 90"/>
                <a:gd name="T19" fmla="*/ 201 h 247"/>
                <a:gd name="T20" fmla="*/ 41 w 90"/>
                <a:gd name="T21" fmla="*/ 119 h 247"/>
                <a:gd name="T22" fmla="*/ 89 w 90"/>
                <a:gd name="T23" fmla="*/ 6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247">
                  <a:moveTo>
                    <a:pt x="89" y="63"/>
                  </a:moveTo>
                  <a:cubicBezTo>
                    <a:pt x="90" y="63"/>
                    <a:pt x="90" y="62"/>
                    <a:pt x="90" y="62"/>
                  </a:cubicBezTo>
                  <a:cubicBezTo>
                    <a:pt x="80" y="0"/>
                    <a:pt x="80" y="0"/>
                    <a:pt x="80" y="0"/>
                  </a:cubicBezTo>
                  <a:cubicBezTo>
                    <a:pt x="80" y="0"/>
                    <a:pt x="20" y="63"/>
                    <a:pt x="10" y="113"/>
                  </a:cubicBezTo>
                  <a:cubicBezTo>
                    <a:pt x="0" y="163"/>
                    <a:pt x="1" y="239"/>
                    <a:pt x="1" y="239"/>
                  </a:cubicBezTo>
                  <a:cubicBezTo>
                    <a:pt x="1" y="239"/>
                    <a:pt x="1" y="239"/>
                    <a:pt x="1" y="239"/>
                  </a:cubicBezTo>
                  <a:cubicBezTo>
                    <a:pt x="21" y="247"/>
                    <a:pt x="21" y="247"/>
                    <a:pt x="21" y="247"/>
                  </a:cubicBezTo>
                  <a:cubicBezTo>
                    <a:pt x="22" y="247"/>
                    <a:pt x="22" y="247"/>
                    <a:pt x="22" y="247"/>
                  </a:cubicBezTo>
                  <a:cubicBezTo>
                    <a:pt x="22" y="247"/>
                    <a:pt x="22" y="247"/>
                    <a:pt x="22" y="247"/>
                  </a:cubicBezTo>
                  <a:cubicBezTo>
                    <a:pt x="22" y="246"/>
                    <a:pt x="23" y="225"/>
                    <a:pt x="26" y="201"/>
                  </a:cubicBezTo>
                  <a:cubicBezTo>
                    <a:pt x="29" y="169"/>
                    <a:pt x="34" y="129"/>
                    <a:pt x="41" y="119"/>
                  </a:cubicBezTo>
                  <a:cubicBezTo>
                    <a:pt x="51" y="103"/>
                    <a:pt x="83" y="70"/>
                    <a:pt x="89" y="63"/>
                  </a:cubicBezTo>
                  <a:close/>
                </a:path>
              </a:pathLst>
            </a:custGeom>
            <a:solidFill>
              <a:srgbClr val="4448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7"/>
            <p:cNvSpPr>
              <a:spLocks/>
            </p:cNvSpPr>
            <p:nvPr/>
          </p:nvSpPr>
          <p:spPr bwMode="auto">
            <a:xfrm>
              <a:off x="1545" y="1229"/>
              <a:ext cx="552" cy="577"/>
            </a:xfrm>
            <a:custGeom>
              <a:avLst/>
              <a:gdLst>
                <a:gd name="T0" fmla="*/ 420 w 458"/>
                <a:gd name="T1" fmla="*/ 238 h 480"/>
                <a:gd name="T2" fmla="*/ 0 w 458"/>
                <a:gd name="T3" fmla="*/ 360 h 480"/>
                <a:gd name="T4" fmla="*/ 1 w 458"/>
                <a:gd name="T5" fmla="*/ 361 h 480"/>
                <a:gd name="T6" fmla="*/ 272 w 458"/>
                <a:gd name="T7" fmla="*/ 471 h 480"/>
                <a:gd name="T8" fmla="*/ 364 w 458"/>
                <a:gd name="T9" fmla="*/ 480 h 480"/>
                <a:gd name="T10" fmla="*/ 420 w 458"/>
                <a:gd name="T11" fmla="*/ 238 h 480"/>
              </a:gdLst>
              <a:ahLst/>
              <a:cxnLst>
                <a:cxn ang="0">
                  <a:pos x="T0" y="T1"/>
                </a:cxn>
                <a:cxn ang="0">
                  <a:pos x="T2" y="T3"/>
                </a:cxn>
                <a:cxn ang="0">
                  <a:pos x="T4" y="T5"/>
                </a:cxn>
                <a:cxn ang="0">
                  <a:pos x="T6" y="T7"/>
                </a:cxn>
                <a:cxn ang="0">
                  <a:pos x="T8" y="T9"/>
                </a:cxn>
                <a:cxn ang="0">
                  <a:pos x="T10" y="T11"/>
                </a:cxn>
              </a:cxnLst>
              <a:rect l="0" t="0" r="r" b="b"/>
              <a:pathLst>
                <a:path w="458" h="480">
                  <a:moveTo>
                    <a:pt x="420" y="238"/>
                  </a:moveTo>
                  <a:cubicBezTo>
                    <a:pt x="374" y="113"/>
                    <a:pt x="91" y="0"/>
                    <a:pt x="0" y="360"/>
                  </a:cubicBezTo>
                  <a:cubicBezTo>
                    <a:pt x="0" y="360"/>
                    <a:pt x="0" y="361"/>
                    <a:pt x="1" y="361"/>
                  </a:cubicBezTo>
                  <a:cubicBezTo>
                    <a:pt x="14" y="370"/>
                    <a:pt x="124" y="445"/>
                    <a:pt x="272" y="471"/>
                  </a:cubicBezTo>
                  <a:cubicBezTo>
                    <a:pt x="302" y="476"/>
                    <a:pt x="332" y="480"/>
                    <a:pt x="364" y="480"/>
                  </a:cubicBezTo>
                  <a:cubicBezTo>
                    <a:pt x="364" y="480"/>
                    <a:pt x="458" y="340"/>
                    <a:pt x="420" y="238"/>
                  </a:cubicBezTo>
                  <a:close/>
                </a:path>
              </a:pathLst>
            </a:custGeom>
            <a:solidFill>
              <a:srgbClr val="F7D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8"/>
            <p:cNvSpPr>
              <a:spLocks/>
            </p:cNvSpPr>
            <p:nvPr/>
          </p:nvSpPr>
          <p:spPr bwMode="auto">
            <a:xfrm>
              <a:off x="1922" y="1679"/>
              <a:ext cx="53" cy="82"/>
            </a:xfrm>
            <a:custGeom>
              <a:avLst/>
              <a:gdLst>
                <a:gd name="T0" fmla="*/ 32 w 44"/>
                <a:gd name="T1" fmla="*/ 0 h 68"/>
                <a:gd name="T2" fmla="*/ 16 w 44"/>
                <a:gd name="T3" fmla="*/ 60 h 68"/>
                <a:gd name="T4" fmla="*/ 40 w 44"/>
                <a:gd name="T5" fmla="*/ 57 h 68"/>
                <a:gd name="T6" fmla="*/ 32 w 44"/>
                <a:gd name="T7" fmla="*/ 0 h 68"/>
              </a:gdLst>
              <a:ahLst/>
              <a:cxnLst>
                <a:cxn ang="0">
                  <a:pos x="T0" y="T1"/>
                </a:cxn>
                <a:cxn ang="0">
                  <a:pos x="T2" y="T3"/>
                </a:cxn>
                <a:cxn ang="0">
                  <a:pos x="T4" y="T5"/>
                </a:cxn>
                <a:cxn ang="0">
                  <a:pos x="T6" y="T7"/>
                </a:cxn>
              </a:cxnLst>
              <a:rect l="0" t="0" r="r" b="b"/>
              <a:pathLst>
                <a:path w="44" h="68">
                  <a:moveTo>
                    <a:pt x="32" y="0"/>
                  </a:moveTo>
                  <a:cubicBezTo>
                    <a:pt x="32" y="0"/>
                    <a:pt x="0" y="45"/>
                    <a:pt x="16" y="60"/>
                  </a:cubicBezTo>
                  <a:cubicBezTo>
                    <a:pt x="24" y="68"/>
                    <a:pt x="35" y="66"/>
                    <a:pt x="40" y="57"/>
                  </a:cubicBezTo>
                  <a:cubicBezTo>
                    <a:pt x="44" y="48"/>
                    <a:pt x="43" y="31"/>
                    <a:pt x="32" y="0"/>
                  </a:cubicBezTo>
                  <a:close/>
                </a:path>
              </a:pathLst>
            </a:custGeom>
            <a:solidFill>
              <a:srgbClr val="E9B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9"/>
            <p:cNvSpPr>
              <a:spLocks/>
            </p:cNvSpPr>
            <p:nvPr/>
          </p:nvSpPr>
          <p:spPr bwMode="auto">
            <a:xfrm>
              <a:off x="1858" y="1727"/>
              <a:ext cx="45" cy="43"/>
            </a:xfrm>
            <a:custGeom>
              <a:avLst/>
              <a:gdLst>
                <a:gd name="T0" fmla="*/ 5 w 37"/>
                <a:gd name="T1" fmla="*/ 0 h 36"/>
                <a:gd name="T2" fmla="*/ 37 w 37"/>
                <a:gd name="T3" fmla="*/ 23 h 36"/>
                <a:gd name="T4" fmla="*/ 14 w 37"/>
                <a:gd name="T5" fmla="*/ 31 h 36"/>
                <a:gd name="T6" fmla="*/ 5 w 37"/>
                <a:gd name="T7" fmla="*/ 0 h 36"/>
              </a:gdLst>
              <a:ahLst/>
              <a:cxnLst>
                <a:cxn ang="0">
                  <a:pos x="T0" y="T1"/>
                </a:cxn>
                <a:cxn ang="0">
                  <a:pos x="T2" y="T3"/>
                </a:cxn>
                <a:cxn ang="0">
                  <a:pos x="T4" y="T5"/>
                </a:cxn>
                <a:cxn ang="0">
                  <a:pos x="T6" y="T7"/>
                </a:cxn>
              </a:cxnLst>
              <a:rect l="0" t="0" r="r" b="b"/>
              <a:pathLst>
                <a:path w="37" h="36">
                  <a:moveTo>
                    <a:pt x="5" y="0"/>
                  </a:moveTo>
                  <a:cubicBezTo>
                    <a:pt x="37" y="23"/>
                    <a:pt x="37" y="23"/>
                    <a:pt x="37" y="23"/>
                  </a:cubicBezTo>
                  <a:cubicBezTo>
                    <a:pt x="37" y="23"/>
                    <a:pt x="28" y="36"/>
                    <a:pt x="14" y="31"/>
                  </a:cubicBezTo>
                  <a:cubicBezTo>
                    <a:pt x="0" y="25"/>
                    <a:pt x="5" y="0"/>
                    <a:pt x="5" y="0"/>
                  </a:cubicBezTo>
                  <a:close/>
                </a:path>
              </a:pathLst>
            </a:custGeom>
            <a:solidFill>
              <a:srgbClr val="F690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0"/>
            <p:cNvSpPr>
              <a:spLocks/>
            </p:cNvSpPr>
            <p:nvPr/>
          </p:nvSpPr>
          <p:spPr bwMode="auto">
            <a:xfrm>
              <a:off x="1906" y="1648"/>
              <a:ext cx="27" cy="20"/>
            </a:xfrm>
            <a:custGeom>
              <a:avLst/>
              <a:gdLst>
                <a:gd name="T0" fmla="*/ 12 w 22"/>
                <a:gd name="T1" fmla="*/ 1 h 17"/>
                <a:gd name="T2" fmla="*/ 10 w 22"/>
                <a:gd name="T3" fmla="*/ 16 h 17"/>
                <a:gd name="T4" fmla="*/ 12 w 22"/>
                <a:gd name="T5" fmla="*/ 1 h 17"/>
              </a:gdLst>
              <a:ahLst/>
              <a:cxnLst>
                <a:cxn ang="0">
                  <a:pos x="T0" y="T1"/>
                </a:cxn>
                <a:cxn ang="0">
                  <a:pos x="T2" y="T3"/>
                </a:cxn>
                <a:cxn ang="0">
                  <a:pos x="T4" y="T5"/>
                </a:cxn>
              </a:cxnLst>
              <a:rect l="0" t="0" r="r" b="b"/>
              <a:pathLst>
                <a:path w="22" h="17">
                  <a:moveTo>
                    <a:pt x="12" y="1"/>
                  </a:moveTo>
                  <a:cubicBezTo>
                    <a:pt x="2" y="0"/>
                    <a:pt x="0" y="16"/>
                    <a:pt x="10" y="16"/>
                  </a:cubicBezTo>
                  <a:cubicBezTo>
                    <a:pt x="20" y="17"/>
                    <a:pt x="22" y="1"/>
                    <a:pt x="12" y="1"/>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1"/>
            <p:cNvSpPr>
              <a:spLocks/>
            </p:cNvSpPr>
            <p:nvPr/>
          </p:nvSpPr>
          <p:spPr bwMode="auto">
            <a:xfrm>
              <a:off x="2004" y="1670"/>
              <a:ext cx="22" cy="17"/>
            </a:xfrm>
            <a:custGeom>
              <a:avLst/>
              <a:gdLst>
                <a:gd name="T0" fmla="*/ 10 w 18"/>
                <a:gd name="T1" fmla="*/ 0 h 14"/>
                <a:gd name="T2" fmla="*/ 8 w 18"/>
                <a:gd name="T3" fmla="*/ 13 h 14"/>
                <a:gd name="T4" fmla="*/ 10 w 18"/>
                <a:gd name="T5" fmla="*/ 0 h 14"/>
              </a:gdLst>
              <a:ahLst/>
              <a:cxnLst>
                <a:cxn ang="0">
                  <a:pos x="T0" y="T1"/>
                </a:cxn>
                <a:cxn ang="0">
                  <a:pos x="T2" y="T3"/>
                </a:cxn>
                <a:cxn ang="0">
                  <a:pos x="T4" y="T5"/>
                </a:cxn>
              </a:cxnLst>
              <a:rect l="0" t="0" r="r" b="b"/>
              <a:pathLst>
                <a:path w="18" h="14">
                  <a:moveTo>
                    <a:pt x="10" y="0"/>
                  </a:moveTo>
                  <a:cubicBezTo>
                    <a:pt x="1" y="0"/>
                    <a:pt x="0" y="13"/>
                    <a:pt x="8" y="13"/>
                  </a:cubicBezTo>
                  <a:cubicBezTo>
                    <a:pt x="16" y="14"/>
                    <a:pt x="18" y="1"/>
                    <a:pt x="10" y="0"/>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2"/>
            <p:cNvSpPr>
              <a:spLocks/>
            </p:cNvSpPr>
            <p:nvPr/>
          </p:nvSpPr>
          <p:spPr bwMode="auto">
            <a:xfrm>
              <a:off x="1554" y="1334"/>
              <a:ext cx="567" cy="321"/>
            </a:xfrm>
            <a:custGeom>
              <a:avLst/>
              <a:gdLst>
                <a:gd name="T0" fmla="*/ 0 w 471"/>
                <a:gd name="T1" fmla="*/ 241 h 267"/>
                <a:gd name="T2" fmla="*/ 47 w 471"/>
                <a:gd name="T3" fmla="*/ 224 h 267"/>
                <a:gd name="T4" fmla="*/ 91 w 471"/>
                <a:gd name="T5" fmla="*/ 188 h 267"/>
                <a:gd name="T6" fmla="*/ 90 w 471"/>
                <a:gd name="T7" fmla="*/ 259 h 267"/>
                <a:gd name="T8" fmla="*/ 109 w 471"/>
                <a:gd name="T9" fmla="*/ 267 h 267"/>
                <a:gd name="T10" fmla="*/ 134 w 471"/>
                <a:gd name="T11" fmla="*/ 202 h 267"/>
                <a:gd name="T12" fmla="*/ 199 w 471"/>
                <a:gd name="T13" fmla="*/ 145 h 267"/>
                <a:gd name="T14" fmla="*/ 390 w 471"/>
                <a:gd name="T15" fmla="*/ 185 h 267"/>
                <a:gd name="T16" fmla="*/ 471 w 471"/>
                <a:gd name="T17" fmla="*/ 134 h 267"/>
                <a:gd name="T18" fmla="*/ 417 w 471"/>
                <a:gd name="T19" fmla="*/ 103 h 267"/>
                <a:gd name="T20" fmla="*/ 190 w 471"/>
                <a:gd name="T21" fmla="*/ 18 h 267"/>
                <a:gd name="T22" fmla="*/ 112 w 471"/>
                <a:gd name="T23" fmla="*/ 32 h 267"/>
                <a:gd name="T24" fmla="*/ 0 w 471"/>
                <a:gd name="T25" fmla="*/ 24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1" h="267">
                  <a:moveTo>
                    <a:pt x="0" y="241"/>
                  </a:moveTo>
                  <a:cubicBezTo>
                    <a:pt x="0" y="241"/>
                    <a:pt x="34" y="247"/>
                    <a:pt x="47" y="224"/>
                  </a:cubicBezTo>
                  <a:cubicBezTo>
                    <a:pt x="59" y="202"/>
                    <a:pt x="71" y="181"/>
                    <a:pt x="91" y="188"/>
                  </a:cubicBezTo>
                  <a:cubicBezTo>
                    <a:pt x="110" y="195"/>
                    <a:pt x="90" y="259"/>
                    <a:pt x="90" y="259"/>
                  </a:cubicBezTo>
                  <a:cubicBezTo>
                    <a:pt x="109" y="267"/>
                    <a:pt x="109" y="267"/>
                    <a:pt x="109" y="267"/>
                  </a:cubicBezTo>
                  <a:cubicBezTo>
                    <a:pt x="109" y="267"/>
                    <a:pt x="123" y="222"/>
                    <a:pt x="134" y="202"/>
                  </a:cubicBezTo>
                  <a:cubicBezTo>
                    <a:pt x="145" y="181"/>
                    <a:pt x="177" y="148"/>
                    <a:pt x="199" y="145"/>
                  </a:cubicBezTo>
                  <a:cubicBezTo>
                    <a:pt x="221" y="142"/>
                    <a:pt x="346" y="199"/>
                    <a:pt x="390" y="185"/>
                  </a:cubicBezTo>
                  <a:cubicBezTo>
                    <a:pt x="434" y="171"/>
                    <a:pt x="455" y="155"/>
                    <a:pt x="471" y="134"/>
                  </a:cubicBezTo>
                  <a:cubicBezTo>
                    <a:pt x="471" y="134"/>
                    <a:pt x="442" y="131"/>
                    <a:pt x="417" y="103"/>
                  </a:cubicBezTo>
                  <a:cubicBezTo>
                    <a:pt x="393" y="75"/>
                    <a:pt x="303" y="0"/>
                    <a:pt x="190" y="18"/>
                  </a:cubicBezTo>
                  <a:cubicBezTo>
                    <a:pt x="190" y="18"/>
                    <a:pt x="149" y="11"/>
                    <a:pt x="112" y="32"/>
                  </a:cubicBezTo>
                  <a:cubicBezTo>
                    <a:pt x="75" y="54"/>
                    <a:pt x="32" y="106"/>
                    <a:pt x="0" y="241"/>
                  </a:cubicBezTo>
                  <a:close/>
                </a:path>
              </a:pathLst>
            </a:custGeom>
            <a:solidFill>
              <a:srgbClr val="34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1" name="圆角矩形 3"/>
          <p:cNvSpPr>
            <a:spLocks noChangeAspect="1" noChangeArrowheads="1"/>
          </p:cNvSpPr>
          <p:nvPr/>
        </p:nvSpPr>
        <p:spPr bwMode="auto">
          <a:xfrm>
            <a:off x="6137224" y="2060117"/>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1</a:t>
            </a:r>
            <a:endParaRPr lang="zh-CN" altLang="en-US" sz="2800">
              <a:solidFill>
                <a:srgbClr val="FFFFFF"/>
              </a:solidFill>
              <a:latin typeface="微软雅黑" panose="020B0503020204020204" pitchFamily="34" charset="-122"/>
            </a:endParaRPr>
          </a:p>
        </p:txBody>
      </p:sp>
      <p:sp>
        <p:nvSpPr>
          <p:cNvPr id="62" name="圆角矩形 4"/>
          <p:cNvSpPr>
            <a:spLocks noChangeAspect="1" noChangeArrowheads="1"/>
          </p:cNvSpPr>
          <p:nvPr/>
        </p:nvSpPr>
        <p:spPr bwMode="auto">
          <a:xfrm>
            <a:off x="6137224" y="2975018"/>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a:solidFill>
                  <a:srgbClr val="FFFFFF"/>
                </a:solidFill>
                <a:latin typeface="微软雅黑" panose="020B0503020204020204" pitchFamily="34" charset="-122"/>
              </a:rPr>
              <a:t>2</a:t>
            </a:r>
            <a:endParaRPr lang="zh-CN" altLang="en-US" sz="2800">
              <a:solidFill>
                <a:srgbClr val="FFFFFF"/>
              </a:solidFill>
              <a:latin typeface="微软雅黑" panose="020B0503020204020204" pitchFamily="34" charset="-122"/>
            </a:endParaRPr>
          </a:p>
        </p:txBody>
      </p:sp>
      <p:sp>
        <p:nvSpPr>
          <p:cNvPr id="64" name="文本框 7"/>
          <p:cNvSpPr txBox="1">
            <a:spLocks noChangeArrowheads="1"/>
          </p:cNvSpPr>
          <p:nvPr/>
        </p:nvSpPr>
        <p:spPr bwMode="auto">
          <a:xfrm>
            <a:off x="6714132" y="1986521"/>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65" name="文本框 8"/>
          <p:cNvSpPr txBox="1">
            <a:spLocks noChangeArrowheads="1"/>
          </p:cNvSpPr>
          <p:nvPr/>
        </p:nvSpPr>
        <p:spPr bwMode="auto">
          <a:xfrm>
            <a:off x="6714132" y="235482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6" name="文本框 9"/>
          <p:cNvSpPr txBox="1">
            <a:spLocks noChangeArrowheads="1"/>
          </p:cNvSpPr>
          <p:nvPr/>
        </p:nvSpPr>
        <p:spPr bwMode="auto">
          <a:xfrm>
            <a:off x="6714132" y="2903010"/>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67" name="文本框 10"/>
          <p:cNvSpPr txBox="1">
            <a:spLocks noChangeArrowheads="1"/>
          </p:cNvSpPr>
          <p:nvPr/>
        </p:nvSpPr>
        <p:spPr bwMode="auto">
          <a:xfrm>
            <a:off x="6714132" y="3272898"/>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8" name="圆角矩形 3"/>
          <p:cNvSpPr>
            <a:spLocks noChangeAspect="1" noChangeArrowheads="1"/>
          </p:cNvSpPr>
          <p:nvPr/>
        </p:nvSpPr>
        <p:spPr bwMode="auto">
          <a:xfrm>
            <a:off x="6137224" y="3932325"/>
            <a:ext cx="539750" cy="539750"/>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3</a:t>
            </a:r>
            <a:endParaRPr lang="zh-CN" altLang="en-US" sz="2800" dirty="0">
              <a:solidFill>
                <a:srgbClr val="FFFFFF"/>
              </a:solidFill>
              <a:latin typeface="微软雅黑" panose="020B0503020204020204" pitchFamily="34" charset="-122"/>
            </a:endParaRPr>
          </a:p>
        </p:txBody>
      </p:sp>
      <p:sp>
        <p:nvSpPr>
          <p:cNvPr id="69" name="圆角矩形 4"/>
          <p:cNvSpPr>
            <a:spLocks noChangeAspect="1" noChangeArrowheads="1"/>
          </p:cNvSpPr>
          <p:nvPr/>
        </p:nvSpPr>
        <p:spPr bwMode="auto">
          <a:xfrm>
            <a:off x="6137224" y="4847226"/>
            <a:ext cx="539750" cy="541338"/>
          </a:xfrm>
          <a:prstGeom prst="roundRect">
            <a:avLst>
              <a:gd name="adj" fmla="val 16667"/>
            </a:avLst>
          </a:prstGeom>
          <a:solidFill>
            <a:srgbClr val="027BA8"/>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微软雅黑" panose="020B0503020204020204" pitchFamily="34" charset="-122"/>
              </a:rPr>
              <a:t>4</a:t>
            </a:r>
            <a:endParaRPr lang="zh-CN" altLang="en-US" sz="2800" dirty="0">
              <a:solidFill>
                <a:srgbClr val="FFFFFF"/>
              </a:solidFill>
              <a:latin typeface="微软雅黑" panose="020B0503020204020204" pitchFamily="34" charset="-122"/>
            </a:endParaRPr>
          </a:p>
        </p:txBody>
      </p:sp>
      <p:sp>
        <p:nvSpPr>
          <p:cNvPr id="70" name="文本框 7"/>
          <p:cNvSpPr txBox="1">
            <a:spLocks noChangeArrowheads="1"/>
          </p:cNvSpPr>
          <p:nvPr/>
        </p:nvSpPr>
        <p:spPr bwMode="auto">
          <a:xfrm>
            <a:off x="6714132" y="3858729"/>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1" hangingPunct="1"/>
            <a:r>
              <a:rPr lang="zh-CN" altLang="en-US" dirty="0">
                <a:solidFill>
                  <a:srgbClr val="027BA8"/>
                </a:solidFill>
                <a:latin typeface="微软雅黑" panose="020B0503020204020204" pitchFamily="34" charset="-122"/>
              </a:rPr>
              <a:t>添加标题内容</a:t>
            </a:r>
          </a:p>
        </p:txBody>
      </p:sp>
      <p:sp>
        <p:nvSpPr>
          <p:cNvPr id="71" name="文本框 8"/>
          <p:cNvSpPr txBox="1">
            <a:spLocks noChangeArrowheads="1"/>
          </p:cNvSpPr>
          <p:nvPr/>
        </p:nvSpPr>
        <p:spPr bwMode="auto">
          <a:xfrm>
            <a:off x="6714132" y="4227029"/>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72" name="文本框 9"/>
          <p:cNvSpPr txBox="1">
            <a:spLocks noChangeArrowheads="1"/>
          </p:cNvSpPr>
          <p:nvPr/>
        </p:nvSpPr>
        <p:spPr bwMode="auto">
          <a:xfrm>
            <a:off x="6714132" y="4775218"/>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dirty="0">
                <a:solidFill>
                  <a:srgbClr val="027BA8"/>
                </a:solidFill>
                <a:latin typeface="微软雅黑" panose="020B0503020204020204" pitchFamily="34" charset="-122"/>
              </a:rPr>
              <a:t>添加标题内容</a:t>
            </a:r>
          </a:p>
        </p:txBody>
      </p:sp>
      <p:sp>
        <p:nvSpPr>
          <p:cNvPr id="73" name="文本框 10"/>
          <p:cNvSpPr txBox="1">
            <a:spLocks noChangeArrowheads="1"/>
          </p:cNvSpPr>
          <p:nvPr/>
        </p:nvSpPr>
        <p:spPr bwMode="auto">
          <a:xfrm>
            <a:off x="6714132" y="514510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extLst>
      <p:ext uri="{BB962C8B-B14F-4D97-AF65-F5344CB8AC3E}">
        <p14:creationId xmlns:p14="http://schemas.microsoft.com/office/powerpoint/2010/main" val="1332909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31" presetClass="entr" presetSubtype="0" fill="hold" grpId="0" nodeType="withEffect">
                                  <p:stCondLst>
                                    <p:cond delay="1750"/>
                                  </p:stCondLst>
                                  <p:childTnLst>
                                    <p:set>
                                      <p:cBhvr>
                                        <p:cTn id="28" dur="1" fill="hold">
                                          <p:stCondLst>
                                            <p:cond delay="0"/>
                                          </p:stCondLst>
                                        </p:cTn>
                                        <p:tgtEl>
                                          <p:spTgt spid="61"/>
                                        </p:tgtEl>
                                        <p:attrNameLst>
                                          <p:attrName>style.visibility</p:attrName>
                                        </p:attrNameLst>
                                      </p:cBhvr>
                                      <p:to>
                                        <p:strVal val="visible"/>
                                      </p:to>
                                    </p:set>
                                    <p:anim calcmode="lin" valueType="num">
                                      <p:cBhvr>
                                        <p:cTn id="29" dur="1000" fill="hold"/>
                                        <p:tgtEl>
                                          <p:spTgt spid="61"/>
                                        </p:tgtEl>
                                        <p:attrNameLst>
                                          <p:attrName>ppt_w</p:attrName>
                                        </p:attrNameLst>
                                      </p:cBhvr>
                                      <p:tavLst>
                                        <p:tav tm="0">
                                          <p:val>
                                            <p:fltVal val="0"/>
                                          </p:val>
                                        </p:tav>
                                        <p:tav tm="100000">
                                          <p:val>
                                            <p:strVal val="#ppt_w"/>
                                          </p:val>
                                        </p:tav>
                                      </p:tavLst>
                                    </p:anim>
                                    <p:anim calcmode="lin" valueType="num">
                                      <p:cBhvr>
                                        <p:cTn id="30" dur="1000" fill="hold"/>
                                        <p:tgtEl>
                                          <p:spTgt spid="61"/>
                                        </p:tgtEl>
                                        <p:attrNameLst>
                                          <p:attrName>ppt_h</p:attrName>
                                        </p:attrNameLst>
                                      </p:cBhvr>
                                      <p:tavLst>
                                        <p:tav tm="0">
                                          <p:val>
                                            <p:fltVal val="0"/>
                                          </p:val>
                                        </p:tav>
                                        <p:tav tm="100000">
                                          <p:val>
                                            <p:strVal val="#ppt_h"/>
                                          </p:val>
                                        </p:tav>
                                      </p:tavLst>
                                    </p:anim>
                                    <p:anim calcmode="lin" valueType="num">
                                      <p:cBhvr>
                                        <p:cTn id="31" dur="1000" fill="hold"/>
                                        <p:tgtEl>
                                          <p:spTgt spid="61"/>
                                        </p:tgtEl>
                                        <p:attrNameLst>
                                          <p:attrName>style.rotation</p:attrName>
                                        </p:attrNameLst>
                                      </p:cBhvr>
                                      <p:tavLst>
                                        <p:tav tm="0">
                                          <p:val>
                                            <p:fltVal val="90"/>
                                          </p:val>
                                        </p:tav>
                                        <p:tav tm="100000">
                                          <p:val>
                                            <p:fltVal val="0"/>
                                          </p:val>
                                        </p:tav>
                                      </p:tavLst>
                                    </p:anim>
                                    <p:animEffect transition="in" filter="fade">
                                      <p:cBhvr>
                                        <p:cTn id="32" dur="1000"/>
                                        <p:tgtEl>
                                          <p:spTgt spid="61"/>
                                        </p:tgtEl>
                                      </p:cBhvr>
                                    </p:animEffect>
                                  </p:childTnLst>
                                </p:cTn>
                              </p:par>
                              <p:par>
                                <p:cTn id="33" presetID="31" presetClass="entr" presetSubtype="0" fill="hold" grpId="0" nodeType="withEffect">
                                  <p:stCondLst>
                                    <p:cond delay="1750"/>
                                  </p:stCondLst>
                                  <p:childTnLst>
                                    <p:set>
                                      <p:cBhvr>
                                        <p:cTn id="34" dur="1" fill="hold">
                                          <p:stCondLst>
                                            <p:cond delay="0"/>
                                          </p:stCondLst>
                                        </p:cTn>
                                        <p:tgtEl>
                                          <p:spTgt spid="62"/>
                                        </p:tgtEl>
                                        <p:attrNameLst>
                                          <p:attrName>style.visibility</p:attrName>
                                        </p:attrNameLst>
                                      </p:cBhvr>
                                      <p:to>
                                        <p:strVal val="visible"/>
                                      </p:to>
                                    </p:set>
                                    <p:anim calcmode="lin" valueType="num">
                                      <p:cBhvr>
                                        <p:cTn id="35" dur="1000" fill="hold"/>
                                        <p:tgtEl>
                                          <p:spTgt spid="62"/>
                                        </p:tgtEl>
                                        <p:attrNameLst>
                                          <p:attrName>ppt_w</p:attrName>
                                        </p:attrNameLst>
                                      </p:cBhvr>
                                      <p:tavLst>
                                        <p:tav tm="0">
                                          <p:val>
                                            <p:fltVal val="0"/>
                                          </p:val>
                                        </p:tav>
                                        <p:tav tm="100000">
                                          <p:val>
                                            <p:strVal val="#ppt_w"/>
                                          </p:val>
                                        </p:tav>
                                      </p:tavLst>
                                    </p:anim>
                                    <p:anim calcmode="lin" valueType="num">
                                      <p:cBhvr>
                                        <p:cTn id="36" dur="1000" fill="hold"/>
                                        <p:tgtEl>
                                          <p:spTgt spid="62"/>
                                        </p:tgtEl>
                                        <p:attrNameLst>
                                          <p:attrName>ppt_h</p:attrName>
                                        </p:attrNameLst>
                                      </p:cBhvr>
                                      <p:tavLst>
                                        <p:tav tm="0">
                                          <p:val>
                                            <p:fltVal val="0"/>
                                          </p:val>
                                        </p:tav>
                                        <p:tav tm="100000">
                                          <p:val>
                                            <p:strVal val="#ppt_h"/>
                                          </p:val>
                                        </p:tav>
                                      </p:tavLst>
                                    </p:anim>
                                    <p:anim calcmode="lin" valueType="num">
                                      <p:cBhvr>
                                        <p:cTn id="37" dur="1000" fill="hold"/>
                                        <p:tgtEl>
                                          <p:spTgt spid="62"/>
                                        </p:tgtEl>
                                        <p:attrNameLst>
                                          <p:attrName>style.rotation</p:attrName>
                                        </p:attrNameLst>
                                      </p:cBhvr>
                                      <p:tavLst>
                                        <p:tav tm="0">
                                          <p:val>
                                            <p:fltVal val="90"/>
                                          </p:val>
                                        </p:tav>
                                        <p:tav tm="100000">
                                          <p:val>
                                            <p:fltVal val="0"/>
                                          </p:val>
                                        </p:tav>
                                      </p:tavLst>
                                    </p:anim>
                                    <p:animEffect transition="in" filter="fade">
                                      <p:cBhvr>
                                        <p:cTn id="38" dur="1000"/>
                                        <p:tgtEl>
                                          <p:spTgt spid="62"/>
                                        </p:tgtEl>
                                      </p:cBhvr>
                                    </p:animEffect>
                                  </p:childTnLst>
                                </p:cTn>
                              </p:par>
                              <p:par>
                                <p:cTn id="39" presetID="42" presetClass="entr" presetSubtype="0" fill="hold" grpId="0" nodeType="withEffect">
                                  <p:stCondLst>
                                    <p:cond delay="250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1000"/>
                                        <p:tgtEl>
                                          <p:spTgt spid="64"/>
                                        </p:tgtEl>
                                      </p:cBhvr>
                                    </p:animEffect>
                                    <p:anim calcmode="lin" valueType="num">
                                      <p:cBhvr>
                                        <p:cTn id="42" dur="1000" fill="hold"/>
                                        <p:tgtEl>
                                          <p:spTgt spid="64"/>
                                        </p:tgtEl>
                                        <p:attrNameLst>
                                          <p:attrName>ppt_x</p:attrName>
                                        </p:attrNameLst>
                                      </p:cBhvr>
                                      <p:tavLst>
                                        <p:tav tm="0">
                                          <p:val>
                                            <p:strVal val="#ppt_x"/>
                                          </p:val>
                                        </p:tav>
                                        <p:tav tm="100000">
                                          <p:val>
                                            <p:strVal val="#ppt_x"/>
                                          </p:val>
                                        </p:tav>
                                      </p:tavLst>
                                    </p:anim>
                                    <p:anim calcmode="lin" valueType="num">
                                      <p:cBhvr>
                                        <p:cTn id="43" dur="10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50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50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1000"/>
                                        <p:tgtEl>
                                          <p:spTgt spid="66"/>
                                        </p:tgtEl>
                                      </p:cBhvr>
                                    </p:animEffect>
                                    <p:anim calcmode="lin" valueType="num">
                                      <p:cBhvr>
                                        <p:cTn id="52" dur="1000" fill="hold"/>
                                        <p:tgtEl>
                                          <p:spTgt spid="66"/>
                                        </p:tgtEl>
                                        <p:attrNameLst>
                                          <p:attrName>ppt_x</p:attrName>
                                        </p:attrNameLst>
                                      </p:cBhvr>
                                      <p:tavLst>
                                        <p:tav tm="0">
                                          <p:val>
                                            <p:strVal val="#ppt_x"/>
                                          </p:val>
                                        </p:tav>
                                        <p:tav tm="100000">
                                          <p:val>
                                            <p:strVal val="#ppt_x"/>
                                          </p:val>
                                        </p:tav>
                                      </p:tavLst>
                                    </p:anim>
                                    <p:anim calcmode="lin" valueType="num">
                                      <p:cBhvr>
                                        <p:cTn id="53" dur="1000" fill="hold"/>
                                        <p:tgtEl>
                                          <p:spTgt spid="6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50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1000"/>
                                        <p:tgtEl>
                                          <p:spTgt spid="67"/>
                                        </p:tgtEl>
                                      </p:cBhvr>
                                    </p:animEffect>
                                    <p:anim calcmode="lin" valueType="num">
                                      <p:cBhvr>
                                        <p:cTn id="57" dur="1000" fill="hold"/>
                                        <p:tgtEl>
                                          <p:spTgt spid="67"/>
                                        </p:tgtEl>
                                        <p:attrNameLst>
                                          <p:attrName>ppt_x</p:attrName>
                                        </p:attrNameLst>
                                      </p:cBhvr>
                                      <p:tavLst>
                                        <p:tav tm="0">
                                          <p:val>
                                            <p:strVal val="#ppt_x"/>
                                          </p:val>
                                        </p:tav>
                                        <p:tav tm="100000">
                                          <p:val>
                                            <p:strVal val="#ppt_x"/>
                                          </p:val>
                                        </p:tav>
                                      </p:tavLst>
                                    </p:anim>
                                    <p:anim calcmode="lin" valueType="num">
                                      <p:cBhvr>
                                        <p:cTn id="58" dur="1000" fill="hold"/>
                                        <p:tgtEl>
                                          <p:spTgt spid="67"/>
                                        </p:tgtEl>
                                        <p:attrNameLst>
                                          <p:attrName>ppt_y</p:attrName>
                                        </p:attrNameLst>
                                      </p:cBhvr>
                                      <p:tavLst>
                                        <p:tav tm="0">
                                          <p:val>
                                            <p:strVal val="#ppt_y+.1"/>
                                          </p:val>
                                        </p:tav>
                                        <p:tav tm="100000">
                                          <p:val>
                                            <p:strVal val="#ppt_y"/>
                                          </p:val>
                                        </p:tav>
                                      </p:tavLst>
                                    </p:anim>
                                  </p:childTnLst>
                                </p:cTn>
                              </p:par>
                              <p:par>
                                <p:cTn id="59" presetID="31" presetClass="entr" presetSubtype="0" fill="hold" grpId="0" nodeType="withEffect">
                                  <p:stCondLst>
                                    <p:cond delay="1750"/>
                                  </p:stCondLst>
                                  <p:childTnLst>
                                    <p:set>
                                      <p:cBhvr>
                                        <p:cTn id="60" dur="1" fill="hold">
                                          <p:stCondLst>
                                            <p:cond delay="0"/>
                                          </p:stCondLst>
                                        </p:cTn>
                                        <p:tgtEl>
                                          <p:spTgt spid="68"/>
                                        </p:tgtEl>
                                        <p:attrNameLst>
                                          <p:attrName>style.visibility</p:attrName>
                                        </p:attrNameLst>
                                      </p:cBhvr>
                                      <p:to>
                                        <p:strVal val="visible"/>
                                      </p:to>
                                    </p:set>
                                    <p:anim calcmode="lin" valueType="num">
                                      <p:cBhvr>
                                        <p:cTn id="61" dur="1000" fill="hold"/>
                                        <p:tgtEl>
                                          <p:spTgt spid="68"/>
                                        </p:tgtEl>
                                        <p:attrNameLst>
                                          <p:attrName>ppt_w</p:attrName>
                                        </p:attrNameLst>
                                      </p:cBhvr>
                                      <p:tavLst>
                                        <p:tav tm="0">
                                          <p:val>
                                            <p:fltVal val="0"/>
                                          </p:val>
                                        </p:tav>
                                        <p:tav tm="100000">
                                          <p:val>
                                            <p:strVal val="#ppt_w"/>
                                          </p:val>
                                        </p:tav>
                                      </p:tavLst>
                                    </p:anim>
                                    <p:anim calcmode="lin" valueType="num">
                                      <p:cBhvr>
                                        <p:cTn id="62" dur="1000" fill="hold"/>
                                        <p:tgtEl>
                                          <p:spTgt spid="68"/>
                                        </p:tgtEl>
                                        <p:attrNameLst>
                                          <p:attrName>ppt_h</p:attrName>
                                        </p:attrNameLst>
                                      </p:cBhvr>
                                      <p:tavLst>
                                        <p:tav tm="0">
                                          <p:val>
                                            <p:fltVal val="0"/>
                                          </p:val>
                                        </p:tav>
                                        <p:tav tm="100000">
                                          <p:val>
                                            <p:strVal val="#ppt_h"/>
                                          </p:val>
                                        </p:tav>
                                      </p:tavLst>
                                    </p:anim>
                                    <p:anim calcmode="lin" valueType="num">
                                      <p:cBhvr>
                                        <p:cTn id="63" dur="1000" fill="hold"/>
                                        <p:tgtEl>
                                          <p:spTgt spid="68"/>
                                        </p:tgtEl>
                                        <p:attrNameLst>
                                          <p:attrName>style.rotation</p:attrName>
                                        </p:attrNameLst>
                                      </p:cBhvr>
                                      <p:tavLst>
                                        <p:tav tm="0">
                                          <p:val>
                                            <p:fltVal val="90"/>
                                          </p:val>
                                        </p:tav>
                                        <p:tav tm="100000">
                                          <p:val>
                                            <p:fltVal val="0"/>
                                          </p:val>
                                        </p:tav>
                                      </p:tavLst>
                                    </p:anim>
                                    <p:animEffect transition="in" filter="fade">
                                      <p:cBhvr>
                                        <p:cTn id="64" dur="1000"/>
                                        <p:tgtEl>
                                          <p:spTgt spid="68"/>
                                        </p:tgtEl>
                                      </p:cBhvr>
                                    </p:animEffect>
                                  </p:childTnLst>
                                </p:cTn>
                              </p:par>
                              <p:par>
                                <p:cTn id="65" presetID="31" presetClass="entr" presetSubtype="0" fill="hold" grpId="0" nodeType="withEffect">
                                  <p:stCondLst>
                                    <p:cond delay="1750"/>
                                  </p:stCondLst>
                                  <p:childTnLst>
                                    <p:set>
                                      <p:cBhvr>
                                        <p:cTn id="66" dur="1" fill="hold">
                                          <p:stCondLst>
                                            <p:cond delay="0"/>
                                          </p:stCondLst>
                                        </p:cTn>
                                        <p:tgtEl>
                                          <p:spTgt spid="69"/>
                                        </p:tgtEl>
                                        <p:attrNameLst>
                                          <p:attrName>style.visibility</p:attrName>
                                        </p:attrNameLst>
                                      </p:cBhvr>
                                      <p:to>
                                        <p:strVal val="visible"/>
                                      </p:to>
                                    </p:set>
                                    <p:anim calcmode="lin" valueType="num">
                                      <p:cBhvr>
                                        <p:cTn id="67" dur="1000" fill="hold"/>
                                        <p:tgtEl>
                                          <p:spTgt spid="69"/>
                                        </p:tgtEl>
                                        <p:attrNameLst>
                                          <p:attrName>ppt_w</p:attrName>
                                        </p:attrNameLst>
                                      </p:cBhvr>
                                      <p:tavLst>
                                        <p:tav tm="0">
                                          <p:val>
                                            <p:fltVal val="0"/>
                                          </p:val>
                                        </p:tav>
                                        <p:tav tm="100000">
                                          <p:val>
                                            <p:strVal val="#ppt_w"/>
                                          </p:val>
                                        </p:tav>
                                      </p:tavLst>
                                    </p:anim>
                                    <p:anim calcmode="lin" valueType="num">
                                      <p:cBhvr>
                                        <p:cTn id="68" dur="1000" fill="hold"/>
                                        <p:tgtEl>
                                          <p:spTgt spid="69"/>
                                        </p:tgtEl>
                                        <p:attrNameLst>
                                          <p:attrName>ppt_h</p:attrName>
                                        </p:attrNameLst>
                                      </p:cBhvr>
                                      <p:tavLst>
                                        <p:tav tm="0">
                                          <p:val>
                                            <p:fltVal val="0"/>
                                          </p:val>
                                        </p:tav>
                                        <p:tav tm="100000">
                                          <p:val>
                                            <p:strVal val="#ppt_h"/>
                                          </p:val>
                                        </p:tav>
                                      </p:tavLst>
                                    </p:anim>
                                    <p:anim calcmode="lin" valueType="num">
                                      <p:cBhvr>
                                        <p:cTn id="69" dur="1000" fill="hold"/>
                                        <p:tgtEl>
                                          <p:spTgt spid="69"/>
                                        </p:tgtEl>
                                        <p:attrNameLst>
                                          <p:attrName>style.rotation</p:attrName>
                                        </p:attrNameLst>
                                      </p:cBhvr>
                                      <p:tavLst>
                                        <p:tav tm="0">
                                          <p:val>
                                            <p:fltVal val="90"/>
                                          </p:val>
                                        </p:tav>
                                        <p:tav tm="100000">
                                          <p:val>
                                            <p:fltVal val="0"/>
                                          </p:val>
                                        </p:tav>
                                      </p:tavLst>
                                    </p:anim>
                                    <p:animEffect transition="in" filter="fade">
                                      <p:cBhvr>
                                        <p:cTn id="70" dur="1000"/>
                                        <p:tgtEl>
                                          <p:spTgt spid="69"/>
                                        </p:tgtEl>
                                      </p:cBhvr>
                                    </p:animEffect>
                                  </p:childTnLst>
                                </p:cTn>
                              </p:par>
                              <p:par>
                                <p:cTn id="71" presetID="42" presetClass="entr" presetSubtype="0" fill="hold" grpId="0" nodeType="withEffect">
                                  <p:stCondLst>
                                    <p:cond delay="2500"/>
                                  </p:stCondLst>
                                  <p:childTnLst>
                                    <p:set>
                                      <p:cBhvr>
                                        <p:cTn id="72" dur="1" fill="hold">
                                          <p:stCondLst>
                                            <p:cond delay="0"/>
                                          </p:stCondLst>
                                        </p:cTn>
                                        <p:tgtEl>
                                          <p:spTgt spid="70"/>
                                        </p:tgtEl>
                                        <p:attrNameLst>
                                          <p:attrName>style.visibility</p:attrName>
                                        </p:attrNameLst>
                                      </p:cBhvr>
                                      <p:to>
                                        <p:strVal val="visible"/>
                                      </p:to>
                                    </p:set>
                                    <p:animEffect transition="in" filter="fade">
                                      <p:cBhvr>
                                        <p:cTn id="73" dur="1000"/>
                                        <p:tgtEl>
                                          <p:spTgt spid="70"/>
                                        </p:tgtEl>
                                      </p:cBhvr>
                                    </p:animEffect>
                                    <p:anim calcmode="lin" valueType="num">
                                      <p:cBhvr>
                                        <p:cTn id="74" dur="1000" fill="hold"/>
                                        <p:tgtEl>
                                          <p:spTgt spid="70"/>
                                        </p:tgtEl>
                                        <p:attrNameLst>
                                          <p:attrName>ppt_x</p:attrName>
                                        </p:attrNameLst>
                                      </p:cBhvr>
                                      <p:tavLst>
                                        <p:tav tm="0">
                                          <p:val>
                                            <p:strVal val="#ppt_x"/>
                                          </p:val>
                                        </p:tav>
                                        <p:tav tm="100000">
                                          <p:val>
                                            <p:strVal val="#ppt_x"/>
                                          </p:val>
                                        </p:tav>
                                      </p:tavLst>
                                    </p:anim>
                                    <p:anim calcmode="lin" valueType="num">
                                      <p:cBhvr>
                                        <p:cTn id="75" dur="1000" fill="hold"/>
                                        <p:tgtEl>
                                          <p:spTgt spid="7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500"/>
                                  </p:stCondLst>
                                  <p:childTnLst>
                                    <p:set>
                                      <p:cBhvr>
                                        <p:cTn id="77" dur="1" fill="hold">
                                          <p:stCondLst>
                                            <p:cond delay="0"/>
                                          </p:stCondLst>
                                        </p:cTn>
                                        <p:tgtEl>
                                          <p:spTgt spid="71"/>
                                        </p:tgtEl>
                                        <p:attrNameLst>
                                          <p:attrName>style.visibility</p:attrName>
                                        </p:attrNameLst>
                                      </p:cBhvr>
                                      <p:to>
                                        <p:strVal val="visible"/>
                                      </p:to>
                                    </p:set>
                                    <p:animEffect transition="in" filter="fade">
                                      <p:cBhvr>
                                        <p:cTn id="78" dur="1000"/>
                                        <p:tgtEl>
                                          <p:spTgt spid="71"/>
                                        </p:tgtEl>
                                      </p:cBhvr>
                                    </p:animEffect>
                                    <p:anim calcmode="lin" valueType="num">
                                      <p:cBhvr>
                                        <p:cTn id="79" dur="1000" fill="hold"/>
                                        <p:tgtEl>
                                          <p:spTgt spid="71"/>
                                        </p:tgtEl>
                                        <p:attrNameLst>
                                          <p:attrName>ppt_x</p:attrName>
                                        </p:attrNameLst>
                                      </p:cBhvr>
                                      <p:tavLst>
                                        <p:tav tm="0">
                                          <p:val>
                                            <p:strVal val="#ppt_x"/>
                                          </p:val>
                                        </p:tav>
                                        <p:tav tm="100000">
                                          <p:val>
                                            <p:strVal val="#ppt_x"/>
                                          </p:val>
                                        </p:tav>
                                      </p:tavLst>
                                    </p:anim>
                                    <p:anim calcmode="lin" valueType="num">
                                      <p:cBhvr>
                                        <p:cTn id="80" dur="1000" fill="hold"/>
                                        <p:tgtEl>
                                          <p:spTgt spid="7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250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000"/>
                                        <p:tgtEl>
                                          <p:spTgt spid="72"/>
                                        </p:tgtEl>
                                      </p:cBhvr>
                                    </p:animEffect>
                                    <p:anim calcmode="lin" valueType="num">
                                      <p:cBhvr>
                                        <p:cTn id="84" dur="1000" fill="hold"/>
                                        <p:tgtEl>
                                          <p:spTgt spid="72"/>
                                        </p:tgtEl>
                                        <p:attrNameLst>
                                          <p:attrName>ppt_x</p:attrName>
                                        </p:attrNameLst>
                                      </p:cBhvr>
                                      <p:tavLst>
                                        <p:tav tm="0">
                                          <p:val>
                                            <p:strVal val="#ppt_x"/>
                                          </p:val>
                                        </p:tav>
                                        <p:tav tm="100000">
                                          <p:val>
                                            <p:strVal val="#ppt_x"/>
                                          </p:val>
                                        </p:tav>
                                      </p:tavLst>
                                    </p:anim>
                                    <p:anim calcmode="lin" valueType="num">
                                      <p:cBhvr>
                                        <p:cTn id="85" dur="1000" fill="hold"/>
                                        <p:tgtEl>
                                          <p:spTgt spid="7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2500"/>
                                  </p:stCondLst>
                                  <p:childTnLst>
                                    <p:set>
                                      <p:cBhvr>
                                        <p:cTn id="87" dur="1" fill="hold">
                                          <p:stCondLst>
                                            <p:cond delay="0"/>
                                          </p:stCondLst>
                                        </p:cTn>
                                        <p:tgtEl>
                                          <p:spTgt spid="73"/>
                                        </p:tgtEl>
                                        <p:attrNameLst>
                                          <p:attrName>style.visibility</p:attrName>
                                        </p:attrNameLst>
                                      </p:cBhvr>
                                      <p:to>
                                        <p:strVal val="visible"/>
                                      </p:to>
                                    </p:set>
                                    <p:animEffect transition="in" filter="fade">
                                      <p:cBhvr>
                                        <p:cTn id="88" dur="1000"/>
                                        <p:tgtEl>
                                          <p:spTgt spid="73"/>
                                        </p:tgtEl>
                                      </p:cBhvr>
                                    </p:animEffect>
                                    <p:anim calcmode="lin" valueType="num">
                                      <p:cBhvr>
                                        <p:cTn id="89" dur="1000" fill="hold"/>
                                        <p:tgtEl>
                                          <p:spTgt spid="73"/>
                                        </p:tgtEl>
                                        <p:attrNameLst>
                                          <p:attrName>ppt_x</p:attrName>
                                        </p:attrNameLst>
                                      </p:cBhvr>
                                      <p:tavLst>
                                        <p:tav tm="0">
                                          <p:val>
                                            <p:strVal val="#ppt_x"/>
                                          </p:val>
                                        </p:tav>
                                        <p:tav tm="100000">
                                          <p:val>
                                            <p:strVal val="#ppt_x"/>
                                          </p:val>
                                        </p:tav>
                                      </p:tavLst>
                                    </p:anim>
                                    <p:anim calcmode="lin" valueType="num">
                                      <p:cBhvr>
                                        <p:cTn id="90"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61" grpId="0" animBg="1"/>
      <p:bldP spid="62" grpId="0" animBg="1"/>
      <p:bldP spid="64" grpId="0"/>
      <p:bldP spid="65" grpId="0"/>
      <p:bldP spid="66" grpId="0"/>
      <p:bldP spid="67" grpId="0"/>
      <p:bldP spid="68" grpId="0" animBg="1"/>
      <p:bldP spid="69" grpId="0" animBg="1"/>
      <p:bldP spid="70" grpId="0"/>
      <p:bldP spid="71" grpId="0"/>
      <p:bldP spid="72" grpId="0"/>
      <p:bldP spid="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调查回访</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74726" y="4123388"/>
            <a:ext cx="2738837"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22940" y="4123388"/>
            <a:ext cx="2876903"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4838" y="4123388"/>
            <a:ext cx="2918180" cy="182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24"/>
          <p:cNvSpPr/>
          <p:nvPr/>
        </p:nvSpPr>
        <p:spPr>
          <a:xfrm>
            <a:off x="1762414" y="1295734"/>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5" name="Oval 4"/>
          <p:cNvSpPr/>
          <p:nvPr/>
        </p:nvSpPr>
        <p:spPr>
          <a:xfrm>
            <a:off x="1424305" y="1497136"/>
            <a:ext cx="676215" cy="676215"/>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微软雅黑" panose="020B0503020204020204" pitchFamily="34" charset="-122"/>
                <a:ea typeface="微软雅黑" panose="020B0503020204020204" pitchFamily="34" charset="-122"/>
              </a:rPr>
              <a:t>01</a:t>
            </a:r>
            <a:endParaRPr lang="id-ID" dirty="0">
              <a:latin typeface="微软雅黑" panose="020B0503020204020204" pitchFamily="34" charset="-122"/>
              <a:ea typeface="微软雅黑" panose="020B0503020204020204" pitchFamily="34" charset="-122"/>
            </a:endParaRPr>
          </a:p>
        </p:txBody>
      </p:sp>
      <p:sp>
        <p:nvSpPr>
          <p:cNvPr id="16" name="文本框 1"/>
          <p:cNvSpPr txBox="1"/>
          <p:nvPr/>
        </p:nvSpPr>
        <p:spPr>
          <a:xfrm>
            <a:off x="2278782" y="1367742"/>
            <a:ext cx="2160240" cy="346249"/>
          </a:xfrm>
          <a:prstGeom prst="rect">
            <a:avLst/>
          </a:prstGeom>
          <a:noFill/>
        </p:spPr>
        <p:txBody>
          <a:bodyPr wrap="square" lIns="68580" tIns="34290" rIns="68580" bIns="3429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2278782" y="1660786"/>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Rectangle 24"/>
          <p:cNvSpPr/>
          <p:nvPr/>
        </p:nvSpPr>
        <p:spPr>
          <a:xfrm>
            <a:off x="1752795" y="2735894"/>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9" name="Oval 4"/>
          <p:cNvSpPr/>
          <p:nvPr/>
        </p:nvSpPr>
        <p:spPr>
          <a:xfrm>
            <a:off x="1414686" y="2937296"/>
            <a:ext cx="676215" cy="676215"/>
          </a:xfrm>
          <a:prstGeom prst="ellipse">
            <a:avLst/>
          </a:prstGeom>
          <a:solidFill>
            <a:srgbClr val="027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微软雅黑" panose="020B0503020204020204" pitchFamily="34" charset="-122"/>
                <a:ea typeface="微软雅黑" panose="020B0503020204020204" pitchFamily="34" charset="-122"/>
              </a:rPr>
              <a:t>02</a:t>
            </a:r>
            <a:endParaRPr lang="id-ID" dirty="0">
              <a:latin typeface="微软雅黑" panose="020B0503020204020204" pitchFamily="34" charset="-122"/>
              <a:ea typeface="微软雅黑" panose="020B0503020204020204" pitchFamily="34" charset="-122"/>
            </a:endParaRPr>
          </a:p>
        </p:txBody>
      </p:sp>
      <p:sp>
        <p:nvSpPr>
          <p:cNvPr id="20" name="文本框 1"/>
          <p:cNvSpPr txBox="1"/>
          <p:nvPr/>
        </p:nvSpPr>
        <p:spPr>
          <a:xfrm>
            <a:off x="2269163" y="2807902"/>
            <a:ext cx="2160240" cy="346249"/>
          </a:xfrm>
          <a:prstGeom prst="rect">
            <a:avLst/>
          </a:prstGeom>
          <a:noFill/>
        </p:spPr>
        <p:txBody>
          <a:bodyPr wrap="square" lIns="68580" tIns="34290" rIns="68580" bIns="34290" rtlCol="0">
            <a:spAutoFit/>
          </a:bodyPr>
          <a:lstStyle/>
          <a:p>
            <a:r>
              <a:rPr lang="zh-CN" altLang="en-US" dirty="0">
                <a:solidFill>
                  <a:srgbClr val="027BA8"/>
                </a:solidFill>
                <a:latin typeface="微软雅黑" panose="020B0503020204020204" pitchFamily="34" charset="-122"/>
                <a:ea typeface="微软雅黑" panose="020B0503020204020204" pitchFamily="34" charset="-122"/>
              </a:rPr>
              <a:t>添加标题内容</a:t>
            </a:r>
          </a:p>
        </p:txBody>
      </p:sp>
      <p:sp>
        <p:nvSpPr>
          <p:cNvPr id="21" name="矩形 20"/>
          <p:cNvSpPr/>
          <p:nvPr/>
        </p:nvSpPr>
        <p:spPr>
          <a:xfrm>
            <a:off x="2269163" y="3100946"/>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extLst>
      <p:ext uri="{BB962C8B-B14F-4D97-AF65-F5344CB8AC3E}">
        <p14:creationId xmlns:p14="http://schemas.microsoft.com/office/powerpoint/2010/main" val="37320962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inVertical)">
                                      <p:cBhvr>
                                        <p:cTn id="44" dur="500"/>
                                        <p:tgtEl>
                                          <p:spTgt spid="1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500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10" presetClass="entr" presetSubtype="0" fill="hold"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nodeType="withEffect">
                                  <p:stCondLst>
                                    <p:cond delay="50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nodeType="withEffect">
                                  <p:stCondLst>
                                    <p:cond delay="5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animBg="1"/>
      <p:bldP spid="16" grpId="0"/>
      <p:bldP spid="17" grpId="0"/>
      <p:bldP spid="18" grpId="0" animBg="1"/>
      <p:bldP spid="19" grpId="0" animBg="1"/>
      <p:bldP spid="20"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数据核对</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grpSp>
        <p:nvGrpSpPr>
          <p:cNvPr id="7" name="Group 38"/>
          <p:cNvGrpSpPr>
            <a:grpSpLocks/>
          </p:cNvGrpSpPr>
          <p:nvPr/>
        </p:nvGrpSpPr>
        <p:grpSpPr bwMode="auto">
          <a:xfrm>
            <a:off x="7082894" y="2299211"/>
            <a:ext cx="894432" cy="267139"/>
            <a:chOff x="7244862" y="2564012"/>
            <a:chExt cx="1005315" cy="299674"/>
          </a:xfrm>
        </p:grpSpPr>
        <p:cxnSp>
          <p:nvCxnSpPr>
            <p:cNvPr id="8" name="Straight Connector 39"/>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40"/>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4" name="Group 41"/>
          <p:cNvGrpSpPr>
            <a:grpSpLocks/>
          </p:cNvGrpSpPr>
          <p:nvPr/>
        </p:nvGrpSpPr>
        <p:grpSpPr bwMode="auto">
          <a:xfrm flipH="1">
            <a:off x="4135370" y="2299211"/>
            <a:ext cx="894432" cy="267139"/>
            <a:chOff x="7244862" y="2564012"/>
            <a:chExt cx="1005315" cy="299674"/>
          </a:xfrm>
        </p:grpSpPr>
        <p:cxnSp>
          <p:nvCxnSpPr>
            <p:cNvPr id="15" name="Straight Connector 42"/>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43"/>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7" name="Group 44"/>
          <p:cNvGrpSpPr>
            <a:grpSpLocks/>
          </p:cNvGrpSpPr>
          <p:nvPr/>
        </p:nvGrpSpPr>
        <p:grpSpPr bwMode="auto">
          <a:xfrm rot="1354404" flipV="1">
            <a:off x="6376393" y="4022194"/>
            <a:ext cx="894432" cy="267141"/>
            <a:chOff x="7244862" y="2564012"/>
            <a:chExt cx="1005315" cy="299674"/>
          </a:xfrm>
        </p:grpSpPr>
        <p:cxnSp>
          <p:nvCxnSpPr>
            <p:cNvPr id="18" name="Straight Connector 45"/>
            <p:cNvCxnSpPr/>
            <p:nvPr/>
          </p:nvCxnSpPr>
          <p:spPr>
            <a:xfrm flipV="1">
              <a:off x="7243091" y="2565176"/>
              <a:ext cx="393867" cy="299673"/>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46"/>
            <p:cNvCxnSpPr/>
            <p:nvPr/>
          </p:nvCxnSpPr>
          <p:spPr>
            <a:xfrm>
              <a:off x="7642763" y="2565315"/>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20" name="Group 47"/>
          <p:cNvGrpSpPr>
            <a:grpSpLocks/>
          </p:cNvGrpSpPr>
          <p:nvPr/>
        </p:nvGrpSpPr>
        <p:grpSpPr bwMode="auto">
          <a:xfrm rot="20245596" flipH="1" flipV="1">
            <a:off x="4858828" y="4022194"/>
            <a:ext cx="894432" cy="267141"/>
            <a:chOff x="7244862" y="2564012"/>
            <a:chExt cx="1005315" cy="299674"/>
          </a:xfrm>
        </p:grpSpPr>
        <p:cxnSp>
          <p:nvCxnSpPr>
            <p:cNvPr id="21" name="Straight Connector 48"/>
            <p:cNvCxnSpPr/>
            <p:nvPr/>
          </p:nvCxnSpPr>
          <p:spPr>
            <a:xfrm flipV="1">
              <a:off x="7245168" y="2564320"/>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49"/>
            <p:cNvCxnSpPr/>
            <p:nvPr/>
          </p:nvCxnSpPr>
          <p:spPr>
            <a:xfrm>
              <a:off x="7644838" y="2564460"/>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23" name="Group 1"/>
          <p:cNvGrpSpPr>
            <a:grpSpLocks/>
          </p:cNvGrpSpPr>
          <p:nvPr/>
        </p:nvGrpSpPr>
        <p:grpSpPr bwMode="auto">
          <a:xfrm>
            <a:off x="4302105" y="2026416"/>
            <a:ext cx="3507074" cy="3417697"/>
            <a:chOff x="4121518" y="1915221"/>
            <a:chExt cx="3939219" cy="3837413"/>
          </a:xfrm>
        </p:grpSpPr>
        <p:grpSp>
          <p:nvGrpSpPr>
            <p:cNvPr id="24" name="Group 52"/>
            <p:cNvGrpSpPr>
              <a:grpSpLocks/>
            </p:cNvGrpSpPr>
            <p:nvPr/>
          </p:nvGrpSpPr>
          <p:grpSpPr bwMode="auto">
            <a:xfrm>
              <a:off x="4121518" y="1915221"/>
              <a:ext cx="3939219" cy="3837413"/>
              <a:chOff x="3160707" y="1634350"/>
              <a:chExt cx="2825746" cy="2752719"/>
            </a:xfrm>
          </p:grpSpPr>
          <p:sp>
            <p:nvSpPr>
              <p:cNvPr id="29"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0"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1"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2"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027BA8"/>
              </a:solidFill>
              <a:ln w="9525">
                <a:noFill/>
                <a:round/>
                <a:headEnd/>
                <a:tailEnd/>
              </a:ln>
            </p:spPr>
            <p:txBody>
              <a:bodyPr/>
              <a:lstStyle/>
              <a:p>
                <a:pPr defTabSz="685783">
                  <a:defRPr/>
                </a:pPr>
                <a:endParaRPr lang="en-US" dirty="0">
                  <a:latin typeface="+mn-lt"/>
                </a:endParaRPr>
              </a:p>
            </p:txBody>
          </p:sp>
          <p:sp>
            <p:nvSpPr>
              <p:cNvPr id="33"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p:spPr>
            <p:txBody>
              <a:bodyPr/>
              <a:lstStyle/>
              <a:p>
                <a:pPr defTabSz="685783">
                  <a:defRPr/>
                </a:pPr>
                <a:endParaRPr lang="en-US" dirty="0">
                  <a:latin typeface="+mn-lt"/>
                </a:endParaRPr>
              </a:p>
            </p:txBody>
          </p:sp>
          <p:sp>
            <p:nvSpPr>
              <p:cNvPr id="34"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p:spPr>
            <p:txBody>
              <a:bodyPr/>
              <a:lstStyle/>
              <a:p>
                <a:pPr defTabSz="685783">
                  <a:defRPr/>
                </a:pPr>
                <a:endParaRPr lang="en-US" dirty="0">
                  <a:latin typeface="+mn-lt"/>
                </a:endParaRPr>
              </a:p>
            </p:txBody>
          </p:sp>
        </p:grpSp>
        <p:sp>
          <p:nvSpPr>
            <p:cNvPr id="25" name="Shape 1094"/>
            <p:cNvSpPr>
              <a:spLocks/>
            </p:cNvSpPr>
            <p:nvPr/>
          </p:nvSpPr>
          <p:spPr bwMode="auto">
            <a:xfrm>
              <a:off x="4568684" y="3131690"/>
              <a:ext cx="376996" cy="269235"/>
            </a:xfrm>
            <a:custGeom>
              <a:avLst/>
              <a:gdLst>
                <a:gd name="T0" fmla="*/ 188498 w 21600"/>
                <a:gd name="T1" fmla="*/ 134618 h 21600"/>
                <a:gd name="T2" fmla="*/ 188498 w 21600"/>
                <a:gd name="T3" fmla="*/ 134618 h 21600"/>
                <a:gd name="T4" fmla="*/ 188498 w 21600"/>
                <a:gd name="T5" fmla="*/ 134618 h 21600"/>
                <a:gd name="T6" fmla="*/ 188498 w 21600"/>
                <a:gd name="T7" fmla="*/ 13461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26" name="Freeform 62"/>
            <p:cNvSpPr>
              <a:spLocks noEditPoints="1"/>
            </p:cNvSpPr>
            <p:nvPr/>
          </p:nvSpPr>
          <p:spPr bwMode="auto">
            <a:xfrm>
              <a:off x="5477986" y="3065772"/>
              <a:ext cx="320256" cy="360553"/>
            </a:xfrm>
            <a:custGeom>
              <a:avLst/>
              <a:gdLst>
                <a:gd name="T0" fmla="*/ 300240 w 320"/>
                <a:gd name="T1" fmla="*/ 0 h 360"/>
                <a:gd name="T2" fmla="*/ 256205 w 320"/>
                <a:gd name="T3" fmla="*/ 0 h 360"/>
                <a:gd name="T4" fmla="*/ 240192 w 320"/>
                <a:gd name="T5" fmla="*/ 20031 h 360"/>
                <a:gd name="T6" fmla="*/ 240192 w 320"/>
                <a:gd name="T7" fmla="*/ 360553 h 360"/>
                <a:gd name="T8" fmla="*/ 320256 w 320"/>
                <a:gd name="T9" fmla="*/ 360553 h 360"/>
                <a:gd name="T10" fmla="*/ 320256 w 320"/>
                <a:gd name="T11" fmla="*/ 20031 h 360"/>
                <a:gd name="T12" fmla="*/ 300240 w 320"/>
                <a:gd name="T13" fmla="*/ 0 h 360"/>
                <a:gd name="T14" fmla="*/ 180144 w 320"/>
                <a:gd name="T15" fmla="*/ 120184 h 360"/>
                <a:gd name="T16" fmla="*/ 136109 w 320"/>
                <a:gd name="T17" fmla="*/ 120184 h 360"/>
                <a:gd name="T18" fmla="*/ 120096 w 320"/>
                <a:gd name="T19" fmla="*/ 140215 h 360"/>
                <a:gd name="T20" fmla="*/ 120096 w 320"/>
                <a:gd name="T21" fmla="*/ 360553 h 360"/>
                <a:gd name="T22" fmla="*/ 200160 w 320"/>
                <a:gd name="T23" fmla="*/ 360553 h 360"/>
                <a:gd name="T24" fmla="*/ 200160 w 320"/>
                <a:gd name="T25" fmla="*/ 140215 h 360"/>
                <a:gd name="T26" fmla="*/ 180144 w 320"/>
                <a:gd name="T27" fmla="*/ 120184 h 360"/>
                <a:gd name="T28" fmla="*/ 60048 w 320"/>
                <a:gd name="T29" fmla="*/ 240369 h 360"/>
                <a:gd name="T30" fmla="*/ 16013 w 320"/>
                <a:gd name="T31" fmla="*/ 240369 h 360"/>
                <a:gd name="T32" fmla="*/ 0 w 320"/>
                <a:gd name="T33" fmla="*/ 260399 h 360"/>
                <a:gd name="T34" fmla="*/ 0 w 320"/>
                <a:gd name="T35" fmla="*/ 360553 h 360"/>
                <a:gd name="T36" fmla="*/ 80064 w 320"/>
                <a:gd name="T37" fmla="*/ 360553 h 360"/>
                <a:gd name="T38" fmla="*/ 80064 w 320"/>
                <a:gd name="T39" fmla="*/ 260399 h 360"/>
                <a:gd name="T40" fmla="*/ 60048 w 320"/>
                <a:gd name="T41" fmla="*/ 240369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Shape 1090"/>
            <p:cNvSpPr>
              <a:spLocks/>
            </p:cNvSpPr>
            <p:nvPr/>
          </p:nvSpPr>
          <p:spPr bwMode="auto">
            <a:xfrm>
              <a:off x="6331218" y="3128517"/>
              <a:ext cx="396184" cy="336517"/>
            </a:xfrm>
            <a:custGeom>
              <a:avLst/>
              <a:gdLst>
                <a:gd name="T0" fmla="*/ 198092 w 21600"/>
                <a:gd name="T1" fmla="*/ 168259 h 21600"/>
                <a:gd name="T2" fmla="*/ 198092 w 21600"/>
                <a:gd name="T3" fmla="*/ 168259 h 21600"/>
                <a:gd name="T4" fmla="*/ 198092 w 21600"/>
                <a:gd name="T5" fmla="*/ 168259 h 21600"/>
                <a:gd name="T6" fmla="*/ 198092 w 21600"/>
                <a:gd name="T7" fmla="*/ 1682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28" name="Shape 1687"/>
            <p:cNvSpPr>
              <a:spLocks/>
            </p:cNvSpPr>
            <p:nvPr/>
          </p:nvSpPr>
          <p:spPr bwMode="auto">
            <a:xfrm>
              <a:off x="7266129" y="3116104"/>
              <a:ext cx="361315" cy="361342"/>
            </a:xfrm>
            <a:custGeom>
              <a:avLst/>
              <a:gdLst>
                <a:gd name="T0" fmla="*/ 180658 w 21600"/>
                <a:gd name="T1" fmla="*/ 180671 h 21600"/>
                <a:gd name="T2" fmla="*/ 180658 w 21600"/>
                <a:gd name="T3" fmla="*/ 180671 h 21600"/>
                <a:gd name="T4" fmla="*/ 180658 w 21600"/>
                <a:gd name="T5" fmla="*/ 180671 h 21600"/>
                <a:gd name="T6" fmla="*/ 180658 w 21600"/>
                <a:gd name="T7" fmla="*/ 18067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grpSp>
      <p:sp>
        <p:nvSpPr>
          <p:cNvPr id="35" name="Content Placeholder 2"/>
          <p:cNvSpPr txBox="1">
            <a:spLocks/>
          </p:cNvSpPr>
          <p:nvPr/>
        </p:nvSpPr>
        <p:spPr>
          <a:xfrm>
            <a:off x="850452" y="1701276"/>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6" name="Content Placeholder 2"/>
          <p:cNvSpPr txBox="1">
            <a:spLocks/>
          </p:cNvSpPr>
          <p:nvPr/>
        </p:nvSpPr>
        <p:spPr>
          <a:xfrm>
            <a:off x="8267276" y="1701276"/>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7" name="Content Placeholder 2"/>
          <p:cNvSpPr txBox="1">
            <a:spLocks/>
          </p:cNvSpPr>
          <p:nvPr/>
        </p:nvSpPr>
        <p:spPr>
          <a:xfrm>
            <a:off x="7463358" y="3933524"/>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8" name="Content Placeholder 2"/>
          <p:cNvSpPr txBox="1">
            <a:spLocks/>
          </p:cNvSpPr>
          <p:nvPr/>
        </p:nvSpPr>
        <p:spPr>
          <a:xfrm>
            <a:off x="1786556" y="3933524"/>
            <a:ext cx="3228530" cy="15837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027BA8"/>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dirty="0">
              <a:solidFill>
                <a:srgbClr val="027BA8"/>
              </a:solidFill>
              <a:latin typeface="微软雅黑" panose="020B0503020204020204" pitchFamily="34" charset="-122"/>
              <a:ea typeface="微软雅黑" panose="020B0503020204020204" pitchFamily="34" charset="-122"/>
              <a:cs typeface="Arial Unicode MS" panose="020B0604020202020204" pitchFamily="34" charset="-122"/>
              <a:sym typeface="方正兰亭黑_GBK" pitchFamily="2" charset="-122"/>
            </a:endParaRPr>
          </a:p>
          <a:p>
            <a:pPr algn="l">
              <a:lnSpc>
                <a:spcPct val="150000"/>
              </a:lnSpc>
              <a:spcAft>
                <a:spcPts val="1200"/>
              </a:spcAft>
            </a:pPr>
            <a:r>
              <a:rPr lang="zh-CN" altLang="en-US" sz="11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1100" dirty="0">
                <a:solidFill>
                  <a:schemeClr val="bg1">
                    <a:lumMod val="65000"/>
                  </a:schemeClr>
                </a:solidFill>
                <a:latin typeface="微软雅黑" pitchFamily="34" charset="-122"/>
                <a:ea typeface="微软雅黑" pitchFamily="34" charset="-122"/>
              </a:rPr>
              <a:t>您的容打在这里，或者通过复制您的文本后，在此框中选择粘贴，并选择只保留文字。</a:t>
            </a:r>
            <a:endParaRPr lang="en-US" altLang="zh-CN" sz="1100" dirty="0">
              <a:solidFill>
                <a:schemeClr val="bg1">
                  <a:lumMod val="6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5881606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22" presetClass="entr" presetSubtype="2" fill="hold"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22" presetClass="entr" presetSubtype="2" fill="hold"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8"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anim calcmode="lin" valueType="num">
                                      <p:cBhvr>
                                        <p:cTn id="55" dur="1000" fill="hold"/>
                                        <p:tgtEl>
                                          <p:spTgt spid="37"/>
                                        </p:tgtEl>
                                        <p:attrNameLst>
                                          <p:attrName>ppt_x</p:attrName>
                                        </p:attrNameLst>
                                      </p:cBhvr>
                                      <p:tavLst>
                                        <p:tav tm="0">
                                          <p:val>
                                            <p:strVal val="#ppt_x"/>
                                          </p:val>
                                        </p:tav>
                                        <p:tav tm="100000">
                                          <p:val>
                                            <p:strVal val="#ppt_x"/>
                                          </p:val>
                                        </p:tav>
                                      </p:tavLst>
                                    </p:anim>
                                    <p:anim calcmode="lin" valueType="num">
                                      <p:cBhvr>
                                        <p:cTn id="56" dur="1000" fill="hold"/>
                                        <p:tgtEl>
                                          <p:spTgt spid="37"/>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anim calcmode="lin" valueType="num">
                                      <p:cBhvr>
                                        <p:cTn id="61" dur="1000" fill="hold"/>
                                        <p:tgtEl>
                                          <p:spTgt spid="38"/>
                                        </p:tgtEl>
                                        <p:attrNameLst>
                                          <p:attrName>ppt_x</p:attrName>
                                        </p:attrNameLst>
                                      </p:cBhvr>
                                      <p:tavLst>
                                        <p:tav tm="0">
                                          <p:val>
                                            <p:strVal val="#ppt_x"/>
                                          </p:val>
                                        </p:tav>
                                        <p:tav tm="100000">
                                          <p:val>
                                            <p:strVal val="#ppt_x"/>
                                          </p:val>
                                        </p:tav>
                                      </p:tavLst>
                                    </p:anim>
                                    <p:anim calcmode="lin" valueType="num">
                                      <p:cBhvr>
                                        <p:cTn id="6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5" grpId="0"/>
      <p:bldP spid="36" grpId="0"/>
      <p:bldP spid="37" grpId="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5474" y="6672567"/>
            <a:ext cx="12215887" cy="216024"/>
          </a:xfrm>
          <a:prstGeom prst="rect">
            <a:avLst/>
          </a:prstGeom>
          <a:solidFill>
            <a:schemeClr val="bg1">
              <a:lumMod val="8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7" y="-27384"/>
            <a:ext cx="7248921" cy="432048"/>
          </a:xfrm>
          <a:prstGeom prst="rect">
            <a:avLst/>
          </a:prstGeom>
          <a:solidFill>
            <a:srgbClr val="027BA8">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47334" y="-27384"/>
            <a:ext cx="1728192" cy="432048"/>
          </a:xfrm>
          <a:prstGeom prst="rect">
            <a:avLst/>
          </a:prstGeom>
          <a:solidFill>
            <a:schemeClr val="tx1">
              <a:lumMod val="75000"/>
              <a:lumOff val="25000"/>
              <a:alpha val="9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a:spLocks/>
          </p:cNvSpPr>
          <p:nvPr/>
        </p:nvSpPr>
        <p:spPr>
          <a:xfrm>
            <a:off x="838622" y="-27384"/>
            <a:ext cx="2088232"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微软雅黑" panose="020B0503020204020204" pitchFamily="34" charset="-122"/>
                <a:ea typeface="微软雅黑" panose="020B0503020204020204" pitchFamily="34" charset="-122"/>
              </a:rPr>
              <a:t>效果追踪</a:t>
            </a:r>
          </a:p>
        </p:txBody>
      </p:sp>
      <p:sp>
        <p:nvSpPr>
          <p:cNvPr id="13" name="标题 4"/>
          <p:cNvSpPr txBox="1">
            <a:spLocks/>
          </p:cNvSpPr>
          <p:nvPr/>
        </p:nvSpPr>
        <p:spPr>
          <a:xfrm>
            <a:off x="7535366" y="-27384"/>
            <a:ext cx="1512168"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bg1"/>
                </a:solidFill>
                <a:latin typeface="微软雅黑" panose="020B0503020204020204" pitchFamily="34" charset="-122"/>
                <a:ea typeface="微软雅黑" panose="020B0503020204020204" pitchFamily="34" charset="-122"/>
              </a:rPr>
              <a:t>调查总结</a:t>
            </a:r>
          </a:p>
        </p:txBody>
      </p:sp>
      <p:sp>
        <p:nvSpPr>
          <p:cNvPr id="7" name="Rectangle 1"/>
          <p:cNvSpPr>
            <a:spLocks/>
          </p:cNvSpPr>
          <p:nvPr/>
        </p:nvSpPr>
        <p:spPr bwMode="auto">
          <a:xfrm>
            <a:off x="4475615" y="1628800"/>
            <a:ext cx="3201094" cy="2032230"/>
          </a:xfrm>
          <a:prstGeom prst="rect">
            <a:avLst/>
          </a:prstGeom>
          <a:solidFill>
            <a:srgbClr val="027BA8"/>
          </a:solidFill>
          <a:ln w="25400">
            <a:noFill/>
            <a:miter lim="800000"/>
            <a:headEnd/>
            <a:tailEnd/>
          </a:ln>
        </p:spPr>
        <p:txBody>
          <a:bodyPr lIns="0" tIns="0" rIns="0" bIns="0"/>
          <a:lstStyle/>
          <a:p>
            <a:endParaRPr lang="en-US">
              <a:latin typeface="微软雅黑" panose="020B0503020204020204" pitchFamily="34" charset="-122"/>
              <a:ea typeface="微软雅黑" panose="020B0503020204020204" pitchFamily="34" charset="-122"/>
            </a:endParaRPr>
          </a:p>
        </p:txBody>
      </p:sp>
      <p:sp>
        <p:nvSpPr>
          <p:cNvPr id="8" name="Rectangle 2"/>
          <p:cNvSpPr>
            <a:spLocks/>
          </p:cNvSpPr>
          <p:nvPr/>
        </p:nvSpPr>
        <p:spPr bwMode="auto">
          <a:xfrm>
            <a:off x="7862664" y="1628800"/>
            <a:ext cx="3201094" cy="4057819"/>
          </a:xfrm>
          <a:prstGeom prst="rect">
            <a:avLst/>
          </a:prstGeom>
          <a:solidFill>
            <a:srgbClr val="027BA8"/>
          </a:solidFill>
          <a:ln w="25400">
            <a:noFill/>
            <a:miter lim="800000"/>
            <a:headEnd/>
            <a:tailEnd/>
          </a:ln>
        </p:spPr>
        <p:txBody>
          <a:bodyPr lIns="0" tIns="0" rIns="0" bIns="0"/>
          <a:lstStyle/>
          <a:p>
            <a:pPr>
              <a:defRPr/>
            </a:pPr>
            <a:endParaRPr lang="en-US">
              <a:latin typeface="微软雅黑" panose="020B0503020204020204" pitchFamily="34" charset="-122"/>
              <a:ea typeface="微软雅黑" panose="020B0503020204020204" pitchFamily="34" charset="-122"/>
            </a:endParaRPr>
          </a:p>
        </p:txBody>
      </p:sp>
      <p:sp>
        <p:nvSpPr>
          <p:cNvPr id="9" name="Rectangle 24"/>
          <p:cNvSpPr/>
          <p:nvPr/>
        </p:nvSpPr>
        <p:spPr bwMode="auto">
          <a:xfrm>
            <a:off x="1088565" y="1628800"/>
            <a:ext cx="3200667" cy="4057819"/>
          </a:xfrm>
          <a:prstGeom prst="rect">
            <a:avLst/>
          </a:prstGeom>
          <a:blipFill dpi="0" rotWithShape="1">
            <a:blip r:embed="rId3" cstate="print">
              <a:extLst>
                <a:ext uri="{28A0092B-C50C-407E-A947-70E740481C1C}">
                  <a14:useLocalDpi xmlns:a14="http://schemas.microsoft.com/office/drawing/2010/main" val="0"/>
                </a:ext>
              </a:extLst>
            </a:blip>
            <a:srcRect/>
            <a:stretch>
              <a:fillRect l="-13390" r="-13390"/>
            </a:stretch>
          </a:bli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42900"/>
            <a:endParaRPr lang="en-US"/>
          </a:p>
        </p:txBody>
      </p:sp>
      <p:sp>
        <p:nvSpPr>
          <p:cNvPr id="14" name="Rectangle 25"/>
          <p:cNvSpPr/>
          <p:nvPr/>
        </p:nvSpPr>
        <p:spPr bwMode="auto">
          <a:xfrm>
            <a:off x="4475614" y="3840345"/>
            <a:ext cx="3201094" cy="1846274"/>
          </a:xfrm>
          <a:prstGeom prst="rect">
            <a:avLst/>
          </a:prstGeom>
          <a:blipFill dpi="0" rotWithShape="1">
            <a:blip r:embed="rId4" cstate="print">
              <a:extLst>
                <a:ext uri="{28A0092B-C50C-407E-A947-70E740481C1C}">
                  <a14:useLocalDpi xmlns:a14="http://schemas.microsoft.com/office/drawing/2010/main" val="0"/>
                </a:ext>
              </a:extLst>
            </a:blip>
            <a:srcRect/>
            <a:stretch>
              <a:fillRect t="-2912" b="-2912"/>
            </a:stretch>
          </a:bli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42900"/>
            <a:endParaRPr lang="en-US">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867491" y="2137792"/>
            <a:ext cx="2474186" cy="1118592"/>
            <a:chOff x="2288094" y="1321493"/>
            <a:chExt cx="842708" cy="1118592"/>
          </a:xfrm>
        </p:grpSpPr>
        <p:sp>
          <p:nvSpPr>
            <p:cNvPr id="16" name="矩形 15"/>
            <p:cNvSpPr/>
            <p:nvPr/>
          </p:nvSpPr>
          <p:spPr>
            <a:xfrm>
              <a:off x="2288094" y="1321493"/>
              <a:ext cx="534627"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2288094" y="1655255"/>
              <a:ext cx="842708" cy="784830"/>
            </a:xfrm>
            <a:prstGeom prst="rect">
              <a:avLst/>
            </a:prstGeom>
          </p:spPr>
          <p:txBody>
            <a:bodyPr wrap="square" anchor="ctr">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8" name="组合 17"/>
          <p:cNvGrpSpPr/>
          <p:nvPr/>
        </p:nvGrpSpPr>
        <p:grpSpPr>
          <a:xfrm>
            <a:off x="8225953" y="2132856"/>
            <a:ext cx="2474186" cy="2736304"/>
            <a:chOff x="2288094" y="1321493"/>
            <a:chExt cx="842708" cy="2736304"/>
          </a:xfrm>
        </p:grpSpPr>
        <p:sp>
          <p:nvSpPr>
            <p:cNvPr id="19" name="矩形 18"/>
            <p:cNvSpPr/>
            <p:nvPr/>
          </p:nvSpPr>
          <p:spPr>
            <a:xfrm>
              <a:off x="2288094" y="1321493"/>
              <a:ext cx="534627"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20" name="矩形 19"/>
            <p:cNvSpPr/>
            <p:nvPr/>
          </p:nvSpPr>
          <p:spPr>
            <a:xfrm>
              <a:off x="2288094" y="1657140"/>
              <a:ext cx="842708" cy="2400657"/>
            </a:xfrm>
            <a:prstGeom prst="rect">
              <a:avLst/>
            </a:prstGeom>
          </p:spPr>
          <p:txBody>
            <a:bodyPr wrap="square" anchor="ctr">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请在此输入在此输入详细文字信息和简介</a:t>
              </a:r>
              <a:r>
                <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a:t>
              </a: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50000"/>
                </a:lnSpc>
              </a:pPr>
              <a:endParaRPr lang="en-US" altLang="zh-CN" sz="1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25978705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10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7" grpId="0" animBg="1"/>
      <p:bldP spid="8" grpId="0" animBg="1"/>
      <p:bldP spid="9"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Users\Administrator\Desktop\未67题-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7" name="等腰三角形 26"/>
          <p:cNvSpPr/>
          <p:nvPr/>
        </p:nvSpPr>
        <p:spPr>
          <a:xfrm rot="10800000">
            <a:off x="2854846" y="-2981"/>
            <a:ext cx="12097345" cy="6888359"/>
          </a:xfrm>
          <a:prstGeom prst="triangle">
            <a:avLst/>
          </a:prstGeom>
          <a:solidFill>
            <a:srgbClr val="027BA8">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6109628" y="810578"/>
            <a:ext cx="609520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0800" b="1" dirty="0">
                <a:solidFill>
                  <a:schemeClr val="bg1"/>
                </a:solidFill>
                <a:latin typeface="微软雅黑" panose="020B0503020204020204" pitchFamily="34" charset="-122"/>
                <a:ea typeface="微软雅黑" panose="020B0503020204020204" pitchFamily="34" charset="-122"/>
                <a:sym typeface="方正兰亭黑_GBK" pitchFamily="2" charset="-122"/>
              </a:rPr>
              <a:t>汇报完毕</a:t>
            </a:r>
            <a:endParaRPr lang="en-US" altLang="zh-CN" sz="108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9" name="TextBox 59"/>
          <p:cNvSpPr>
            <a:spLocks noChangeArrowheads="1"/>
          </p:cNvSpPr>
          <p:nvPr/>
        </p:nvSpPr>
        <p:spPr bwMode="auto">
          <a:xfrm flipH="1">
            <a:off x="6217640" y="2653754"/>
            <a:ext cx="11161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en-US" altLang="zh-CN" sz="2400" b="1">
                <a:solidFill>
                  <a:schemeClr val="bg1"/>
                </a:solidFill>
                <a:latin typeface="Impact MT Std" pitchFamily="34" charset="0"/>
                <a:ea typeface="微软雅黑" panose="020B0503020204020204" pitchFamily="34" charset="-122"/>
                <a:sym typeface="方正兰亭黑_GBK" pitchFamily="2" charset="-122"/>
              </a:rPr>
              <a:t>2018</a:t>
            </a:r>
            <a:endParaRPr lang="en-US" altLang="zh-CN" sz="2400" b="1" dirty="0">
              <a:solidFill>
                <a:schemeClr val="bg1"/>
              </a:solidFill>
              <a:latin typeface="Impact MT Std" pitchFamily="34" charset="0"/>
              <a:ea typeface="微软雅黑" panose="020B0503020204020204" pitchFamily="34" charset="-122"/>
              <a:sym typeface="方正兰亭黑_GBK" pitchFamily="2" charset="-122"/>
            </a:endParaRPr>
          </a:p>
        </p:txBody>
      </p:sp>
      <p:cxnSp>
        <p:nvCxnSpPr>
          <p:cNvPr id="30" name="直接连接符 29"/>
          <p:cNvCxnSpPr/>
          <p:nvPr/>
        </p:nvCxnSpPr>
        <p:spPr>
          <a:xfrm>
            <a:off x="6973724" y="2526581"/>
            <a:ext cx="0" cy="660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flipH="1">
            <a:off x="7045732" y="2509738"/>
            <a:ext cx="5242162" cy="369332"/>
          </a:xfrm>
          <a:prstGeom prst="rect">
            <a:avLst/>
          </a:prstGeom>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市场调查 </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 科研报告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产品调查 </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 工作计划 </a:t>
            </a:r>
            <a:r>
              <a:rPr lang="en-US" altLang="zh-CN" dirty="0">
                <a:solidFill>
                  <a:schemeClr val="bg1"/>
                </a:solidFill>
                <a:latin typeface="微软雅黑" panose="020B0503020204020204" pitchFamily="34" charset="-122"/>
                <a:ea typeface="微软雅黑" panose="020B0503020204020204" pitchFamily="34" charset="-122"/>
              </a:rPr>
              <a:t>|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7103318" y="2924944"/>
            <a:ext cx="5976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chemeClr val="bg1"/>
                </a:solidFill>
                <a:latin typeface="微软雅黑" pitchFamily="34" charset="-122"/>
                <a:ea typeface="微软雅黑" pitchFamily="34" charset="-122"/>
                <a:sym typeface="微软雅黑" pitchFamily="34" charset="-122"/>
              </a:rPr>
              <a:t>汇报</a:t>
            </a:r>
            <a:r>
              <a:rPr lang="zh-CN" altLang="en-US" sz="1600" dirty="0">
                <a:solidFill>
                  <a:schemeClr val="bg1"/>
                </a:solidFill>
                <a:latin typeface="微软雅黑" pitchFamily="34" charset="-122"/>
                <a:ea typeface="微软雅黑" pitchFamily="34" charset="-122"/>
                <a:sym typeface="微软雅黑" pitchFamily="34" charset="-122"/>
              </a:rPr>
              <a:t>：恒好美</a:t>
            </a:r>
            <a:r>
              <a:rPr lang="zh-CN" altLang="en-US" sz="1600" dirty="0" smtClean="0">
                <a:solidFill>
                  <a:schemeClr val="bg1"/>
                </a:solidFill>
                <a:latin typeface="微软雅黑" pitchFamily="34" charset="-122"/>
                <a:ea typeface="微软雅黑" pitchFamily="34" charset="-122"/>
                <a:sym typeface="微软雅黑" pitchFamily="34" charset="-122"/>
              </a:rPr>
              <a:t>佳   部门</a:t>
            </a:r>
            <a:r>
              <a:rPr lang="zh-CN" altLang="en-US" sz="1600" dirty="0">
                <a:solidFill>
                  <a:schemeClr val="bg1"/>
                </a:solidFill>
                <a:latin typeface="微软雅黑" pitchFamily="34" charset="-122"/>
                <a:ea typeface="微软雅黑" pitchFamily="34" charset="-122"/>
                <a:sym typeface="微软雅黑" pitchFamily="34" charset="-122"/>
              </a:rPr>
              <a:t>：销售部</a:t>
            </a:r>
          </a:p>
        </p:txBody>
      </p:sp>
      <p:sp>
        <p:nvSpPr>
          <p:cNvPr id="33" name="矩形 32"/>
          <p:cNvSpPr/>
          <p:nvPr/>
        </p:nvSpPr>
        <p:spPr>
          <a:xfrm>
            <a:off x="6217640" y="3311119"/>
            <a:ext cx="5364596" cy="121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flipH="1">
            <a:off x="-25475" y="3466782"/>
            <a:ext cx="2769749" cy="3418602"/>
          </a:xfrm>
          <a:prstGeom prst="triangle">
            <a:avLst>
              <a:gd name="adj" fmla="val 100000"/>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3" descr="C:\Users\Administrator\Desktop\未67题-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599" y="4581128"/>
            <a:ext cx="1224136" cy="117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5825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ppt_y</p:attrName>
                                        </p:attrNameLst>
                                      </p:cBhvr>
                                      <p:tavLst>
                                        <p:tav tm="0">
                                          <p:val>
                                            <p:strVal val="#ppt_y+#ppt_h*1.125000"/>
                                          </p:val>
                                        </p:tav>
                                        <p:tav tm="100000">
                                          <p:val>
                                            <p:strVal val="#ppt_y"/>
                                          </p:val>
                                        </p:tav>
                                      </p:tavLst>
                                    </p:anim>
                                    <p:animEffect transition="in" filter="wipe(up)">
                                      <p:cBhvr>
                                        <p:cTn id="14" dur="500"/>
                                        <p:tgtEl>
                                          <p:spTgt spid="28"/>
                                        </p:tgtEl>
                                      </p:cBhvr>
                                    </p:animEffect>
                                  </p:childTnLst>
                                </p:cTn>
                              </p:par>
                              <p:par>
                                <p:cTn id="15" presetID="12" presetClass="entr" presetSubtype="4" fill="hold" grpId="0" nodeType="withEffect">
                                  <p:stCondLst>
                                    <p:cond delay="100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p:tgtEl>
                                          <p:spTgt spid="29"/>
                                        </p:tgtEl>
                                        <p:attrNameLst>
                                          <p:attrName>ppt_y</p:attrName>
                                        </p:attrNameLst>
                                      </p:cBhvr>
                                      <p:tavLst>
                                        <p:tav tm="0">
                                          <p:val>
                                            <p:strVal val="#ppt_y+#ppt_h*1.125000"/>
                                          </p:val>
                                        </p:tav>
                                        <p:tav tm="100000">
                                          <p:val>
                                            <p:strVal val="#ppt_y"/>
                                          </p:val>
                                        </p:tav>
                                      </p:tavLst>
                                    </p:anim>
                                    <p:animEffect transition="in" filter="wipe(up)">
                                      <p:cBhvr>
                                        <p:cTn id="18" dur="500"/>
                                        <p:tgtEl>
                                          <p:spTgt spid="29"/>
                                        </p:tgtEl>
                                      </p:cBhvr>
                                    </p:animEffect>
                                  </p:childTnLst>
                                </p:cTn>
                              </p:par>
                            </p:childTnLst>
                          </p:cTn>
                        </p:par>
                        <p:par>
                          <p:cTn id="19" fill="hold">
                            <p:stCondLst>
                              <p:cond delay="2500"/>
                            </p:stCondLst>
                            <p:childTnLst>
                              <p:par>
                                <p:cTn id="20" presetID="16" presetClass="entr" presetSubtype="4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outHorizontal)">
                                      <p:cBhvr>
                                        <p:cTn id="22" dur="500"/>
                                        <p:tgtEl>
                                          <p:spTgt spid="30"/>
                                        </p:tgtEl>
                                      </p:cBhvr>
                                    </p:animEffect>
                                  </p:childTnLst>
                                </p:cTn>
                              </p:par>
                            </p:childTnLst>
                          </p:cTn>
                        </p:par>
                        <p:par>
                          <p:cTn id="23" fill="hold">
                            <p:stCondLst>
                              <p:cond delay="3000"/>
                            </p:stCondLst>
                            <p:childTnLst>
                              <p:par>
                                <p:cTn id="24" presetID="16" presetClass="entr" presetSubtype="21"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750"/>
                                        <p:tgtEl>
                                          <p:spTgt spid="31"/>
                                        </p:tgtEl>
                                      </p:cBhvr>
                                    </p:animEffect>
                                  </p:childTnLst>
                                </p:cTn>
                              </p:par>
                            </p:childTnLst>
                          </p:cTn>
                        </p:par>
                        <p:par>
                          <p:cTn id="27" fill="hold">
                            <p:stCondLst>
                              <p:cond delay="3750"/>
                            </p:stCondLst>
                            <p:childTnLst>
                              <p:par>
                                <p:cTn id="28" presetID="42"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1000"/>
                                        <p:tgtEl>
                                          <p:spTgt spid="32"/>
                                        </p:tgtEl>
                                      </p:cBhvr>
                                    </p:animEffect>
                                    <p:anim calcmode="lin" valueType="num">
                                      <p:cBhvr>
                                        <p:cTn id="31" dur="1000" fill="hold"/>
                                        <p:tgtEl>
                                          <p:spTgt spid="32"/>
                                        </p:tgtEl>
                                        <p:attrNameLst>
                                          <p:attrName>ppt_x</p:attrName>
                                        </p:attrNameLst>
                                      </p:cBhvr>
                                      <p:tavLst>
                                        <p:tav tm="0">
                                          <p:val>
                                            <p:strVal val="#ppt_x"/>
                                          </p:val>
                                        </p:tav>
                                        <p:tav tm="100000">
                                          <p:val>
                                            <p:strVal val="#ppt_x"/>
                                          </p:val>
                                        </p:tav>
                                      </p:tavLst>
                                    </p:anim>
                                    <p:anim calcmode="lin" valueType="num">
                                      <p:cBhvr>
                                        <p:cTn id="32" dur="1000" fill="hold"/>
                                        <p:tgtEl>
                                          <p:spTgt spid="32"/>
                                        </p:tgtEl>
                                        <p:attrNameLst>
                                          <p:attrName>ppt_y</p:attrName>
                                        </p:attrNameLst>
                                      </p:cBhvr>
                                      <p:tavLst>
                                        <p:tav tm="0">
                                          <p:val>
                                            <p:strVal val="#ppt_y+.1"/>
                                          </p:val>
                                        </p:tav>
                                        <p:tav tm="100000">
                                          <p:val>
                                            <p:strVal val="#ppt_y"/>
                                          </p:val>
                                        </p:tav>
                                      </p:tavLst>
                                    </p:anim>
                                  </p:childTnLst>
                                </p:cTn>
                              </p:par>
                            </p:childTnLst>
                          </p:cTn>
                        </p:par>
                        <p:par>
                          <p:cTn id="33" fill="hold">
                            <p:stCondLst>
                              <p:cond delay="4750"/>
                            </p:stCondLst>
                            <p:childTnLst>
                              <p:par>
                                <p:cTn id="34" presetID="16" presetClass="entr" presetSubtype="21"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inVertical)">
                                      <p:cBhvr>
                                        <p:cTn id="36" dur="500"/>
                                        <p:tgtEl>
                                          <p:spTgt spid="33"/>
                                        </p:tgtEl>
                                      </p:cBhvr>
                                    </p:animEffect>
                                  </p:childTnLst>
                                </p:cTn>
                              </p:par>
                            </p:childTnLst>
                          </p:cTn>
                        </p:par>
                        <p:par>
                          <p:cTn id="37" fill="hold">
                            <p:stCondLst>
                              <p:cond delay="525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1" grpId="0"/>
      <p:bldP spid="32" grpId="0"/>
      <p:bldP spid="3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2d8f326c16a3565ca7d167afdd7d35236ad34eb"/>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714</TotalTime>
  <Words>4823</Words>
  <Application>Microsoft Office PowerPoint</Application>
  <PresentationFormat>自定义</PresentationFormat>
  <Paragraphs>412</Paragraphs>
  <Slides>32</Slides>
  <Notes>32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Arial Unicode MS</vt:lpstr>
      <vt:lpstr>Gill Sans</vt:lpstr>
      <vt:lpstr>Impact MT Std</vt:lpstr>
      <vt:lpstr>Lato Regular</vt:lpstr>
      <vt:lpstr>Meiryo UI</vt:lpstr>
      <vt:lpstr>Open Sans Light</vt:lpstr>
      <vt:lpstr>方正兰亭黑_GBK</vt:lpstr>
      <vt:lpstr>宋体</vt:lpstr>
      <vt:lpstr>微软雅黑</vt:lpstr>
      <vt:lpstr>Agency FB</vt:lpstr>
      <vt:lpstr>Arial</vt:lpstr>
      <vt:lpstr>Calibri</vt:lpstr>
      <vt:lpstr>Lato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恒好美佳   </dc:title>
  <dc:description>恒好美佳   https://sppt.taobao.com/</dc:description>
  <cp:lastModifiedBy>微软用户</cp:lastModifiedBy>
  <cp:revision>2</cp:revision>
  <dcterms:created xsi:type="dcterms:W3CDTF">2016-08-17T11:23:02Z</dcterms:created>
  <dcterms:modified xsi:type="dcterms:W3CDTF">2018-08-31T12:14:05Z</dcterms:modified>
</cp:coreProperties>
</file>