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4"/>
  </p:notesMasterIdLst>
  <p:sldIdLst>
    <p:sldId id="256" r:id="rId2"/>
    <p:sldId id="294" r:id="rId3"/>
    <p:sldId id="321" r:id="rId4"/>
    <p:sldId id="297" r:id="rId5"/>
    <p:sldId id="397" r:id="rId6"/>
    <p:sldId id="292" r:id="rId7"/>
    <p:sldId id="339" r:id="rId8"/>
    <p:sldId id="398" r:id="rId9"/>
    <p:sldId id="299" r:id="rId10"/>
    <p:sldId id="362" r:id="rId11"/>
    <p:sldId id="384" r:id="rId12"/>
    <p:sldId id="371" r:id="rId13"/>
    <p:sldId id="346" r:id="rId14"/>
    <p:sldId id="409" r:id="rId15"/>
    <p:sldId id="331" r:id="rId16"/>
    <p:sldId id="410" r:id="rId17"/>
    <p:sldId id="411" r:id="rId18"/>
    <p:sldId id="387" r:id="rId19"/>
    <p:sldId id="388" r:id="rId20"/>
    <p:sldId id="389" r:id="rId21"/>
    <p:sldId id="405" r:id="rId22"/>
    <p:sldId id="406" r:id="rId23"/>
    <p:sldId id="407" r:id="rId24"/>
    <p:sldId id="408" r:id="rId25"/>
    <p:sldId id="385" r:id="rId26"/>
    <p:sldId id="386" r:id="rId27"/>
    <p:sldId id="390" r:id="rId28"/>
    <p:sldId id="391" r:id="rId29"/>
    <p:sldId id="399" r:id="rId30"/>
    <p:sldId id="392" r:id="rId31"/>
    <p:sldId id="400" r:id="rId32"/>
    <p:sldId id="309" r:id="rId33"/>
    <p:sldId id="332" r:id="rId34"/>
    <p:sldId id="364" r:id="rId35"/>
    <p:sldId id="367" r:id="rId36"/>
    <p:sldId id="370" r:id="rId37"/>
    <p:sldId id="369" r:id="rId38"/>
    <p:sldId id="368" r:id="rId39"/>
    <p:sldId id="303" r:id="rId40"/>
    <p:sldId id="372" r:id="rId41"/>
    <p:sldId id="333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48" r:id="rId50"/>
    <p:sldId id="334" r:id="rId51"/>
    <p:sldId id="335" r:id="rId52"/>
    <p:sldId id="336" r:id="rId53"/>
    <p:sldId id="380" r:id="rId54"/>
    <p:sldId id="308" r:id="rId55"/>
    <p:sldId id="382" r:id="rId56"/>
    <p:sldId id="383" r:id="rId57"/>
    <p:sldId id="323" r:id="rId58"/>
    <p:sldId id="326" r:id="rId59"/>
    <p:sldId id="327" r:id="rId60"/>
    <p:sldId id="337" r:id="rId61"/>
    <p:sldId id="338" r:id="rId62"/>
    <p:sldId id="302" r:id="rId63"/>
    <p:sldId id="307" r:id="rId64"/>
    <p:sldId id="316" r:id="rId65"/>
    <p:sldId id="315" r:id="rId66"/>
    <p:sldId id="314" r:id="rId67"/>
    <p:sldId id="318" r:id="rId68"/>
    <p:sldId id="304" r:id="rId69"/>
    <p:sldId id="363" r:id="rId70"/>
    <p:sldId id="376" r:id="rId71"/>
    <p:sldId id="379" r:id="rId72"/>
    <p:sldId id="378" r:id="rId73"/>
    <p:sldId id="298" r:id="rId74"/>
    <p:sldId id="328" r:id="rId75"/>
    <p:sldId id="377" r:id="rId76"/>
    <p:sldId id="360" r:id="rId77"/>
    <p:sldId id="403" r:id="rId78"/>
    <p:sldId id="393" r:id="rId79"/>
    <p:sldId id="394" r:id="rId80"/>
    <p:sldId id="395" r:id="rId81"/>
    <p:sldId id="310" r:id="rId82"/>
    <p:sldId id="306" r:id="rId83"/>
    <p:sldId id="311" r:id="rId84"/>
    <p:sldId id="312" r:id="rId85"/>
    <p:sldId id="293" r:id="rId86"/>
    <p:sldId id="344" r:id="rId87"/>
    <p:sldId id="342" r:id="rId88"/>
    <p:sldId id="404" r:id="rId89"/>
    <p:sldId id="375" r:id="rId90"/>
    <p:sldId id="345" r:id="rId91"/>
    <p:sldId id="373" r:id="rId92"/>
    <p:sldId id="261" r:id="rId93"/>
  </p:sldIdLst>
  <p:sldSz cx="9599613" cy="7199313"/>
  <p:notesSz cx="67945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7" userDrawn="1">
          <p15:clr>
            <a:srgbClr val="A4A3A4"/>
          </p15:clr>
        </p15:guide>
        <p15:guide id="2" pos="30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58" y="-96"/>
      </p:cViewPr>
      <p:guideLst>
        <p:guide orient="horz" pos="2267"/>
        <p:guide pos="30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50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61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2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8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万达城月度汇报模板-0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160" y="-6985"/>
            <a:ext cx="9614006" cy="72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mailto:xinmeiti@wanda.cn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万达城月度汇报模板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1" y="0"/>
            <a:ext cx="9611470" cy="7199313"/>
          </a:xfrm>
          <a:prstGeom prst="rect">
            <a:avLst/>
          </a:prstGeom>
        </p:spPr>
      </p:pic>
      <p:sp>
        <p:nvSpPr>
          <p:cNvPr id="13315" name="矩形 32773"/>
          <p:cNvSpPr/>
          <p:nvPr/>
        </p:nvSpPr>
        <p:spPr>
          <a:xfrm>
            <a:off x="3952" y="2789594"/>
            <a:ext cx="9602717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zh-CN" altLang="en-US" sz="54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万达集团新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媒体投放蓝皮书</a:t>
            </a:r>
            <a:endParaRPr lang="en-US" altLang="zh-CN" sz="54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0418" y="4422261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( </a:t>
            </a:r>
            <a:r>
              <a: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绝密文件 请勿外传）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2338" y="1173671"/>
            <a:ext cx="7737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调查显示，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的网友会通过手机阅读新闻资讯，因此新闻客户端是一个重要的投放渠道。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主流新闻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客户端主要包括：腾讯新闻、今日头条、网易新闻、新浪新闻、凤凰新闻、搜狐新闻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、一点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资讯、天天快报等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。他们可以分为两种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类别：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、精准定制类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每个人的阅读习惯定向推荐内容，包括今日头条、一点资讯、天天快报。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、常规新闻类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按照频道划分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讯、网易、新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浪、凤凰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、搜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狐均属此类。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48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9230" y="1392307"/>
            <a:ext cx="7784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目前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主流新闻客户端的广告形式主要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有三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、开屏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打开新闻客户端时，会出现几秒钟的广告。这种广告的优势在于品牌效应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强，劣势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在于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“烧钱”。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即用户在阅读新闻时，在新闻页中看到的广告，这种广告主要以图文、图片形式展示。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页广告。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广告出现在文章末尾，主要以文字链、图片两种形式展示。 </a:t>
            </a:r>
          </a:p>
        </p:txBody>
      </p:sp>
    </p:spTree>
    <p:extLst>
      <p:ext uri="{BB962C8B-B14F-4D97-AF65-F5344CB8AC3E}">
        <p14:creationId xmlns:p14="http://schemas.microsoft.com/office/powerpoint/2010/main" val="39577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2337" y="1935671"/>
            <a:ext cx="7737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新闻客户端广告投放在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朝着“精准”方向推进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，基本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都可以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按照地域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进行投放，其中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信息流广告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性价比较高，是目前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用得较多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但要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达到好的投放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效果，“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广告创意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”至关重要，它直接决定着转化率的高低。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1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7847" y="1811333"/>
            <a:ext cx="7509690" cy="3435017"/>
          </a:xfrm>
          <a:prstGeom prst="rect">
            <a:avLst/>
          </a:prstGeom>
        </p:spPr>
        <p:txBody>
          <a:bodyPr wrap="square" lIns="87097" tIns="43548" rIns="87097" bIns="4354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今日头条：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今日头条是以定制、精准为导向的新闻客户端，每个人上今日头条看到的新闻都不一样，系统根据网友的阅读兴趣，定向推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送，以近似内容资讯的方式，友好精准的传递品牌信息。</a:t>
            </a:r>
            <a:endParaRPr lang="en-US" altLang="zh-CN" sz="2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目前日活跃用户</a:t>
            </a:r>
            <a:r>
              <a:rPr lang="en-US" altLang="zh-CN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964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8218" y="779702"/>
            <a:ext cx="7511013" cy="5027760"/>
          </a:xfrm>
          <a:prstGeom prst="rect">
            <a:avLst/>
          </a:prstGeom>
        </p:spPr>
        <p:txBody>
          <a:bodyPr wrap="square" lIns="87097" tIns="43548" rIns="87097" bIns="4354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今日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</a:t>
            </a: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有三种投放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模式比较适合房地产项目：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、地域开屏广告：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指定城市的人群可以看到，按照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CPD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付费；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信息流：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指定城市、性别和年龄的人群可以在第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4-10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屏的第四条位置看到广告，按照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费；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、竞价投放：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除了以上纬度外，还可按照兴趣、职业、天气、手机型号、甚至客户睡觉时间投放，可以在第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屏之后看到，按照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8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7" y="1642871"/>
            <a:ext cx="2553478" cy="40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19" y="1578547"/>
            <a:ext cx="2626458" cy="40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5" y="1578547"/>
            <a:ext cx="2543289" cy="40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218" y="474902"/>
            <a:ext cx="7511013" cy="5027760"/>
          </a:xfrm>
          <a:prstGeom prst="rect">
            <a:avLst/>
          </a:prstGeom>
        </p:spPr>
        <p:txBody>
          <a:bodyPr wrap="square" lIns="87097" tIns="43548" rIns="87097" bIns="4354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今日头条投放提醒：</a:t>
            </a:r>
            <a:endParaRPr lang="en-US" altLang="zh-CN" sz="23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、今日头条推出了“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多素材创意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”，可以在后台上传多种广告素材，系统会根据客户的点击情况，自动推送点击最多的广告素材（案例见下方）。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此外，也可以准备不同的素材，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在不同时间</a:t>
            </a:r>
            <a:r>
              <a:rPr lang="zh-CN" altLang="en-US" sz="2300" b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、人群等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，均可投放不同内容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，以确保客户的转化率。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3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28" y="4670515"/>
            <a:ext cx="6550391" cy="21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3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8218" y="779702"/>
            <a:ext cx="7511013" cy="4496846"/>
          </a:xfrm>
          <a:prstGeom prst="rect">
            <a:avLst/>
          </a:prstGeom>
        </p:spPr>
        <p:txBody>
          <a:bodyPr wrap="square" lIns="87097" tIns="43548" rIns="87097" bIns="43548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、广告的投放人群固然重要，但销售支持工作也必须到位。比如通过监测如果发现晚上点击咱们广告的网友多，就不能采用以前留售楼处电话的方式，而可以采用：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电话登记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让网友留下电话号码。这种方式最好能第一时间反拨电话，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或者第一时间发短信。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在线咨询</a:t>
            </a:r>
            <a:r>
              <a:rPr lang="zh-CN" altLang="en-US" sz="2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：安排置业顾问在线解答。</a:t>
            </a:r>
            <a:endParaRPr lang="en-US" altLang="zh-CN" sz="2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48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280364"/>
            <a:ext cx="76463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腾讯新闻在新闻客户端中排名前三位。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腾讯新闻客户端倚靠腾讯旗下多个社交产品数据，可提供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纬度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，包括：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、按照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进行投放，如成都项目可选择只投放给成都网友；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、按照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用户特征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进行投放，如阅读喜好等；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3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、还可按照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频道、时间段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进行投放。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506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96887"/>
            <a:ext cx="76463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投放形式选择：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腾讯新闻可以按照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CPD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（日）或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（千人曝光）进行投放，投放形式主要包括：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1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、开屏广告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、焦点图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、信息流广告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（从性价比角度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，推荐该形式）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4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、详情页广告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493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9230" y="1425045"/>
            <a:ext cx="8065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随着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消费者行为习惯的变化，中国广告的投放重心已经从传统媒体转向新媒体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集团董事长明确要求：集团所有业务要向新媒体转变，要求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增加新媒体在项目营销推广工作中的比重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新媒体费用须达到媒体推广费用的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70%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以上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为实现科学、有效投放，文旅项目管理中心特制定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万达文旅新媒体投放蓝皮书）（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2016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年第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版），用以指导文旅各项目的新媒体投放工作。</a:t>
            </a:r>
            <a:endParaRPr lang="en-US" altLang="zh-CN" sz="2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4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9873"/>
            <a:ext cx="2551478" cy="44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25" y="1377460"/>
            <a:ext cx="2517127" cy="44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67" y="1359874"/>
            <a:ext cx="2532326" cy="44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991775"/>
            <a:ext cx="76463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客户端，可以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投放开屏、焦点、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信息流等，按照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付费。部分位置可按照地域定向投放。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18" y="3118337"/>
            <a:ext cx="2214921" cy="39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63" y="3118338"/>
            <a:ext cx="2154952" cy="39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8" y="3118338"/>
            <a:ext cx="2210758" cy="39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174" y="1749288"/>
            <a:ext cx="81270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（手机新浪网）：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因为新浪新闻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发展较晚，所以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它主推其新浪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端（手机新浪网）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手机新浪网日均登陆人次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1.14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亿，是目前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端最为活跃的。多数用户通过移动端搜索、网页收藏夹等方式进入。除了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焦点图、图文广告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之外，还有两种较为特别的广告形式。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698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8467" y="5768151"/>
            <a:ext cx="26765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下拉广告：</a:t>
            </a: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自动下拉展示广告，展示时长为</a:t>
            </a:r>
            <a:r>
              <a:rPr lang="en-US" altLang="zh-CN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秒后，广告展示完毕渐进式缩至为文字</a:t>
            </a: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链。</a:t>
            </a:r>
            <a:endParaRPr lang="zh-CN" altLang="en-US" sz="1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67" y="1047671"/>
            <a:ext cx="274783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4" y="1047670"/>
            <a:ext cx="2837759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267934" y="5814500"/>
            <a:ext cx="29264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浮出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广告：</a:t>
            </a: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屏幕底部向上浮出，动态效果，悬浮</a:t>
            </a:r>
            <a:r>
              <a:rPr lang="en-US" altLang="zh-CN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秒后自动消失，配有关闭按钮</a:t>
            </a:r>
            <a:endParaRPr lang="en-US" altLang="zh-CN" sz="1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22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174" y="1045904"/>
            <a:ext cx="81270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新浪龙渊、新浪扶翼：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新浪龙渊和扶翼是新浪两款广告产品。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新浪门户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cookie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和微博注册用户的大数据为基础做精准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投放，类似于新浪内部的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DSP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投放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的资源包括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新浪网的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PC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端、新浪新闻客户端、手机新浪网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（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WAP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端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）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以及新浪移动联盟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（新浪旗下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APP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及合作媒体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APP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）。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浪龙渊和扶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翼的差别在于：前者主要投放较好的广告位置，按照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付费；后者主要投放内部非一类广告资源，但可以按照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536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96887"/>
            <a:ext cx="76463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网易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网易新闻在新闻客户端中排名前三位。目前日活跃用户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万。相对其它客户端，用户的水平及忠诚度较高。网易新闻的内容以人工编辑为主。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网易在可以进行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地域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投放，如定向广州。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CPD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）或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（千人曝光）付费。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595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881779"/>
            <a:ext cx="8302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投放形式：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、开屏广告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、焦点图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、信息流（含大图、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图文和三小图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）从性价比角度，推荐选择信息流广告。</a:t>
            </a:r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12" y="3350242"/>
            <a:ext cx="2183426" cy="36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08" y="3393330"/>
            <a:ext cx="2046897" cy="364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50" y="3393331"/>
            <a:ext cx="1981338" cy="364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96887"/>
            <a:ext cx="7646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搜狐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搜狐新闻客户端可以投放开屏、焦点、信息流、下拉刷新等位置广告，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其中比较推荐信息流图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文广告。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曝光）付费，可以对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人群进行城市、兴趣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搜狐今年实行“区域下沉”战略，所以搜狐的新闻客户端“城市频道”非常靠前。（具体见下页）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15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4430" y="905226"/>
            <a:ext cx="8159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搜狐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新闻客户端最大的特点是“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人工编辑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智能推荐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”，在网友每日打开客户端的第一次，看到的头条区都是人工编辑的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内容。但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一旦下拉，出现的就是根据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网友阅读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习惯推荐的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81421"/>
            <a:ext cx="2426678" cy="391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29" y="3281422"/>
            <a:ext cx="2424748" cy="391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" y="1831486"/>
            <a:ext cx="22479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24" y="1723292"/>
            <a:ext cx="2327449" cy="40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08" y="1831487"/>
            <a:ext cx="2486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8418" y="6096000"/>
            <a:ext cx="23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697" y="6084277"/>
            <a:ext cx="23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信息流小图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234" y="6075457"/>
            <a:ext cx="235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下拉刷新位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936" y="1096163"/>
            <a:ext cx="662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部分搜狐新闻客户端广告位：</a:t>
            </a:r>
          </a:p>
        </p:txBody>
      </p:sp>
    </p:spTree>
    <p:extLst>
      <p:ext uri="{BB962C8B-B14F-4D97-AF65-F5344CB8AC3E}">
        <p14:creationId xmlns:p14="http://schemas.microsoft.com/office/powerpoint/2010/main" val="39164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/>
          <p:cNvSpPr>
            <a:spLocks noChangeArrowheads="1"/>
          </p:cNvSpPr>
          <p:nvPr/>
        </p:nvSpPr>
        <p:spPr bwMode="auto">
          <a:xfrm>
            <a:off x="991036" y="3113819"/>
            <a:ext cx="1424943" cy="7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94" tIns="47997" rIns="95994" bIns="47997">
            <a:spAutoFit/>
          </a:bodyPr>
          <a:lstStyle/>
          <a:p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目录</a:t>
            </a:r>
            <a:endParaRPr lang="zh-CN" altLang="en-US" sz="42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" name="直接连接符 16"/>
          <p:cNvSpPr>
            <a:spLocks noChangeShapeType="1"/>
          </p:cNvSpPr>
          <p:nvPr/>
        </p:nvSpPr>
        <p:spPr bwMode="auto">
          <a:xfrm rot="5400000">
            <a:off x="220179" y="3829006"/>
            <a:ext cx="4392625" cy="1025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95994" tIns="47997" rIns="95994" bIns="47997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54924" y="1511564"/>
            <a:ext cx="52284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一、新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媒体九大投放渠道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二、新闻客户端投放指南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平台投放指南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四、社交媒体投放指南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五、视频平台投放指南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平台投放指南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七、新媒体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投放工作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11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358" y="1855029"/>
            <a:ext cx="8284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除了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客户端之外，搜狐的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WAP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的日访问人次超过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，而且广告形式灵活，可以考虑投放。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WAP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是指网友通过浏览器输入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m.sohu.com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或直接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点击“手机搜狐网”图标进入，这种使用习惯在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年龄较大的用户和二三线城市中较多存在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0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" y="2061846"/>
            <a:ext cx="2697258" cy="44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4" y="2061846"/>
            <a:ext cx="2599350" cy="43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38" y="2044595"/>
            <a:ext cx="2627070" cy="4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936" y="1096163"/>
            <a:ext cx="662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部分搜狐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站的广告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位：</a:t>
            </a:r>
          </a:p>
        </p:txBody>
      </p:sp>
    </p:spTree>
    <p:extLst>
      <p:ext uri="{BB962C8B-B14F-4D97-AF65-F5344CB8AC3E}">
        <p14:creationId xmlns:p14="http://schemas.microsoft.com/office/powerpoint/2010/main" val="34749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96887"/>
            <a:ext cx="76463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凤凰新闻：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凤凰平台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专业、权威、原创，其所拥有的网友相对比较成熟和高端，可以考虑使用。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不足之处在于，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不鼓励“按照地域进行投放”，这对于我们的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投放来说是一个硬伤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。如若投放，需要在投放内容上进行巧妙设计。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512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7684" y="1217065"/>
            <a:ext cx="76932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使用凤凰新闻客户端的建议为：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信息流当中的图文广告（如下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示意）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选择头条、财经、汽车等各个子栏目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强调内容的策划，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吸引目标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人群进入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示例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中央文化区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选择凤凰新闻客户端进行豪宅的投放，可以在标题中体现“湖北人”之类字样，如《为何飞黄腾达的湖北人都这样说》，吸引所有网友中的湖北籍人士关注，进去之后可巧妙转到项目，并吸引客户留下电话号码。 </a:t>
            </a:r>
          </a:p>
        </p:txBody>
      </p:sp>
    </p:spTree>
    <p:extLst>
      <p:ext uri="{BB962C8B-B14F-4D97-AF65-F5344CB8AC3E}">
        <p14:creationId xmlns:p14="http://schemas.microsoft.com/office/powerpoint/2010/main" val="18726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28" y="1359876"/>
            <a:ext cx="2877769" cy="51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2" y="1359876"/>
            <a:ext cx="2799231" cy="51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397595"/>
            <a:ext cx="76463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一点资讯：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近期异军突起的一款新闻客户端，凤凰注资。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一点资讯的逻辑类似于“今日头条”。它定义为是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一款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为兴趣而生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，放弃了 “娱乐”、“军事”等传统的频道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订阅的新闻组织方式，而是通过微博绑定，猜出用户的兴趣，让每个人的频道列表都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不一样，另外用户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还能自定义话题频道。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448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701191"/>
            <a:ext cx="2843334" cy="49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38" y="1701191"/>
            <a:ext cx="2852824" cy="49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828318" y="922139"/>
            <a:ext cx="603242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一点资讯页面，可按照兴趣随时进行定制。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96887"/>
            <a:ext cx="76463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投放形式选择：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一点资讯可按照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（千人曝光）进行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投放，投放形式主要包括：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1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、开屏广告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、信息流广告（含图文和视频）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、文章详情底部广告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0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5" y="1516185"/>
            <a:ext cx="2305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78" y="1430460"/>
            <a:ext cx="223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47" y="1422277"/>
            <a:ext cx="2105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446819" y="332531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5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2884243" y="3315135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九大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投放渠道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7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4" y="1863969"/>
            <a:ext cx="8159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是中国三大互联网巨头百度、阿里巴巴和腾讯的首字母缩写，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他们占据着中国大半的互联网江湖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从大数据上来讲，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分别掌握着一般型数据、交易型数据和关系型数据领域的话语权，但彼此间并不开放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如何利用好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的广告资源，借助其优质数据做好营销，是我们不可回避的课题。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4" y="1418492"/>
            <a:ext cx="89916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54" y="2262554"/>
            <a:ext cx="8346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调查显示：在使用互联网时，“搜索”是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的网友最经常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功能之一。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百度产品非常多，以下几类产品相对适合房地产项目。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6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277816"/>
            <a:ext cx="5111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产品一、搜索产品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在百度的搜索框中搜索相应关键词，在第一条到第四条位置均可以投放相应广告，投放广告的信息下方会出现“推广”两个字。按照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（点击）付费。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2" y="1277816"/>
            <a:ext cx="3257550" cy="546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8215" y="1154075"/>
            <a:ext cx="81240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文旅项目可考虑投放：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本项目名称：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网友搜索“哈尔滨万达城”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第一位必须我们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信息，这类名称通常不用付费也可以通过优化做到；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竞品项目名称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网友搜索竞争楼盘，如“武汉天地”后看到的第一位信息是我们的项目，可使用如“先看看武汉顶级豪宅汉峻”这种定制引导语；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相关常用搜索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如“松北＋买房”、“红谷滩＋好房”等，看到的第一位信息是我们的项目，具体投放词可与百度方进行沟通后、根据本地网友搜索习惯确定，并密切监控搜索情况，可随时调整投放词。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9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23" y="1101902"/>
            <a:ext cx="863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产品二、百度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MDSP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（类似百度联盟的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892" y="1844001"/>
            <a:ext cx="82882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百度联合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个合作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，针对客户在网上行为轨迹，圈定目标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用户进行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投放，按照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付费，人群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选择可根据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个方面的维度：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、人口属性：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年龄、性别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、地理位置定向：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省、市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生活形态定向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：兴趣爱好、品牌爱好等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4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LBS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区域定向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：访问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过某个竞品楼盘的客户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、竞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品周围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公里的客户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4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7404" y="1913701"/>
            <a:ext cx="2619998" cy="3747489"/>
            <a:chOff x="245576" y="2153763"/>
            <a:chExt cx="3866300" cy="4005347"/>
          </a:xfrm>
        </p:grpSpPr>
        <p:sp>
          <p:nvSpPr>
            <p:cNvPr id="3" name="椭圆 2"/>
            <p:cNvSpPr/>
            <p:nvPr/>
          </p:nvSpPr>
          <p:spPr>
            <a:xfrm>
              <a:off x="245576" y="2153763"/>
              <a:ext cx="3632270" cy="3596461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1106203" y="3196040"/>
              <a:ext cx="1896147" cy="8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指定地点</a:t>
              </a:r>
              <a:endPara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（三元桥附近）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996388" y="4181285"/>
              <a:ext cx="973879" cy="823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26"/>
            <p:cNvSpPr txBox="1">
              <a:spLocks noChangeArrowheads="1"/>
            </p:cNvSpPr>
            <p:nvPr/>
          </p:nvSpPr>
          <p:spPr bwMode="auto">
            <a:xfrm>
              <a:off x="3171005" y="3798883"/>
              <a:ext cx="940871" cy="42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r>
                <a:rPr lang="en-US" altLang="zh-CN" sz="2000" dirty="0">
                  <a:solidFill>
                    <a:srgbClr val="FFC000"/>
                  </a:solidFill>
                  <a:latin typeface="Impact" pitchFamily="34" charset="0"/>
                </a:rPr>
                <a:t>5km</a:t>
              </a:r>
              <a:endParaRPr lang="zh-CN" altLang="en-US" sz="2000" dirty="0">
                <a:solidFill>
                  <a:srgbClr val="FFC000"/>
                </a:solidFill>
                <a:latin typeface="Impact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80768" y="5616336"/>
              <a:ext cx="2316329" cy="54277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方圆定向</a:t>
              </a:r>
              <a:r>
                <a:rPr lang="zh-CN" altLang="en-US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技术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117" y="2875810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241" y="2508555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45" y="2753928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24" y="3472274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96" y="3574111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49" y="4233617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01" y="4543944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434" y="3514982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67" y="5003265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754" y="4511234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93" y="4450054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92" y="5015509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u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77" y="3100581"/>
              <a:ext cx="449543" cy="44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50"/>
          <p:cNvGrpSpPr/>
          <p:nvPr/>
        </p:nvGrpSpPr>
        <p:grpSpPr>
          <a:xfrm>
            <a:off x="4034181" y="1827273"/>
            <a:ext cx="2084521" cy="3865622"/>
            <a:chOff x="9142733" y="1715308"/>
            <a:chExt cx="2736304" cy="4466662"/>
          </a:xfrm>
        </p:grpSpPr>
        <p:pic>
          <p:nvPicPr>
            <p:cNvPr id="22" name="Picture 2" descr="E:\000-产品设计\批量自动投放产品设计（移动网盟闪投）\LBA广告-DEMO\LBA广告-DEMO\单品\单品-双突出-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81193" y="2708920"/>
              <a:ext cx="2290746" cy="3473050"/>
            </a:xfrm>
            <a:prstGeom prst="rect">
              <a:avLst/>
            </a:prstGeom>
            <a:noFill/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101"/>
            <a:stretch/>
          </p:blipFill>
          <p:spPr>
            <a:xfrm>
              <a:off x="9142733" y="1715308"/>
              <a:ext cx="2736304" cy="4018550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840" y="5122911"/>
            <a:ext cx="1745094" cy="311431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040" y="3567930"/>
            <a:ext cx="1917652" cy="2124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457201" y="943674"/>
            <a:ext cx="863990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案例示意：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585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6394"/>
            <a:ext cx="863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产品三、百度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地图品牌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专区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492" y="1844001"/>
            <a:ext cx="464233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当网友在百度地图搜索了指定关键词，出来的第一个位置就是我们的广告信息。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支持省市级别定向，按照关键词付费，一组关键词多少钱。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好处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可以让相应的人群在使用百度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图搜索相应词的时候，第一时间看到我们项目的消息。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78" y="996394"/>
            <a:ext cx="32289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953" y="1564382"/>
            <a:ext cx="79013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文旅项目可考虑投放：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、区域词：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比如红谷滩、松北；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、兴趣词：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比如宝马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4s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、其他词：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很多，待大家与百度方沟通拟定；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需要是一个模糊词，不能是终极词语，比如“红谷滩万达广场”就不行。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0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6394"/>
            <a:ext cx="863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产品四、百度地图详情页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8215" y="2000059"/>
            <a:ext cx="490000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搜索某个词，可以在详情页下方投放广告图。按照关键词付费。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广告创意建议最好是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内容。如投放关键词“江苏路小学”，所有进去看的网友，都可看到我们的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广告”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买维多利亚湾，送孩子上江苏路小学“，吸引更多精准群体。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52" y="1319559"/>
            <a:ext cx="2824285" cy="481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785" y="1309839"/>
            <a:ext cx="89916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阿里平台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54" y="2262554"/>
            <a:ext cx="8346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阿里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系所有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的广告资源都由阿里妈妈进行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管理与投放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。因为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淘宝网本身的特性，阿里拥有包括详细地址、消费习惯等在内的优势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阿里妈妈拥有淘宝自身资源，以及合作平台资源（包括高德地图、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浏览器等），但最好的是淘宝自身资源。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阿里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（千人曝光）付费。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3723" y="1960303"/>
            <a:ext cx="78896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无论投放方式如何改变，广告投放的目标没有变：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实现传播或转化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按照目前广告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投放的主要趋势，将新媒体投放渠道设定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为以下九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大类：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0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5107" y="1425046"/>
            <a:ext cx="79013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阿里广告投放建议：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我们做过的“已成交客户分析”给对方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，或提供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部分成交客户手机号码，由对方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在其底层数据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进行匹配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，运用他们的大数据帮助我们进行客户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画像；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根据用户画像，选择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淘宝资源进行精准投放，圈定地域、消费偏好、性别等等，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让目标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客户看到我们项目的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广告；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0616" y="1929139"/>
            <a:ext cx="7760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根据客户画像，也更有利于进行针对性的广告创意。广告点击进去之后，是一个</a:t>
            </a:r>
            <a:r>
              <a:rPr lang="en-US" altLang="zh-CN" sz="2400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Minisite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页面，里面可以是更详细的广告内容，以及留电入口（也可是一键拨打电话）。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示例：可投放青岛地区、收件地址为中高档小区的用户群体。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2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6857" y="1099197"/>
            <a:ext cx="8770252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内开放图片展位共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张，分别分布在天猫、淘宝、旺旺等平台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。部分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资源示例：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0" y="2628638"/>
            <a:ext cx="8760759" cy="35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3768" y="1425046"/>
            <a:ext cx="4620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“阿里联盟”补充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除了根据用户画像，在阿里站内进行投放外，还可以选择阿里投放联盟平台，类似于阿里联盟的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，可以投放到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阿里以及其合作网站和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包括今日头条、小米头条、优酷、爱音乐、美柚、墨迹、凤凰、新浪等等。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197" y="1425046"/>
            <a:ext cx="3031349" cy="49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85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785" y="1406769"/>
            <a:ext cx="89916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腾讯平台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0369" y="2555631"/>
            <a:ext cx="580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广点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智汇推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朋友圈</a:t>
            </a:r>
          </a:p>
        </p:txBody>
      </p:sp>
    </p:spTree>
    <p:extLst>
      <p:ext uri="{BB962C8B-B14F-4D97-AF65-F5344CB8AC3E}">
        <p14:creationId xmlns:p14="http://schemas.microsoft.com/office/powerpoint/2010/main" val="39061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3722" y="1129286"/>
            <a:ext cx="78896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产品一、广点通：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/>
              <a:t> </a:t>
            </a:r>
            <a:r>
              <a:rPr lang="zh-CN" altLang="en-US" sz="2400" dirty="0" smtClean="0"/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通类似腾讯社交产品的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可以根据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人群特征，在腾讯的社交产品上进行投放。       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通投放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的广告资源主要在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空间、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客户端、手机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空间、手机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、腾讯公众号底部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等位置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QQ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聊天窗口右侧是开发商使用较多的资源。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7877" y="1048592"/>
            <a:ext cx="7842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广点通的人群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定向可以根据多个维度进行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选择，如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性别、年龄、兴趣标签、历史行为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按照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（点击量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）付费。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031" y="3078010"/>
            <a:ext cx="3453411" cy="383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421" y="3078010"/>
            <a:ext cx="2615824" cy="383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1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3722" y="1129286"/>
            <a:ext cx="78896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产品二、智汇推：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汇推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类似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讯新闻产品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，投放资源主要集中在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腾讯新闻客户端和腾讯视频客户端里面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投放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时可按照性别、年龄、地域和人群类别进行筛选。 按照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进行付费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人群筛选是按照行业来选择的，比如我们可以选择“房地产类”，它是腾讯通过其社交属性行为，进行用户的大数据匹配，系统会自动匹配行业相关的用户。也可以选择“金融类”等相关类别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7684" y="1271052"/>
            <a:ext cx="7587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腾讯新闻客户端：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出现在新闻各个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频道的信息流广告，包括列表页、内容页和评论页。 </a:t>
            </a:r>
            <a:endParaRPr lang="zh-CN" altLang="en-US" sz="2400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2169" y="2809023"/>
            <a:ext cx="2020887" cy="3355975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4" name="组合 6"/>
          <p:cNvGrpSpPr/>
          <p:nvPr/>
        </p:nvGrpSpPr>
        <p:grpSpPr>
          <a:xfrm>
            <a:off x="964076" y="2696585"/>
            <a:ext cx="2022475" cy="566737"/>
            <a:chOff x="0" y="-96709"/>
            <a:chExt cx="4833978" cy="542615"/>
          </a:xfrm>
        </p:grpSpPr>
        <p:sp>
          <p:nvSpPr>
            <p:cNvPr id="5" name="矩形 12"/>
            <p:cNvSpPr/>
            <p:nvPr/>
          </p:nvSpPr>
          <p:spPr>
            <a:xfrm>
              <a:off x="0" y="-96709"/>
              <a:ext cx="4833978" cy="389619"/>
            </a:xfrm>
            <a:prstGeom prst="rect">
              <a:avLst/>
            </a:prstGeom>
            <a:solidFill>
              <a:srgbClr val="2085C3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6" name="TextBox 13"/>
            <p:cNvSpPr/>
            <p:nvPr/>
          </p:nvSpPr>
          <p:spPr>
            <a:xfrm>
              <a:off x="550717" y="-56287"/>
              <a:ext cx="3981624" cy="50219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zh-CN" altLang="en-US" sz="18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新闻列表页</a:t>
              </a:r>
              <a:endParaRPr lang="zh-CN" altLang="en-US" dirty="0">
                <a:ea typeface="宋体" charset="-122"/>
              </a:endParaRPr>
            </a:p>
          </p:txBody>
        </p:sp>
      </p:grpSp>
      <p:sp>
        <p:nvSpPr>
          <p:cNvPr id="7" name="矩形 55"/>
          <p:cNvSpPr/>
          <p:nvPr/>
        </p:nvSpPr>
        <p:spPr>
          <a:xfrm>
            <a:off x="911689" y="3650398"/>
            <a:ext cx="2033587" cy="533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04" tIns="45718" rIns="91404" bIns="45718" anchor="ctr"/>
          <a:lstStyle/>
          <a:p>
            <a:pPr lvl="0" algn="ctr"/>
            <a:endParaRPr sz="2400">
              <a:solidFill>
                <a:srgbClr val="FFFFFF"/>
              </a:solidFill>
              <a:latin typeface="宋体" charset="-122"/>
              <a:ea typeface="宋体" charset="-122"/>
              <a:sym typeface="宋体" charset="-122"/>
            </a:endParaRPr>
          </a:p>
        </p:txBody>
      </p:sp>
      <p:sp>
        <p:nvSpPr>
          <p:cNvPr id="8" name="TextBox 17"/>
          <p:cNvSpPr/>
          <p:nvPr/>
        </p:nvSpPr>
        <p:spPr>
          <a:xfrm>
            <a:off x="7025742" y="1189355"/>
            <a:ext cx="1339578" cy="3693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ctr" eaLnBrk="0" hangingPunct="0"/>
            <a:r>
              <a:rPr lang="zh-CN" altLang="en-US" sz="1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新闻内容页</a:t>
            </a:r>
            <a:endParaRPr lang="zh-CN" altLang="en-US" dirty="0">
              <a:ea typeface="宋体" charset="-122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29616" y="3095325"/>
            <a:ext cx="1951466" cy="306837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TextBox 17"/>
          <p:cNvSpPr/>
          <p:nvPr/>
        </p:nvSpPr>
        <p:spPr>
          <a:xfrm>
            <a:off x="7025741" y="1220347"/>
            <a:ext cx="1339578" cy="3693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ctr" eaLnBrk="0" hangingPunct="0"/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新闻内容页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3784561" y="4429116"/>
            <a:ext cx="1939796" cy="1038751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sz="2400">
              <a:solidFill>
                <a:srgbClr val="FFFFFF"/>
              </a:solidFill>
              <a:latin typeface="宋体" charset="-122"/>
              <a:ea typeface="宋体" charset="-122"/>
              <a:sym typeface="宋体" charset="-122"/>
            </a:endParaRPr>
          </a:p>
        </p:txBody>
      </p:sp>
      <p:sp>
        <p:nvSpPr>
          <p:cNvPr id="13" name="矩形 16"/>
          <p:cNvSpPr/>
          <p:nvPr/>
        </p:nvSpPr>
        <p:spPr>
          <a:xfrm>
            <a:off x="3741285" y="2686674"/>
            <a:ext cx="1941693" cy="408651"/>
          </a:xfrm>
          <a:prstGeom prst="rect">
            <a:avLst/>
          </a:prstGeom>
          <a:solidFill>
            <a:srgbClr val="317FB7"/>
          </a:solidFill>
          <a:ln w="9525">
            <a:noFill/>
            <a:miter/>
          </a:ln>
        </p:spPr>
        <p:txBody>
          <a:bodyPr anchor="ctr"/>
          <a:lstStyle/>
          <a:p>
            <a:pPr lvl="0" algn="ctr" eaLnBrk="1" hangingPunct="1"/>
            <a:endParaRPr>
              <a:solidFill>
                <a:srgbClr val="FFFFFF"/>
              </a:solidFill>
              <a:latin typeface="宋体" charset="-122"/>
              <a:ea typeface="宋体" charset="-122"/>
              <a:sym typeface="宋体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0126" y="2728374"/>
            <a:ext cx="185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新闻内容页</a:t>
            </a:r>
          </a:p>
        </p:txBody>
      </p:sp>
      <p:grpSp>
        <p:nvGrpSpPr>
          <p:cNvPr id="22" name="组合 14"/>
          <p:cNvGrpSpPr/>
          <p:nvPr/>
        </p:nvGrpSpPr>
        <p:grpSpPr>
          <a:xfrm>
            <a:off x="6435359" y="2693420"/>
            <a:ext cx="1970087" cy="3470275"/>
            <a:chOff x="0" y="0"/>
            <a:chExt cx="2155594" cy="3989753"/>
          </a:xfrm>
        </p:grpSpPr>
        <p:sp>
          <p:nvSpPr>
            <p:cNvPr id="23" name="矩形 20"/>
            <p:cNvSpPr/>
            <p:nvPr/>
          </p:nvSpPr>
          <p:spPr>
            <a:xfrm>
              <a:off x="30804" y="0"/>
              <a:ext cx="2124790" cy="486075"/>
            </a:xfrm>
            <a:prstGeom prst="rect">
              <a:avLst/>
            </a:prstGeom>
            <a:solidFill>
              <a:srgbClr val="2085C3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24" name="TextBox 21"/>
            <p:cNvSpPr/>
            <p:nvPr/>
          </p:nvSpPr>
          <p:spPr>
            <a:xfrm>
              <a:off x="277753" y="47666"/>
              <a:ext cx="1636354" cy="42450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zh-CN" altLang="en-US" sz="18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新闻评论页</a:t>
              </a:r>
              <a:endParaRPr lang="zh-CN" altLang="en-US" dirty="0">
                <a:ea typeface="宋体" charset="-122"/>
              </a:endParaRPr>
            </a:p>
          </p:txBody>
        </p:sp>
        <p:grpSp>
          <p:nvGrpSpPr>
            <p:cNvPr id="25" name="组合 17"/>
            <p:cNvGrpSpPr/>
            <p:nvPr/>
          </p:nvGrpSpPr>
          <p:grpSpPr>
            <a:xfrm>
              <a:off x="0" y="511408"/>
              <a:ext cx="2124790" cy="3478345"/>
              <a:chOff x="0" y="0"/>
              <a:chExt cx="2077674" cy="3411305"/>
            </a:xfrm>
          </p:grpSpPr>
          <p:pic>
            <p:nvPicPr>
              <p:cNvPr id="26" name="Picture 2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0" y="0"/>
                <a:ext cx="2077674" cy="341130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27" name="矩形 19"/>
              <p:cNvSpPr/>
              <p:nvPr/>
            </p:nvSpPr>
            <p:spPr>
              <a:xfrm>
                <a:off x="30121" y="1162322"/>
                <a:ext cx="2017432" cy="1049094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/>
                <a:endParaRPr sz="24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</p:grpSp>
      <p:sp>
        <p:nvSpPr>
          <p:cNvPr id="28" name="矩形 59"/>
          <p:cNvSpPr/>
          <p:nvPr/>
        </p:nvSpPr>
        <p:spPr>
          <a:xfrm>
            <a:off x="6463934" y="4179320"/>
            <a:ext cx="1874837" cy="9429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04" tIns="45718" rIns="91404" bIns="45718" anchor="ctr"/>
          <a:lstStyle/>
          <a:p>
            <a:pPr lvl="0" algn="ctr"/>
            <a:endParaRPr sz="2400">
              <a:solidFill>
                <a:srgbClr val="FFFFFF"/>
              </a:solidFill>
              <a:latin typeface="宋体" charset="-122"/>
              <a:ea typeface="宋体" charset="-122"/>
              <a:sym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0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7684" y="1271052"/>
            <a:ext cx="7587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腾讯视频客户端：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出现在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各个频道的第四个和第五个模块之间。</a:t>
            </a:r>
            <a:endParaRPr lang="zh-CN" altLang="en-US" sz="2400" dirty="0"/>
          </a:p>
        </p:txBody>
      </p:sp>
      <p:pic>
        <p:nvPicPr>
          <p:cNvPr id="4" name="图片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22552" y="2505944"/>
            <a:ext cx="2057788" cy="36525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矩形 8"/>
          <p:cNvSpPr/>
          <p:nvPr/>
        </p:nvSpPr>
        <p:spPr>
          <a:xfrm>
            <a:off x="3441051" y="3874038"/>
            <a:ext cx="1995354" cy="122408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08226"/>
              </p:ext>
            </p:extLst>
          </p:nvPr>
        </p:nvGraphicFramePr>
        <p:xfrm>
          <a:off x="562708" y="1118808"/>
          <a:ext cx="8487507" cy="5611041"/>
        </p:xfrm>
        <a:graphic>
          <a:graphicData uri="http://schemas.openxmlformats.org/drawingml/2006/table">
            <a:tbl>
              <a:tblPr/>
              <a:tblGrid>
                <a:gridCol w="2309446"/>
                <a:gridCol w="6178061"/>
              </a:tblGrid>
              <a:tr h="523948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投放渠道</a:t>
                      </a:r>
                      <a:endParaRPr lang="zh-CN" sz="2400" b="1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288000" marR="7636" marT="7636" marB="76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99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简介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7636" marR="7636" marT="7636" marB="76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02567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新闻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客户端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各大新闻客户端</a:t>
                      </a: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92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地方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网络平台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城市范围的网络平台，含本地网站、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APP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、微信公众号</a:t>
                      </a:r>
                      <a:endParaRPr lang="zh-CN" altLang="en-US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67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社交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媒体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项目微信微博账号、微博微信大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V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等</a:t>
                      </a:r>
                      <a:endParaRPr lang="en-US" altLang="zh-CN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98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视频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平台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各大视频平台</a:t>
                      </a: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5931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5. BAT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平台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kern="1200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包括腾讯、百度、阿里旗下各种广告产品，如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朋友圈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广告、腾讯广点通、智汇通 、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搜索引擎等 </a:t>
                      </a:r>
                      <a:endParaRPr lang="zh-CN" altLang="en-US" sz="1800" b="0" i="0" u="none" strike="noStrike" kern="1200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67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6. DSP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平台 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通过竞价方式，进行广告投放的第三方交易平台</a:t>
                      </a: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95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房地产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网络平台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各房地产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专业网络平台</a:t>
                      </a:r>
                      <a:endParaRPr lang="zh-CN" altLang="en-US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93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跨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界网络平台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包括旅游、汽车、理财类等与客户匹配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的网络平台等</a:t>
                      </a:r>
                      <a:endParaRPr lang="zh-CN" altLang="en-US" sz="1800" b="0" i="0" u="none" strike="noStrike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216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422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altLang="zh-CN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9.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其他</a:t>
                      </a:r>
                      <a:r>
                        <a:rPr lang="zh-CN" altLang="en-US" sz="1800" b="0" i="0" u="none" strike="noStrike" dirty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新媒体 </a:t>
                      </a:r>
                    </a:p>
                  </a:txBody>
                  <a:tcPr marL="288000" marR="8370" marT="83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包括最新出现的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VR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206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技术，以及可能出现的更多新兴平台</a:t>
                      </a:r>
                    </a:p>
                  </a:txBody>
                  <a:tcPr marL="216000" marR="7636" marT="7636" marB="76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3722" y="1129286"/>
            <a:ext cx="78896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产品三、朋友圈广告：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在朋友圈中投放的原生广告，包括图文和视频两种，按照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曝光次数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进行收费，可以按照地域、年龄、性别、兴趣等进行人群选择，价格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万元起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98934"/>
              </p:ext>
            </p:extLst>
          </p:nvPr>
        </p:nvGraphicFramePr>
        <p:xfrm>
          <a:off x="902677" y="3841147"/>
          <a:ext cx="7620000" cy="218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523"/>
                <a:gridCol w="4255477"/>
              </a:tblGrid>
              <a:tr h="461222">
                <a:tc>
                  <a:txBody>
                    <a:bodyPr/>
                    <a:lstStyle/>
                    <a:p>
                      <a:pPr algn="l"/>
                      <a:r>
                        <a:rPr lang="zh-CN" altLang="en-US" i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纬度</a:t>
                      </a:r>
                      <a:endParaRPr lang="zh-CN" altLang="en-US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i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具体说明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1715"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普通客户</a:t>
                      </a:r>
                      <a:endParaRPr lang="zh-CN" altLang="en-US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单次投放</a:t>
                      </a: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5-10</a:t>
                      </a:r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</a:txBody>
                  <a:tcPr/>
                </a:tc>
              </a:tr>
              <a:tr h="464270"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广告支持配图数目</a:t>
                      </a:r>
                      <a:endParaRPr lang="zh-CN" altLang="en-US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张图片</a:t>
                      </a:r>
                      <a:endParaRPr lang="zh-CN" alt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详情页所支持的广告形式</a:t>
                      </a:r>
                      <a:endParaRPr lang="zh-CN" altLang="en-US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公众号图文消息或固定模板的</a:t>
                      </a: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H5</a:t>
                      </a:r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页面</a:t>
                      </a:r>
                      <a:endParaRPr lang="zh-CN" alt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“查看详情”所支持的选择</a:t>
                      </a:r>
                      <a:endParaRPr lang="zh-CN" altLang="en-US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查看详情或预约活动</a:t>
                      </a:r>
                      <a:endParaRPr lang="zh-CN" alt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4431" y="1311918"/>
            <a:ext cx="83351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朋友圈广告助投放方式：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2016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月，朋友圈自助投放正式向全社会开放，需要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个流程：开户、创建广告、方案审核、广告上线、效果跟踪。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客户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可以在广告投放端选择广告目标人群标签，包括地域、年龄、性别、兴趣等。朋友圈广告系统将很据客户的设置定向分发广告。一个流程下来，一般一条朋友圈广告在申请投放的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个工作日后上线。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广告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上线后，客户在广告投放结束的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个工作日内，在线查看结案报告。</a:t>
            </a:r>
          </a:p>
        </p:txBody>
      </p:sp>
    </p:spTree>
    <p:extLst>
      <p:ext uri="{BB962C8B-B14F-4D97-AF65-F5344CB8AC3E}">
        <p14:creationId xmlns:p14="http://schemas.microsoft.com/office/powerpoint/2010/main" val="9876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331254" y="331263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社交媒体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3016" y="2154639"/>
            <a:ext cx="7549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目前中国的三大社交平台分别为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微信、微博和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。微信和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都属于腾讯集团，我们统一在“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”部分讲述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此处重点讲述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的广告投放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330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3016" y="1416085"/>
            <a:ext cx="7549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产品一、粉丝通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“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粉丝通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可以自定义投放用户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新浪微博最主推的产品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所有新浪微博用户（不管他们是不是你的粉丝），根据区域，性别，年龄，关键词，兴趣爱好等精准定位投放信息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万达城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新开盘信息，可以推送给南昌地区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岁以上，近期关注楼市的微博用户。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4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7507" y="1386104"/>
            <a:ext cx="801858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产品二、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</a:t>
            </a:r>
            <a:r>
              <a:rPr lang="zh-CN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头条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了某条微博信息，粉丝登录时该条微博将处于其微博的第一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自己上头条：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文旅项目都有自己的微博账号，可以通过投放“粉丝头条”，让某条咱们自己发出的微博信息，粉丝们都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这条微博信息可以是：热销动态、价格信息、持有物业进展等等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017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7508" y="1835101"/>
            <a:ext cx="7690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别人上头条：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让自己上头条之外，还可以选择“帮别人上头条”，比如有一个媒体或知名大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提到了我们的项目，这种情况下选择“帮他上头条” ，让他的粉丝们都看到。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《江西日报》微博发布了南昌万达城过山车的消息，这种情况下就可以帮他上头条，进一步提高传播效果。</a:t>
            </a:r>
          </a:p>
        </p:txBody>
      </p:sp>
    </p:spTree>
    <p:extLst>
      <p:ext uri="{BB962C8B-B14F-4D97-AF65-F5344CB8AC3E}">
        <p14:creationId xmlns:p14="http://schemas.microsoft.com/office/powerpoint/2010/main" val="31371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4575" y="1078033"/>
            <a:ext cx="77518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产品三、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博大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80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热点都是从微博率先曝出来的。作为事件炒作的点燃地，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最合适不过了。建议可以选择：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媒体大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媒体大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因为其先天的公信力，比较容易被转载，引起更大的关注度；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明星大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娱乐圈明星是微博上最活跃的群体，可考虑“转变明星使用方式”，利用明星微博为项目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背书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行业大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比如旅游、文化等行业有一些知名的大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，他们有较强的影响力，可以合理使用。</a:t>
            </a:r>
          </a:p>
        </p:txBody>
      </p:sp>
    </p:spTree>
    <p:extLst>
      <p:ext uri="{BB962C8B-B14F-4D97-AF65-F5344CB8AC3E}">
        <p14:creationId xmlns:p14="http://schemas.microsoft.com/office/powerpoint/2010/main" val="2257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331254" y="331263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视频平台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6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954" y="1525364"/>
            <a:ext cx="786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目前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视频平台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搜狐、腾讯、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新浪、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优酷土豆、网易、爱奇异、乐</a:t>
            </a: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视频平台的广告投放方式包括：贴片广告、冠名、内容植入、口播等，其中比较适合房地产项目的为“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贴片广告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”，也就是在视频播放前后播出的广告，通常包括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秒、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秒和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秒三种。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843072"/>
            <a:ext cx="764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鉴于部分投放渠道各项目运用已经比较成熟，本文将重点围绕较新的五大渠道进行阐述，包括：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新闻客户端、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平台、社交媒体、视频平台和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为提高投放效率，中心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营销部经过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与媒体深入沟通，提炼出来一批相对比较适合房地产的广告产品，请各项目认真学习，加强实践和总结。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3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954" y="1525364"/>
            <a:ext cx="786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贴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广告可以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按照地域、频道等进行投放，部分平台还可以按照人群兴趣等进行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贴片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广告可点击进入二级页面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，在其中设置留电入口。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除了直接的产品信息投放外，还可以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利用视频平台网友的接近性原则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，如预约登记可获得平台三个月的会员资格等。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1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954" y="1677764"/>
            <a:ext cx="7866184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视频内容创作：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视频平台通常都有自己的原创作者资源，双方合作确定创意后，可要求对方联系相应资源，帮助我们进行视频广告的创作。      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76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062" y="1656582"/>
            <a:ext cx="413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片广告形式示例：</a:t>
            </a:r>
          </a:p>
        </p:txBody>
      </p:sp>
      <p:pic>
        <p:nvPicPr>
          <p:cNvPr id="4" name="Picture 3" descr="C:\Users\Mars\Desktop\云贴片样式1.jpg"/>
          <p:cNvPicPr>
            <a:picLocks noChangeAspect="1" noChangeArrowheads="1"/>
          </p:cNvPicPr>
          <p:nvPr/>
        </p:nvPicPr>
        <p:blipFill rotWithShape="1">
          <a:blip r:embed="rId2" cstate="print"/>
          <a:srcRect b="47"/>
          <a:stretch/>
        </p:blipFill>
        <p:spPr bwMode="auto">
          <a:xfrm>
            <a:off x="1550361" y="2540317"/>
            <a:ext cx="6582540" cy="316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9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0616" y="1234794"/>
            <a:ext cx="1932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爱奇异：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6831" y="2254953"/>
            <a:ext cx="7854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日访问人数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亿，付费用户超过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万，付费用户量号称远超过竞争对手。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其合作方式比较适合房地产项目的包括：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普通广告投放、一搜百映和内容营销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，其中第一种最为匹配。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1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0986" y="1509496"/>
            <a:ext cx="8335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1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、普通投放：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按照“地域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频道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投放，比如可以选择“苏州地区看电视剧频道”的人群，相应人群看片的时候，在映前贴片广告中可看到；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2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、一搜百映：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在百度搜索过指定关键词的人群，上爱奇异之后可以看到我们的映前贴片广告；关键词可自己选择，如“买房、万达、投资”等；不足之处是不能进行地域选择；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3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、内容营销：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在综艺节目中可以加入台词口播、情节定制等。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6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32" y="123479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乐视：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2948" y="2019624"/>
            <a:ext cx="7748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乐视现在提出“生态乐视”的概念，在视频媒体之外，还将触角伸向硬件开发、电影创作等领域。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乐视视频以高清影视剧为卖点，有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前贴片广告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暂停广告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两种形式。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广告可以按照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省或城市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进行投放，按照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）付费。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32" y="1234794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腾讯视频：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2948" y="2254953"/>
            <a:ext cx="7748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腾讯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视频有映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前贴片和映后贴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片两种形式。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可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城市、年龄、性别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等纬度进行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定向投放。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）付费。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5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32" y="123479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优酷：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2948" y="2254953"/>
            <a:ext cx="7748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优酷有贴片广告和暂停广告两种。按照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（千人曝光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由于优酷已经由阿里注资，因此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与淘宝数据打通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，可以按照地域、消费、兴趣等标签进行定向投放。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1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32" y="1234794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搜狐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6831" y="2254953"/>
            <a:ext cx="7854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搜狐贴片广告可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按照城市、年龄、性别等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纬度进行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定向投放。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CPV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（播放次数）付费。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此外，搜狐“品算”广告可以关注，它其中的两种视频广告投放模式为：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趣选广告、可跳过广告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。具体如下：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2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1662" y="1070923"/>
            <a:ext cx="8147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趣选广告：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在内容正式播放之前，屏幕上会出现四帧广告，并提醒网友可选择其中自己最想看的一帧，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网友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选择之后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就只用看这个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视频；如果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网友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秒内没有选择，则自动进入常规视频广告模式。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2" y="3598862"/>
            <a:ext cx="5432883" cy="32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2335" y="1643780"/>
            <a:ext cx="7948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目前新媒体投放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的付费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方式，主流的是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。也有部分按照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CPD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09102"/>
              </p:ext>
            </p:extLst>
          </p:nvPr>
        </p:nvGraphicFramePr>
        <p:xfrm>
          <a:off x="1673332" y="3130063"/>
          <a:ext cx="6266251" cy="248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119"/>
                <a:gridCol w="2029118"/>
                <a:gridCol w="2418014"/>
              </a:tblGrid>
              <a:tr h="574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CPM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90" b="0" i="0" kern="12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Cost Per Mille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按千次曝光付费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CPD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90" b="0" i="0" kern="12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Cost Per Day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90" b="0" i="0" kern="120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按天付费 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377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CPC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90" b="0" i="0" kern="12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Cost Per Click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90" b="0" i="0" kern="12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按点击付费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3385" y="1094368"/>
            <a:ext cx="8135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可跳过广告：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广告在播放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秒之后，右上角出现“可关闭”提醒，如果用户在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秒内关闭了，该广告不收费。收费情况包括两种：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、该用户在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秒后继续观看；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、该用户在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秒内点击了广告。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0" y="3540686"/>
            <a:ext cx="5530328" cy="321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7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331254" y="331263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9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8215" y="1539847"/>
            <a:ext cx="7678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这里指的是“独立第三方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公司”，是通过竞价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广告投放的第三方交易平台。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它们自身没有数据，整合上万家网站的广告资源，通过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（身份识别标签）抓取的方式进行精准人群投放。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付费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包括按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CPM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千人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曝光）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点击量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CPA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转化效果）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32694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6831" y="1887183"/>
            <a:ext cx="7924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由于中国互联网环境的特殊性，优质数据资源多数集中在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手中，拿到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“水库”中的资源多数不够好，但胜在资源多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在人群选择和广告创意上做好功夫，还是有可能成为一个有效的投放渠道。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0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447" y="1696602"/>
            <a:ext cx="7795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友是国内最早涉足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市场的程序化购买服务平台，目前市场份额占比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最大。</a:t>
            </a:r>
            <a:endParaRPr lang="zh-CN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歌的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产品叫做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GDN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（推荐效果类投放使用），有项目进行过短期投放，在留电上表现不错，但在“吸引精准人群”上需要进一步探索。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除此之外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，以下是艾瑞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报告中列举的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公司名单。</a:t>
            </a:r>
          </a:p>
        </p:txBody>
      </p:sp>
    </p:spTree>
    <p:extLst>
      <p:ext uri="{BB962C8B-B14F-4D97-AF65-F5344CB8AC3E}">
        <p14:creationId xmlns:p14="http://schemas.microsoft.com/office/powerpoint/2010/main" val="26477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08908"/>
              </p:ext>
            </p:extLst>
          </p:nvPr>
        </p:nvGraphicFramePr>
        <p:xfrm>
          <a:off x="1149434" y="1463039"/>
          <a:ext cx="7194884" cy="541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97"/>
                <a:gridCol w="4974887"/>
              </a:tblGrid>
              <a:tr h="38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说明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 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846">
                <a:tc row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摘自“艾瑞</a:t>
                      </a:r>
                      <a:r>
                        <a:rPr lang="en-US" altLang="zh-CN" sz="14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DSP</a:t>
                      </a: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行业发展报告”中提到的</a:t>
                      </a:r>
                      <a:r>
                        <a:rPr lang="en-US" altLang="zh-CN" sz="14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DSP</a:t>
                      </a:r>
                      <a:r>
                        <a:rPr lang="zh-CN" altLang="en-US" sz="14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公司，不代表推荐意见。</a:t>
                      </a:r>
                      <a:endParaRPr lang="zh-CN" sz="105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爱点击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传漾科技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品友互动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3491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好耶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聚效广告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威睿互动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易传媒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亿玛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有道智选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悠易互动</a:t>
                      </a:r>
                      <a:endParaRPr lang="zh-CN" sz="11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59937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力美传媒</a:t>
                      </a:r>
                      <a:endParaRPr lang="zh-CN" sz="16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4248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59937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点媒</a:t>
                      </a:r>
                      <a:r>
                        <a:rPr lang="en-US" altLang="zh-CN" sz="1600" b="1" kern="100" dirty="0" err="1" smtClean="0"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lomark</a:t>
                      </a:r>
                      <a:endParaRPr lang="zh-CN" sz="1600" b="1" kern="100" dirty="0"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1013" y="2160588"/>
            <a:ext cx="959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013" y="842210"/>
            <a:ext cx="599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国内部分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DSP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公司名录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331254" y="331263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2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811441"/>
            <a:ext cx="76463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一、创意精细化：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阅读碎片化、手机广告环境嘈杂等原因，决定了新媒体时代对创意的要求远大于以往。要求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队在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上下功夫、出精品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方能取得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传播和转化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效果。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此外，移动广告的投放趋于精准化，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在不同的时间、对不同的人推送的广告内容，必须具有针对性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才能打动客户。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119" y="1410892"/>
            <a:ext cx="77372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二、销售动作配合到位：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要求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设立独立的电话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专线；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要求在任何渠道投放前，对销售团队进行培训；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移动广告投放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采用“一键拨打电话“或“吸引客户留电”两种方式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。采用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前者，需要保证电话能及时接通，规避占线或无人接听的问题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；采用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后者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最好当天内</a:t>
            </a:r>
            <a:r>
              <a:rPr lang="zh-CN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安排回访</a:t>
            </a:r>
            <a:r>
              <a:rPr lang="zh-C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958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585164"/>
            <a:ext cx="76463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三、动态调整：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新媒体投放必须加强过程监控，以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日来电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留电为单位评估投放效果，一旦发现问题马上调整投放内容或方式。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1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467" y="1376239"/>
            <a:ext cx="3970727" cy="4606047"/>
            <a:chOff x="4110636" y="1125976"/>
            <a:chExt cx="3970727" cy="4606047"/>
          </a:xfrm>
          <a:effectLst>
            <a:outerShdw blurRad="381000" dist="38100" algn="l" rotWithShape="0">
              <a:schemeClr val="tx2">
                <a:lumMod val="90000"/>
                <a:lumOff val="10000"/>
                <a:alpha val="40000"/>
              </a:scheme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3792976" y="1443636"/>
              <a:ext cx="4606047" cy="3970727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outerShdw blurRad="508000" dist="25400" algn="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5400000">
              <a:off x="3826636" y="1454549"/>
              <a:ext cx="4557103" cy="3928533"/>
            </a:xfrm>
            <a:prstGeom prst="hexagon">
              <a:avLst/>
            </a:prstGeom>
            <a:solidFill>
              <a:schemeClr val="bg2"/>
            </a:solidFill>
            <a:ln cap="rnd">
              <a:noFill/>
              <a:round/>
            </a:ln>
            <a:effectLst>
              <a:innerShdw blurRad="381000" dist="25400" dir="5400000">
                <a:schemeClr val="tx2">
                  <a:lumMod val="75000"/>
                  <a:lumOff val="25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3117241" y="3325319"/>
            <a:ext cx="33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新闻客户端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4243" y="2939249"/>
            <a:ext cx="1276350" cy="85958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84243" y="4407926"/>
            <a:ext cx="3331617" cy="0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 rot="5400000" flipV="1">
            <a:off x="6125849" y="1716513"/>
            <a:ext cx="1305172" cy="1125150"/>
          </a:xfrm>
          <a:prstGeom prst="hexagon">
            <a:avLst/>
          </a:prstGeom>
          <a:solidFill>
            <a:schemeClr val="bg2"/>
          </a:solidFill>
          <a:ln cap="rnd">
            <a:noFill/>
            <a:round/>
          </a:ln>
          <a:effectLst>
            <a:outerShdw blurRad="508000" dist="25400" algn="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48858" y="1771256"/>
            <a:ext cx="659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432764"/>
            <a:ext cx="782222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四、小结制度：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为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提高整个系统的新媒体投放水平，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要求每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投放，均需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在投放结束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一周内提交投放小结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（格式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下发）。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将定期进行总结和梳理，为项目提供更好的专业指导。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851" y="1432764"/>
            <a:ext cx="79042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五、反馈邮箱：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本文为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万达文旅新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媒体投放蓝皮书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第一版，后续还将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根据项目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实际操作及行业发展，不断更新版本。有任何关于新媒体投放的最新信息、建议或意见，欢迎发至邮箱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xinmeiti@wanda.com.cn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       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36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万达城月度汇报模板-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06668" cy="7199313"/>
          </a:xfrm>
          <a:prstGeom prst="rect">
            <a:avLst/>
          </a:prstGeom>
        </p:spPr>
      </p:pic>
      <p:sp>
        <p:nvSpPr>
          <p:cNvPr id="13315" name="矩形 32773"/>
          <p:cNvSpPr/>
          <p:nvPr/>
        </p:nvSpPr>
        <p:spPr>
          <a:xfrm>
            <a:off x="3952" y="2743430"/>
            <a:ext cx="9602717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  未来已来，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拥抱变化！</a:t>
            </a:r>
            <a:endParaRPr lang="zh-CN" altLang="en-US" sz="60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</TotalTime>
  <Words>5336</Words>
  <Application>Microsoft Office PowerPoint</Application>
  <PresentationFormat>自定义</PresentationFormat>
  <Paragraphs>363</Paragraphs>
  <Slides>92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92</vt:i4>
      </vt:variant>
    </vt:vector>
  </HeadingPairs>
  <TitlesOfParts>
    <vt:vector size="9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zhengtao</dc:creator>
  <cp:lastModifiedBy>ThinkPad</cp:lastModifiedBy>
  <cp:revision>275</cp:revision>
  <cp:lastPrinted>2016-03-04T10:06:43Z</cp:lastPrinted>
  <dcterms:created xsi:type="dcterms:W3CDTF">2015-05-05T08:02:00Z</dcterms:created>
  <dcterms:modified xsi:type="dcterms:W3CDTF">2016-03-16T03:08:22Z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