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8" r:id="rId4"/>
    <p:sldId id="258" r:id="rId5"/>
    <p:sldId id="269" r:id="rId6"/>
    <p:sldId id="259" r:id="rId7"/>
    <p:sldId id="260" r:id="rId8"/>
  </p:sldIdLst>
  <p:sldSz cx="12192000" cy="6858000"/>
  <p:notesSz cx="6858000" cy="9144000"/>
  <p:embeddedFontLst>
    <p:embeddedFont>
      <p:font typeface="等线" pitchFamily="2" charset="-122"/>
      <p:regular r:id="rId10"/>
      <p:bold r:id="rId11"/>
    </p:embeddedFont>
    <p:embeddedFont>
      <p:font typeface="等线 Light" pitchFamily="2" charset="-122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24AA"/>
    <a:srgbClr val="43A047"/>
    <a:srgbClr val="FDD835"/>
    <a:srgbClr val="FBC02D"/>
    <a:srgbClr val="F5A816"/>
    <a:srgbClr val="F6BE1A"/>
    <a:srgbClr val="5E35B1"/>
    <a:srgbClr val="FFFFFF"/>
    <a:srgbClr val="F4511E"/>
    <a:srgbClr val="1E8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11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人数</c:v>
                </c:pt>
              </c:strCache>
            </c:strRef>
          </c:tx>
          <c:dPt>
            <c:idx val="0"/>
            <c:bubble3D val="0"/>
            <c:spPr>
              <a:solidFill>
                <a:srgbClr val="66BB6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F1-448C-A451-163FB5C94F95}"/>
              </c:ext>
            </c:extLst>
          </c:dPt>
          <c:dPt>
            <c:idx val="1"/>
            <c:bubble3D val="0"/>
            <c:spPr>
              <a:solidFill>
                <a:srgbClr val="42A5F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F1-448C-A451-163FB5C94F95}"/>
              </c:ext>
            </c:extLst>
          </c:dPt>
          <c:cat>
            <c:strRef>
              <c:f>Sheet1!$A$2:$A$3</c:f>
              <c:strCache>
                <c:ptCount val="2"/>
                <c:pt idx="0">
                  <c:v>带回</c:v>
                </c:pt>
                <c:pt idx="1">
                  <c:v>不带回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F1-448C-A451-163FB5C94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8E24AA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CF-4654-8103-5616D760F7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DD835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5CF-4654-8103-5616D760F7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43A047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5CF-4654-8103-5616D760F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792512"/>
        <c:axId val="592581120"/>
      </c:lineChart>
      <c:catAx>
        <c:axId val="63379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2581120"/>
        <c:crosses val="autoZero"/>
        <c:auto val="1"/>
        <c:lblAlgn val="ctr"/>
        <c:lblOffset val="100"/>
        <c:noMultiLvlLbl val="0"/>
      </c:catAx>
      <c:valAx>
        <c:axId val="59258112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379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7CC64-25FF-45B9-871C-96241D4CA4CF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7818A-EC70-4255-9630-E63A78E6A6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65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7818A-EC70-4255-9630-E63A78E6A6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03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smtClean="0"/>
              <a:t>https://sppt.taobao.com/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7818A-EC70-4255-9630-E63A78E6A65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38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DED4-4B56-4067-8F64-FB31B5D5E36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9939-222A-4477-8A78-991A49776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91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DED4-4B56-4067-8F64-FB31B5D5E36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9939-222A-4477-8A78-991A49776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93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DED4-4B56-4067-8F64-FB31B5D5E36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9939-222A-4477-8A78-991A49776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84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DED4-4B56-4067-8F64-FB31B5D5E36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9939-222A-4477-8A78-991A49776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28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DED4-4B56-4067-8F64-FB31B5D5E36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9939-222A-4477-8A78-991A49776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52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DED4-4B56-4067-8F64-FB31B5D5E36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9939-222A-4477-8A78-991A49776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20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DED4-4B56-4067-8F64-FB31B5D5E36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9939-222A-4477-8A78-991A49776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5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DED4-4B56-4067-8F64-FB31B5D5E36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9939-222A-4477-8A78-991A49776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75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DED4-4B56-4067-8F64-FB31B5D5E36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9939-222A-4477-8A78-991A49776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88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DED4-4B56-4067-8F64-FB31B5D5E36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9939-222A-4477-8A78-991A49776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31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DED4-4B56-4067-8F64-FB31B5D5E36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9939-222A-4477-8A78-991A49776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11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DED4-4B56-4067-8F64-FB31B5D5E36D}" type="datetimeFigureOut">
              <a:rPr lang="zh-CN" altLang="en-US" smtClean="0"/>
              <a:t>2018/9/1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9939-222A-4477-8A78-991A49776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9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630077" y="2659559"/>
            <a:ext cx="436461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用户调研数据分析</a:t>
            </a:r>
            <a:endParaRPr lang="en-US" altLang="zh-CN" sz="36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 algn="r"/>
            <a:r>
              <a:rPr lang="zh-CN" altLang="en-US" sz="20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小组二</a:t>
            </a:r>
            <a:endParaRPr lang="en-US" altLang="zh-CN" sz="20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 algn="r"/>
            <a:r>
              <a:rPr lang="en-US" altLang="zh-CN" sz="2000" dirty="0" smtClean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2019.4.8</a:t>
            </a:r>
            <a:endParaRPr lang="zh-CN" altLang="en-US" sz="20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321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401410" y="2619756"/>
            <a:ext cx="9389180" cy="1933219"/>
            <a:chOff x="1559072" y="2852324"/>
            <a:chExt cx="9389180" cy="1933219"/>
          </a:xfrm>
        </p:grpSpPr>
        <p:sp>
          <p:nvSpPr>
            <p:cNvPr id="58" name="文本框 57"/>
            <p:cNvSpPr txBox="1"/>
            <p:nvPr/>
          </p:nvSpPr>
          <p:spPr>
            <a:xfrm>
              <a:off x="5909527" y="2941770"/>
              <a:ext cx="503872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遥夜亭皋闲信步，乍过清明，渐觉伤春暮。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数点雨声风约住，朦胧澹月云来去。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桃李依依春暗度，谁在秋千，笑里轻轻语。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一片芳心千万绪，人间没个安排处。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559072" y="2852324"/>
              <a:ext cx="3163079" cy="1933219"/>
              <a:chOff x="1559072" y="2852324"/>
              <a:chExt cx="3163079" cy="1933219"/>
            </a:xfrm>
          </p:grpSpPr>
          <p:graphicFrame>
            <p:nvGraphicFramePr>
              <p:cNvPr id="55" name="图表 54"/>
              <p:cNvGraphicFramePr/>
              <p:nvPr>
                <p:extLst>
                  <p:ext uri="{D42A27DB-BD31-4B8C-83A1-F6EECF244321}">
                    <p14:modId xmlns:p14="http://schemas.microsoft.com/office/powerpoint/2010/main" val="100542416"/>
                  </p:ext>
                </p:extLst>
              </p:nvPr>
            </p:nvGraphicFramePr>
            <p:xfrm>
              <a:off x="1559072" y="2852324"/>
              <a:ext cx="2215299" cy="193321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56" name="任意多边形: 形状 55"/>
              <p:cNvSpPr/>
              <p:nvPr/>
            </p:nvSpPr>
            <p:spPr>
              <a:xfrm>
                <a:off x="3603153" y="4055393"/>
                <a:ext cx="1118998" cy="356751"/>
              </a:xfrm>
              <a:custGeom>
                <a:avLst/>
                <a:gdLst>
                  <a:gd name="connsiteX0" fmla="*/ 207673 w 1517715"/>
                  <a:gd name="connsiteY0" fmla="*/ 0 h 493861"/>
                  <a:gd name="connsiteX1" fmla="*/ 1310042 w 1517715"/>
                  <a:gd name="connsiteY1" fmla="*/ 0 h 493861"/>
                  <a:gd name="connsiteX2" fmla="*/ 1517715 w 1517715"/>
                  <a:gd name="connsiteY2" fmla="*/ 207673 h 493861"/>
                  <a:gd name="connsiteX3" fmla="*/ 1517715 w 1517715"/>
                  <a:gd name="connsiteY3" fmla="*/ 286188 h 493861"/>
                  <a:gd name="connsiteX4" fmla="*/ 1310042 w 1517715"/>
                  <a:gd name="connsiteY4" fmla="*/ 493861 h 493861"/>
                  <a:gd name="connsiteX5" fmla="*/ 512626 w 1517715"/>
                  <a:gd name="connsiteY5" fmla="*/ 493861 h 493861"/>
                  <a:gd name="connsiteX6" fmla="*/ 207673 w 1517715"/>
                  <a:gd name="connsiteY6" fmla="*/ 493861 h 493861"/>
                  <a:gd name="connsiteX7" fmla="*/ 0 w 1517715"/>
                  <a:gd name="connsiteY7" fmla="*/ 493861 h 493861"/>
                  <a:gd name="connsiteX8" fmla="*/ 0 w 1517715"/>
                  <a:gd name="connsiteY8" fmla="*/ 286188 h 493861"/>
                  <a:gd name="connsiteX9" fmla="*/ 0 w 1517715"/>
                  <a:gd name="connsiteY9" fmla="*/ 233719 h 493861"/>
                  <a:gd name="connsiteX10" fmla="*/ 0 w 1517715"/>
                  <a:gd name="connsiteY10" fmla="*/ 207673 h 493861"/>
                  <a:gd name="connsiteX11" fmla="*/ 207673 w 1517715"/>
                  <a:gd name="connsiteY11" fmla="*/ 0 h 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7715" h="493861">
                    <a:moveTo>
                      <a:pt x="207673" y="0"/>
                    </a:moveTo>
                    <a:lnTo>
                      <a:pt x="1310042" y="0"/>
                    </a:lnTo>
                    <a:cubicBezTo>
                      <a:pt x="1424737" y="0"/>
                      <a:pt x="1517715" y="92978"/>
                      <a:pt x="1517715" y="207673"/>
                    </a:cubicBezTo>
                    <a:lnTo>
                      <a:pt x="1517715" y="286188"/>
                    </a:lnTo>
                    <a:cubicBezTo>
                      <a:pt x="1517715" y="400883"/>
                      <a:pt x="1424737" y="493861"/>
                      <a:pt x="1310042" y="493861"/>
                    </a:cubicBezTo>
                    <a:lnTo>
                      <a:pt x="512626" y="493861"/>
                    </a:lnTo>
                    <a:lnTo>
                      <a:pt x="207673" y="493861"/>
                    </a:lnTo>
                    <a:lnTo>
                      <a:pt x="0" y="493861"/>
                    </a:lnTo>
                    <a:lnTo>
                      <a:pt x="0" y="286188"/>
                    </a:lnTo>
                    <a:lnTo>
                      <a:pt x="0" y="233719"/>
                    </a:lnTo>
                    <a:lnTo>
                      <a:pt x="0" y="207673"/>
                    </a:lnTo>
                    <a:cubicBezTo>
                      <a:pt x="0" y="92978"/>
                      <a:pt x="92978" y="0"/>
                      <a:pt x="207673" y="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rgbClr val="66BB6A"/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rgbClr val="66BB6A"/>
                    </a:solidFill>
                  </a:rPr>
                  <a:t>吃饭：</a:t>
                </a:r>
                <a:r>
                  <a:rPr lang="en-US" altLang="zh-CN" sz="1400" dirty="0">
                    <a:solidFill>
                      <a:srgbClr val="66BB6A"/>
                    </a:solidFill>
                  </a:rPr>
                  <a:t>9</a:t>
                </a:r>
                <a:r>
                  <a:rPr lang="zh-CN" altLang="en-US" sz="1400" dirty="0">
                    <a:solidFill>
                      <a:srgbClr val="66BB6A"/>
                    </a:solidFill>
                  </a:rPr>
                  <a:t>人</a:t>
                </a:r>
              </a:p>
            </p:txBody>
          </p:sp>
          <p:sp>
            <p:nvSpPr>
              <p:cNvPr id="6" name="任意多边形: 形状 5"/>
              <p:cNvSpPr/>
              <p:nvPr/>
            </p:nvSpPr>
            <p:spPr>
              <a:xfrm>
                <a:off x="3603153" y="3091555"/>
                <a:ext cx="1118998" cy="356751"/>
              </a:xfrm>
              <a:custGeom>
                <a:avLst/>
                <a:gdLst>
                  <a:gd name="connsiteX0" fmla="*/ 207673 w 1517715"/>
                  <a:gd name="connsiteY0" fmla="*/ 0 h 493861"/>
                  <a:gd name="connsiteX1" fmla="*/ 1310042 w 1517715"/>
                  <a:gd name="connsiteY1" fmla="*/ 0 h 493861"/>
                  <a:gd name="connsiteX2" fmla="*/ 1517715 w 1517715"/>
                  <a:gd name="connsiteY2" fmla="*/ 207673 h 493861"/>
                  <a:gd name="connsiteX3" fmla="*/ 1517715 w 1517715"/>
                  <a:gd name="connsiteY3" fmla="*/ 286188 h 493861"/>
                  <a:gd name="connsiteX4" fmla="*/ 1310042 w 1517715"/>
                  <a:gd name="connsiteY4" fmla="*/ 493861 h 493861"/>
                  <a:gd name="connsiteX5" fmla="*/ 512626 w 1517715"/>
                  <a:gd name="connsiteY5" fmla="*/ 493861 h 493861"/>
                  <a:gd name="connsiteX6" fmla="*/ 207673 w 1517715"/>
                  <a:gd name="connsiteY6" fmla="*/ 493861 h 493861"/>
                  <a:gd name="connsiteX7" fmla="*/ 0 w 1517715"/>
                  <a:gd name="connsiteY7" fmla="*/ 493861 h 493861"/>
                  <a:gd name="connsiteX8" fmla="*/ 0 w 1517715"/>
                  <a:gd name="connsiteY8" fmla="*/ 286188 h 493861"/>
                  <a:gd name="connsiteX9" fmla="*/ 0 w 1517715"/>
                  <a:gd name="connsiteY9" fmla="*/ 233719 h 493861"/>
                  <a:gd name="connsiteX10" fmla="*/ 0 w 1517715"/>
                  <a:gd name="connsiteY10" fmla="*/ 207673 h 493861"/>
                  <a:gd name="connsiteX11" fmla="*/ 207673 w 1517715"/>
                  <a:gd name="connsiteY11" fmla="*/ 0 h 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7715" h="493861">
                    <a:moveTo>
                      <a:pt x="207673" y="0"/>
                    </a:moveTo>
                    <a:lnTo>
                      <a:pt x="1310042" y="0"/>
                    </a:lnTo>
                    <a:cubicBezTo>
                      <a:pt x="1424737" y="0"/>
                      <a:pt x="1517715" y="92978"/>
                      <a:pt x="1517715" y="207673"/>
                    </a:cubicBezTo>
                    <a:lnTo>
                      <a:pt x="1517715" y="286188"/>
                    </a:lnTo>
                    <a:cubicBezTo>
                      <a:pt x="1517715" y="400883"/>
                      <a:pt x="1424737" y="493861"/>
                      <a:pt x="1310042" y="493861"/>
                    </a:cubicBezTo>
                    <a:lnTo>
                      <a:pt x="512626" y="493861"/>
                    </a:lnTo>
                    <a:lnTo>
                      <a:pt x="207673" y="493861"/>
                    </a:lnTo>
                    <a:lnTo>
                      <a:pt x="0" y="493861"/>
                    </a:lnTo>
                    <a:lnTo>
                      <a:pt x="0" y="286188"/>
                    </a:lnTo>
                    <a:lnTo>
                      <a:pt x="0" y="233719"/>
                    </a:lnTo>
                    <a:lnTo>
                      <a:pt x="0" y="207673"/>
                    </a:lnTo>
                    <a:cubicBezTo>
                      <a:pt x="0" y="92978"/>
                      <a:pt x="92978" y="0"/>
                      <a:pt x="207673" y="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rgbClr val="42A5F5"/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rgbClr val="42A5F5"/>
                    </a:solidFill>
                  </a:rPr>
                  <a:t>睡觉：</a:t>
                </a:r>
                <a:r>
                  <a:rPr lang="en-US" altLang="zh-CN" sz="1400" dirty="0">
                    <a:solidFill>
                      <a:srgbClr val="42A5F5"/>
                    </a:solidFill>
                  </a:rPr>
                  <a:t>9</a:t>
                </a:r>
                <a:r>
                  <a:rPr lang="zh-CN" altLang="en-US" sz="1400" dirty="0">
                    <a:solidFill>
                      <a:srgbClr val="42A5F5"/>
                    </a:solidFill>
                  </a:rPr>
                  <a:t>人</a:t>
                </a: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4439938" y="220401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1.</a:t>
            </a:r>
            <a:r>
              <a:rPr lang="zh-CN" altLang="en-US" sz="20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你更喜欢吃饭还是睡觉？</a:t>
            </a:r>
          </a:p>
        </p:txBody>
      </p:sp>
    </p:spTree>
    <p:extLst>
      <p:ext uri="{BB962C8B-B14F-4D97-AF65-F5344CB8AC3E}">
        <p14:creationId xmlns:p14="http://schemas.microsoft.com/office/powerpoint/2010/main" val="319653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57"/>
          <p:cNvSpPr txBox="1"/>
          <p:nvPr/>
        </p:nvSpPr>
        <p:spPr>
          <a:xfrm>
            <a:off x="5804752" y="2709202"/>
            <a:ext cx="5038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遥夜亭皋闲信步，乍过清明，渐觉伤春暮。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数点雨声风约住，朦胧澹月云来去。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桃李依依春暗度，谁在秋千，笑里轻轻语。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一片芳心千万绪，人间没个安排处。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96418" y="220401"/>
            <a:ext cx="2799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2.</a:t>
            </a:r>
            <a:r>
              <a:rPr lang="zh-CN" altLang="en-US" sz="20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你更喜爱春夏秋冬？</a:t>
            </a:r>
          </a:p>
        </p:txBody>
      </p:sp>
      <p:sp>
        <p:nvSpPr>
          <p:cNvPr id="10" name="任意多边形: 形状 9"/>
          <p:cNvSpPr/>
          <p:nvPr/>
        </p:nvSpPr>
        <p:spPr>
          <a:xfrm>
            <a:off x="1382790" y="2456880"/>
            <a:ext cx="2422701" cy="2033190"/>
          </a:xfrm>
          <a:custGeom>
            <a:avLst/>
            <a:gdLst>
              <a:gd name="connsiteX0" fmla="*/ 1211351 w 2422701"/>
              <a:gd name="connsiteY0" fmla="*/ 0 h 2033190"/>
              <a:gd name="connsiteX1" fmla="*/ 2422701 w 2422701"/>
              <a:gd name="connsiteY1" fmla="*/ 2033190 h 2033190"/>
              <a:gd name="connsiteX2" fmla="*/ 0 w 2422701"/>
              <a:gd name="connsiteY2" fmla="*/ 2033190 h 203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2701" h="2033190">
                <a:moveTo>
                  <a:pt x="1211351" y="0"/>
                </a:moveTo>
                <a:lnTo>
                  <a:pt x="2422701" y="2033190"/>
                </a:lnTo>
                <a:lnTo>
                  <a:pt x="0" y="2033190"/>
                </a:lnTo>
                <a:close/>
              </a:path>
            </a:pathLst>
          </a:custGeom>
          <a:solidFill>
            <a:srgbClr val="66BB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1689905" y="2456880"/>
            <a:ext cx="1808473" cy="1517715"/>
          </a:xfrm>
          <a:prstGeom prst="triangle">
            <a:avLst/>
          </a:prstGeom>
          <a:solidFill>
            <a:srgbClr val="D4E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>
            <a:off x="1999885" y="2436321"/>
            <a:ext cx="1188512" cy="997428"/>
          </a:xfrm>
          <a:custGeom>
            <a:avLst/>
            <a:gdLst>
              <a:gd name="connsiteX0" fmla="*/ 594256 w 1188512"/>
              <a:gd name="connsiteY0" fmla="*/ 0 h 997428"/>
              <a:gd name="connsiteX1" fmla="*/ 1188512 w 1188512"/>
              <a:gd name="connsiteY1" fmla="*/ 997428 h 997428"/>
              <a:gd name="connsiteX2" fmla="*/ 0 w 1188512"/>
              <a:gd name="connsiteY2" fmla="*/ 997428 h 9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8512" h="997428">
                <a:moveTo>
                  <a:pt x="594256" y="0"/>
                </a:moveTo>
                <a:lnTo>
                  <a:pt x="1188512" y="997428"/>
                </a:lnTo>
                <a:lnTo>
                  <a:pt x="0" y="997428"/>
                </a:lnTo>
                <a:close/>
              </a:path>
            </a:pathLst>
          </a:custGeom>
          <a:solidFill>
            <a:srgbClr val="FAD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2284162" y="2430458"/>
            <a:ext cx="619958" cy="520283"/>
          </a:xfrm>
          <a:custGeom>
            <a:avLst/>
            <a:gdLst>
              <a:gd name="connsiteX0" fmla="*/ 309979 w 619958"/>
              <a:gd name="connsiteY0" fmla="*/ 0 h 520283"/>
              <a:gd name="connsiteX1" fmla="*/ 619958 w 619958"/>
              <a:gd name="connsiteY1" fmla="*/ 520283 h 520283"/>
              <a:gd name="connsiteX2" fmla="*/ 0 w 619958"/>
              <a:gd name="connsiteY2" fmla="*/ 520283 h 52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958" h="520283">
                <a:moveTo>
                  <a:pt x="309979" y="0"/>
                </a:moveTo>
                <a:lnTo>
                  <a:pt x="619958" y="520283"/>
                </a:lnTo>
                <a:lnTo>
                  <a:pt x="0" y="520283"/>
                </a:lnTo>
                <a:close/>
              </a:path>
            </a:pathLst>
          </a:custGeom>
          <a:solidFill>
            <a:srgbClr val="26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cxnSpLocks/>
            <a:stCxn id="15" idx="2"/>
            <a:endCxn id="15" idx="1"/>
          </p:cNvCxnSpPr>
          <p:nvPr/>
        </p:nvCxnSpPr>
        <p:spPr>
          <a:xfrm>
            <a:off x="2284162" y="2950741"/>
            <a:ext cx="61995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cxnSpLocks/>
            <a:endCxn id="14" idx="1"/>
          </p:cNvCxnSpPr>
          <p:nvPr/>
        </p:nvCxnSpPr>
        <p:spPr>
          <a:xfrm>
            <a:off x="1999885" y="3433749"/>
            <a:ext cx="11885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cxnSpLocks/>
            <a:stCxn id="11" idx="2"/>
          </p:cNvCxnSpPr>
          <p:nvPr/>
        </p:nvCxnSpPr>
        <p:spPr>
          <a:xfrm>
            <a:off x="1689905" y="3974595"/>
            <a:ext cx="180847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任意多边形: 形状 18"/>
          <p:cNvSpPr/>
          <p:nvPr/>
        </p:nvSpPr>
        <p:spPr>
          <a:xfrm>
            <a:off x="2995040" y="2496516"/>
            <a:ext cx="1118998" cy="356751"/>
          </a:xfrm>
          <a:custGeom>
            <a:avLst/>
            <a:gdLst>
              <a:gd name="connsiteX0" fmla="*/ 207673 w 1517715"/>
              <a:gd name="connsiteY0" fmla="*/ 0 h 493861"/>
              <a:gd name="connsiteX1" fmla="*/ 1310042 w 1517715"/>
              <a:gd name="connsiteY1" fmla="*/ 0 h 493861"/>
              <a:gd name="connsiteX2" fmla="*/ 1517715 w 1517715"/>
              <a:gd name="connsiteY2" fmla="*/ 207673 h 493861"/>
              <a:gd name="connsiteX3" fmla="*/ 1517715 w 1517715"/>
              <a:gd name="connsiteY3" fmla="*/ 286188 h 493861"/>
              <a:gd name="connsiteX4" fmla="*/ 1310042 w 1517715"/>
              <a:gd name="connsiteY4" fmla="*/ 493861 h 493861"/>
              <a:gd name="connsiteX5" fmla="*/ 512626 w 1517715"/>
              <a:gd name="connsiteY5" fmla="*/ 493861 h 493861"/>
              <a:gd name="connsiteX6" fmla="*/ 207673 w 1517715"/>
              <a:gd name="connsiteY6" fmla="*/ 493861 h 493861"/>
              <a:gd name="connsiteX7" fmla="*/ 0 w 1517715"/>
              <a:gd name="connsiteY7" fmla="*/ 493861 h 493861"/>
              <a:gd name="connsiteX8" fmla="*/ 0 w 1517715"/>
              <a:gd name="connsiteY8" fmla="*/ 286188 h 493861"/>
              <a:gd name="connsiteX9" fmla="*/ 0 w 1517715"/>
              <a:gd name="connsiteY9" fmla="*/ 233719 h 493861"/>
              <a:gd name="connsiteX10" fmla="*/ 0 w 1517715"/>
              <a:gd name="connsiteY10" fmla="*/ 207673 h 493861"/>
              <a:gd name="connsiteX11" fmla="*/ 207673 w 1517715"/>
              <a:gd name="connsiteY11" fmla="*/ 0 h 49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7715" h="493861">
                <a:moveTo>
                  <a:pt x="207673" y="0"/>
                </a:moveTo>
                <a:lnTo>
                  <a:pt x="1310042" y="0"/>
                </a:lnTo>
                <a:cubicBezTo>
                  <a:pt x="1424737" y="0"/>
                  <a:pt x="1517715" y="92978"/>
                  <a:pt x="1517715" y="207673"/>
                </a:cubicBezTo>
                <a:lnTo>
                  <a:pt x="1517715" y="286188"/>
                </a:lnTo>
                <a:cubicBezTo>
                  <a:pt x="1517715" y="400883"/>
                  <a:pt x="1424737" y="493861"/>
                  <a:pt x="1310042" y="493861"/>
                </a:cubicBezTo>
                <a:lnTo>
                  <a:pt x="512626" y="493861"/>
                </a:lnTo>
                <a:lnTo>
                  <a:pt x="207673" y="493861"/>
                </a:lnTo>
                <a:lnTo>
                  <a:pt x="0" y="493861"/>
                </a:lnTo>
                <a:lnTo>
                  <a:pt x="0" y="286188"/>
                </a:lnTo>
                <a:lnTo>
                  <a:pt x="0" y="233719"/>
                </a:lnTo>
                <a:lnTo>
                  <a:pt x="0" y="207673"/>
                </a:lnTo>
                <a:cubicBezTo>
                  <a:pt x="0" y="92978"/>
                  <a:pt x="92978" y="0"/>
                  <a:pt x="20767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rgbClr val="26C6DA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26C6DA"/>
                </a:solidFill>
              </a:rPr>
              <a:t>冬：</a:t>
            </a:r>
            <a:r>
              <a:rPr lang="en-US" altLang="zh-CN" sz="1400" dirty="0">
                <a:solidFill>
                  <a:srgbClr val="26C6DA"/>
                </a:solidFill>
              </a:rPr>
              <a:t>15%</a:t>
            </a:r>
            <a:endParaRPr lang="zh-CN" altLang="en-US" sz="1400" dirty="0">
              <a:solidFill>
                <a:srgbClr val="26C6DA"/>
              </a:solidFill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3337585" y="3026705"/>
            <a:ext cx="1118998" cy="356751"/>
          </a:xfrm>
          <a:custGeom>
            <a:avLst/>
            <a:gdLst>
              <a:gd name="connsiteX0" fmla="*/ 207673 w 1517715"/>
              <a:gd name="connsiteY0" fmla="*/ 0 h 493861"/>
              <a:gd name="connsiteX1" fmla="*/ 1310042 w 1517715"/>
              <a:gd name="connsiteY1" fmla="*/ 0 h 493861"/>
              <a:gd name="connsiteX2" fmla="*/ 1517715 w 1517715"/>
              <a:gd name="connsiteY2" fmla="*/ 207673 h 493861"/>
              <a:gd name="connsiteX3" fmla="*/ 1517715 w 1517715"/>
              <a:gd name="connsiteY3" fmla="*/ 286188 h 493861"/>
              <a:gd name="connsiteX4" fmla="*/ 1310042 w 1517715"/>
              <a:gd name="connsiteY4" fmla="*/ 493861 h 493861"/>
              <a:gd name="connsiteX5" fmla="*/ 512626 w 1517715"/>
              <a:gd name="connsiteY5" fmla="*/ 493861 h 493861"/>
              <a:gd name="connsiteX6" fmla="*/ 207673 w 1517715"/>
              <a:gd name="connsiteY6" fmla="*/ 493861 h 493861"/>
              <a:gd name="connsiteX7" fmla="*/ 0 w 1517715"/>
              <a:gd name="connsiteY7" fmla="*/ 493861 h 493861"/>
              <a:gd name="connsiteX8" fmla="*/ 0 w 1517715"/>
              <a:gd name="connsiteY8" fmla="*/ 286188 h 493861"/>
              <a:gd name="connsiteX9" fmla="*/ 0 w 1517715"/>
              <a:gd name="connsiteY9" fmla="*/ 233719 h 493861"/>
              <a:gd name="connsiteX10" fmla="*/ 0 w 1517715"/>
              <a:gd name="connsiteY10" fmla="*/ 207673 h 493861"/>
              <a:gd name="connsiteX11" fmla="*/ 207673 w 1517715"/>
              <a:gd name="connsiteY11" fmla="*/ 0 h 49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7715" h="493861">
                <a:moveTo>
                  <a:pt x="207673" y="0"/>
                </a:moveTo>
                <a:lnTo>
                  <a:pt x="1310042" y="0"/>
                </a:lnTo>
                <a:cubicBezTo>
                  <a:pt x="1424737" y="0"/>
                  <a:pt x="1517715" y="92978"/>
                  <a:pt x="1517715" y="207673"/>
                </a:cubicBezTo>
                <a:lnTo>
                  <a:pt x="1517715" y="286188"/>
                </a:lnTo>
                <a:cubicBezTo>
                  <a:pt x="1517715" y="400883"/>
                  <a:pt x="1424737" y="493861"/>
                  <a:pt x="1310042" y="493861"/>
                </a:cubicBezTo>
                <a:lnTo>
                  <a:pt x="512626" y="493861"/>
                </a:lnTo>
                <a:lnTo>
                  <a:pt x="207673" y="493861"/>
                </a:lnTo>
                <a:lnTo>
                  <a:pt x="0" y="493861"/>
                </a:lnTo>
                <a:lnTo>
                  <a:pt x="0" y="286188"/>
                </a:lnTo>
                <a:lnTo>
                  <a:pt x="0" y="233719"/>
                </a:lnTo>
                <a:lnTo>
                  <a:pt x="0" y="207673"/>
                </a:lnTo>
                <a:cubicBezTo>
                  <a:pt x="0" y="92978"/>
                  <a:pt x="92978" y="0"/>
                  <a:pt x="20767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rgbClr val="FAD53E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FAD53E"/>
                </a:solidFill>
              </a:rPr>
              <a:t>秋：</a:t>
            </a:r>
            <a:r>
              <a:rPr lang="en-US" altLang="zh-CN" sz="1400" dirty="0">
                <a:solidFill>
                  <a:srgbClr val="FAD53E"/>
                </a:solidFill>
              </a:rPr>
              <a:t>27%</a:t>
            </a:r>
            <a:endParaRPr lang="zh-CN" altLang="en-US" sz="1400" dirty="0">
              <a:solidFill>
                <a:srgbClr val="FAD53E"/>
              </a:solidFill>
            </a:endParaRPr>
          </a:p>
        </p:txBody>
      </p:sp>
      <p:sp>
        <p:nvSpPr>
          <p:cNvPr id="21" name="任意多边形: 形状 20"/>
          <p:cNvSpPr/>
          <p:nvPr/>
        </p:nvSpPr>
        <p:spPr>
          <a:xfrm>
            <a:off x="3680130" y="3556895"/>
            <a:ext cx="1118998" cy="356751"/>
          </a:xfrm>
          <a:custGeom>
            <a:avLst/>
            <a:gdLst>
              <a:gd name="connsiteX0" fmla="*/ 207673 w 1517715"/>
              <a:gd name="connsiteY0" fmla="*/ 0 h 493861"/>
              <a:gd name="connsiteX1" fmla="*/ 1310042 w 1517715"/>
              <a:gd name="connsiteY1" fmla="*/ 0 h 493861"/>
              <a:gd name="connsiteX2" fmla="*/ 1517715 w 1517715"/>
              <a:gd name="connsiteY2" fmla="*/ 207673 h 493861"/>
              <a:gd name="connsiteX3" fmla="*/ 1517715 w 1517715"/>
              <a:gd name="connsiteY3" fmla="*/ 286188 h 493861"/>
              <a:gd name="connsiteX4" fmla="*/ 1310042 w 1517715"/>
              <a:gd name="connsiteY4" fmla="*/ 493861 h 493861"/>
              <a:gd name="connsiteX5" fmla="*/ 512626 w 1517715"/>
              <a:gd name="connsiteY5" fmla="*/ 493861 h 493861"/>
              <a:gd name="connsiteX6" fmla="*/ 207673 w 1517715"/>
              <a:gd name="connsiteY6" fmla="*/ 493861 h 493861"/>
              <a:gd name="connsiteX7" fmla="*/ 0 w 1517715"/>
              <a:gd name="connsiteY7" fmla="*/ 493861 h 493861"/>
              <a:gd name="connsiteX8" fmla="*/ 0 w 1517715"/>
              <a:gd name="connsiteY8" fmla="*/ 286188 h 493861"/>
              <a:gd name="connsiteX9" fmla="*/ 0 w 1517715"/>
              <a:gd name="connsiteY9" fmla="*/ 233719 h 493861"/>
              <a:gd name="connsiteX10" fmla="*/ 0 w 1517715"/>
              <a:gd name="connsiteY10" fmla="*/ 207673 h 493861"/>
              <a:gd name="connsiteX11" fmla="*/ 207673 w 1517715"/>
              <a:gd name="connsiteY11" fmla="*/ 0 h 49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7715" h="493861">
                <a:moveTo>
                  <a:pt x="207673" y="0"/>
                </a:moveTo>
                <a:lnTo>
                  <a:pt x="1310042" y="0"/>
                </a:lnTo>
                <a:cubicBezTo>
                  <a:pt x="1424737" y="0"/>
                  <a:pt x="1517715" y="92978"/>
                  <a:pt x="1517715" y="207673"/>
                </a:cubicBezTo>
                <a:lnTo>
                  <a:pt x="1517715" y="286188"/>
                </a:lnTo>
                <a:cubicBezTo>
                  <a:pt x="1517715" y="400883"/>
                  <a:pt x="1424737" y="493861"/>
                  <a:pt x="1310042" y="493861"/>
                </a:cubicBezTo>
                <a:lnTo>
                  <a:pt x="512626" y="493861"/>
                </a:lnTo>
                <a:lnTo>
                  <a:pt x="207673" y="493861"/>
                </a:lnTo>
                <a:lnTo>
                  <a:pt x="0" y="493861"/>
                </a:lnTo>
                <a:lnTo>
                  <a:pt x="0" y="286188"/>
                </a:lnTo>
                <a:lnTo>
                  <a:pt x="0" y="233719"/>
                </a:lnTo>
                <a:lnTo>
                  <a:pt x="0" y="207673"/>
                </a:lnTo>
                <a:cubicBezTo>
                  <a:pt x="0" y="92978"/>
                  <a:pt x="92978" y="0"/>
                  <a:pt x="20767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rgbClr val="D4E157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D4E157"/>
                </a:solidFill>
              </a:rPr>
              <a:t>夏：</a:t>
            </a:r>
            <a:r>
              <a:rPr lang="en-US" altLang="zh-CN" sz="1400" dirty="0">
                <a:solidFill>
                  <a:srgbClr val="D4E157"/>
                </a:solidFill>
              </a:rPr>
              <a:t>33%</a:t>
            </a:r>
            <a:endParaRPr lang="zh-CN" altLang="en-US" sz="1400" dirty="0">
              <a:solidFill>
                <a:srgbClr val="D4E157"/>
              </a:solidFill>
            </a:endParaRPr>
          </a:p>
        </p:txBody>
      </p:sp>
      <p:sp>
        <p:nvSpPr>
          <p:cNvPr id="22" name="任意多边形: 形状 21"/>
          <p:cNvSpPr/>
          <p:nvPr/>
        </p:nvSpPr>
        <p:spPr>
          <a:xfrm>
            <a:off x="4067542" y="4038483"/>
            <a:ext cx="1118998" cy="356751"/>
          </a:xfrm>
          <a:custGeom>
            <a:avLst/>
            <a:gdLst>
              <a:gd name="connsiteX0" fmla="*/ 207673 w 1517715"/>
              <a:gd name="connsiteY0" fmla="*/ 0 h 493861"/>
              <a:gd name="connsiteX1" fmla="*/ 1310042 w 1517715"/>
              <a:gd name="connsiteY1" fmla="*/ 0 h 493861"/>
              <a:gd name="connsiteX2" fmla="*/ 1517715 w 1517715"/>
              <a:gd name="connsiteY2" fmla="*/ 207673 h 493861"/>
              <a:gd name="connsiteX3" fmla="*/ 1517715 w 1517715"/>
              <a:gd name="connsiteY3" fmla="*/ 286188 h 493861"/>
              <a:gd name="connsiteX4" fmla="*/ 1310042 w 1517715"/>
              <a:gd name="connsiteY4" fmla="*/ 493861 h 493861"/>
              <a:gd name="connsiteX5" fmla="*/ 512626 w 1517715"/>
              <a:gd name="connsiteY5" fmla="*/ 493861 h 493861"/>
              <a:gd name="connsiteX6" fmla="*/ 207673 w 1517715"/>
              <a:gd name="connsiteY6" fmla="*/ 493861 h 493861"/>
              <a:gd name="connsiteX7" fmla="*/ 0 w 1517715"/>
              <a:gd name="connsiteY7" fmla="*/ 493861 h 493861"/>
              <a:gd name="connsiteX8" fmla="*/ 0 w 1517715"/>
              <a:gd name="connsiteY8" fmla="*/ 286188 h 493861"/>
              <a:gd name="connsiteX9" fmla="*/ 0 w 1517715"/>
              <a:gd name="connsiteY9" fmla="*/ 233719 h 493861"/>
              <a:gd name="connsiteX10" fmla="*/ 0 w 1517715"/>
              <a:gd name="connsiteY10" fmla="*/ 207673 h 493861"/>
              <a:gd name="connsiteX11" fmla="*/ 207673 w 1517715"/>
              <a:gd name="connsiteY11" fmla="*/ 0 h 49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7715" h="493861">
                <a:moveTo>
                  <a:pt x="207673" y="0"/>
                </a:moveTo>
                <a:lnTo>
                  <a:pt x="1310042" y="0"/>
                </a:lnTo>
                <a:cubicBezTo>
                  <a:pt x="1424737" y="0"/>
                  <a:pt x="1517715" y="92978"/>
                  <a:pt x="1517715" y="207673"/>
                </a:cubicBezTo>
                <a:lnTo>
                  <a:pt x="1517715" y="286188"/>
                </a:lnTo>
                <a:cubicBezTo>
                  <a:pt x="1517715" y="400883"/>
                  <a:pt x="1424737" y="493861"/>
                  <a:pt x="1310042" y="493861"/>
                </a:cubicBezTo>
                <a:lnTo>
                  <a:pt x="512626" y="493861"/>
                </a:lnTo>
                <a:lnTo>
                  <a:pt x="207673" y="493861"/>
                </a:lnTo>
                <a:lnTo>
                  <a:pt x="0" y="493861"/>
                </a:lnTo>
                <a:lnTo>
                  <a:pt x="0" y="286188"/>
                </a:lnTo>
                <a:lnTo>
                  <a:pt x="0" y="233719"/>
                </a:lnTo>
                <a:lnTo>
                  <a:pt x="0" y="207673"/>
                </a:lnTo>
                <a:cubicBezTo>
                  <a:pt x="0" y="92978"/>
                  <a:pt x="92978" y="0"/>
                  <a:pt x="20767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rgbClr val="66BB6A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66BB6A"/>
                </a:solidFill>
              </a:rPr>
              <a:t>春：</a:t>
            </a:r>
            <a:r>
              <a:rPr lang="en-US" altLang="zh-CN" sz="1400" dirty="0">
                <a:solidFill>
                  <a:srgbClr val="66BB6A"/>
                </a:solidFill>
              </a:rPr>
              <a:t>35%</a:t>
            </a:r>
            <a:endParaRPr lang="zh-CN" altLang="en-US" sz="1400" dirty="0">
              <a:solidFill>
                <a:srgbClr val="66B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5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90739" y="1467540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</a:rPr>
              <a:t>10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125" y="2169982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</a:rPr>
              <a:t>8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0125" y="2872424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</a:rPr>
              <a:t>6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0125" y="3574866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</a:rPr>
              <a:t>4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0125" y="4979749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</a:rPr>
              <a:t>0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0125" y="4277308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/>
                </a:solidFill>
              </a:rPr>
              <a:t>2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49229" y="5287526"/>
            <a:ext cx="90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很不满意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879206" y="5287526"/>
            <a:ext cx="72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不满意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81730" y="5287526"/>
            <a:ext cx="543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一般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43768" y="5287526"/>
            <a:ext cx="543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满意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149547" y="5287526"/>
            <a:ext cx="90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非常满意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1529400" y="3744319"/>
            <a:ext cx="552450" cy="1435661"/>
          </a:xfrm>
          <a:prstGeom prst="roundRect">
            <a:avLst/>
          </a:prstGeom>
          <a:solidFill>
            <a:srgbClr val="FDD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角 32"/>
          <p:cNvSpPr/>
          <p:nvPr/>
        </p:nvSpPr>
        <p:spPr>
          <a:xfrm>
            <a:off x="2964619" y="1947344"/>
            <a:ext cx="552450" cy="3232636"/>
          </a:xfrm>
          <a:prstGeom prst="roundRect">
            <a:avLst/>
          </a:prstGeom>
          <a:solidFill>
            <a:srgbClr val="FDD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: 圆角 33"/>
          <p:cNvSpPr/>
          <p:nvPr/>
        </p:nvSpPr>
        <p:spPr>
          <a:xfrm>
            <a:off x="4399838" y="4797149"/>
            <a:ext cx="552450" cy="382831"/>
          </a:xfrm>
          <a:prstGeom prst="roundRect">
            <a:avLst/>
          </a:prstGeom>
          <a:solidFill>
            <a:srgbClr val="FDD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: 圆角 34"/>
          <p:cNvSpPr/>
          <p:nvPr/>
        </p:nvSpPr>
        <p:spPr>
          <a:xfrm>
            <a:off x="5835057" y="3122580"/>
            <a:ext cx="552450" cy="2057400"/>
          </a:xfrm>
          <a:prstGeom prst="roundRect">
            <a:avLst/>
          </a:prstGeom>
          <a:solidFill>
            <a:srgbClr val="FDD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/>
          <p:cNvSpPr/>
          <p:nvPr/>
        </p:nvSpPr>
        <p:spPr>
          <a:xfrm>
            <a:off x="7270276" y="3728754"/>
            <a:ext cx="552450" cy="1451226"/>
          </a:xfrm>
          <a:prstGeom prst="roundRect">
            <a:avLst/>
          </a:prstGeom>
          <a:solidFill>
            <a:srgbClr val="FDD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62675" y="1563965"/>
            <a:ext cx="7181850" cy="3600450"/>
            <a:chOff x="2495550" y="1743075"/>
            <a:chExt cx="7181850" cy="360045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95550" y="1743075"/>
              <a:ext cx="0" cy="3600450"/>
            </a:xfrm>
            <a:prstGeom prst="line">
              <a:avLst/>
            </a:prstGeom>
            <a:ln w="28575">
              <a:solidFill>
                <a:srgbClr val="1E88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495550" y="5343525"/>
              <a:ext cx="7181850" cy="0"/>
            </a:xfrm>
            <a:prstGeom prst="line">
              <a:avLst/>
            </a:prstGeom>
            <a:ln w="28575">
              <a:solidFill>
                <a:srgbClr val="1E88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4831583" y="220401"/>
            <a:ext cx="2528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3.</a:t>
            </a:r>
            <a:r>
              <a:rPr lang="zh-CN" altLang="en-US" sz="20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你对</a:t>
            </a:r>
            <a:r>
              <a:rPr lang="en-US" altLang="zh-CN" sz="20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app</a:t>
            </a:r>
            <a:r>
              <a:rPr lang="zh-CN" altLang="en-US" sz="20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满意吗？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969949" y="1855502"/>
            <a:ext cx="2785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遥夜亭皋闲信步，</a:t>
            </a:r>
            <a:endParaRPr lang="en-US" altLang="zh-CN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乍过清明，渐觉伤春暮。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数点雨声风约住，</a:t>
            </a:r>
            <a:endParaRPr lang="en-US" altLang="zh-CN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朦胧澹月云来去。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桃李依依春暗度，</a:t>
            </a:r>
            <a:endParaRPr lang="en-US" altLang="zh-CN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谁在秋千，笑里轻轻语。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一片芳心千万绪，</a:t>
            </a:r>
            <a:endParaRPr lang="en-US" altLang="zh-CN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人间没个安排处。</a:t>
            </a:r>
          </a:p>
        </p:txBody>
      </p:sp>
    </p:spTree>
    <p:extLst>
      <p:ext uri="{BB962C8B-B14F-4D97-AF65-F5344CB8AC3E}">
        <p14:creationId xmlns:p14="http://schemas.microsoft.com/office/powerpoint/2010/main" val="73108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696418" y="220401"/>
            <a:ext cx="2799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3.</a:t>
            </a:r>
            <a:r>
              <a:rPr lang="zh-CN" altLang="en-US" sz="20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此类产品的价格趋势</a:t>
            </a:r>
          </a:p>
        </p:txBody>
      </p:sp>
      <p:graphicFrame>
        <p:nvGraphicFramePr>
          <p:cNvPr id="38" name="图表 37"/>
          <p:cNvGraphicFramePr/>
          <p:nvPr>
            <p:extLst>
              <p:ext uri="{D42A27DB-BD31-4B8C-83A1-F6EECF244321}">
                <p14:modId xmlns:p14="http://schemas.microsoft.com/office/powerpoint/2010/main" val="3805238726"/>
              </p:ext>
            </p:extLst>
          </p:nvPr>
        </p:nvGraphicFramePr>
        <p:xfrm>
          <a:off x="2032000" y="106516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矩形 38"/>
          <p:cNvSpPr/>
          <p:nvPr/>
        </p:nvSpPr>
        <p:spPr>
          <a:xfrm>
            <a:off x="10864091" y="1231323"/>
            <a:ext cx="358487" cy="358487"/>
          </a:xfrm>
          <a:prstGeom prst="rect">
            <a:avLst/>
          </a:prstGeom>
          <a:solidFill>
            <a:srgbClr val="8E2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0" name="矩形 39"/>
          <p:cNvSpPr/>
          <p:nvPr/>
        </p:nvSpPr>
        <p:spPr>
          <a:xfrm>
            <a:off x="10864091" y="1704110"/>
            <a:ext cx="358487" cy="358487"/>
          </a:xfrm>
          <a:prstGeom prst="rect">
            <a:avLst/>
          </a:prstGeom>
          <a:solidFill>
            <a:srgbClr val="5E3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1" name="矩形 40"/>
          <p:cNvSpPr/>
          <p:nvPr/>
        </p:nvSpPr>
        <p:spPr>
          <a:xfrm>
            <a:off x="10864091" y="2176896"/>
            <a:ext cx="358487" cy="358487"/>
          </a:xfrm>
          <a:prstGeom prst="rect">
            <a:avLst/>
          </a:prstGeom>
          <a:solidFill>
            <a:srgbClr val="1E8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2" name="矩形 41"/>
          <p:cNvSpPr/>
          <p:nvPr/>
        </p:nvSpPr>
        <p:spPr>
          <a:xfrm>
            <a:off x="10864091" y="2649683"/>
            <a:ext cx="358487" cy="358487"/>
          </a:xfrm>
          <a:prstGeom prst="rect">
            <a:avLst/>
          </a:prstGeom>
          <a:solidFill>
            <a:srgbClr val="00A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3" name="矩形 42"/>
          <p:cNvSpPr/>
          <p:nvPr/>
        </p:nvSpPr>
        <p:spPr>
          <a:xfrm>
            <a:off x="10864091" y="3122469"/>
            <a:ext cx="358487" cy="358487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4" name="矩形 43"/>
          <p:cNvSpPr/>
          <p:nvPr/>
        </p:nvSpPr>
        <p:spPr>
          <a:xfrm>
            <a:off x="10864091" y="3595256"/>
            <a:ext cx="358487" cy="358487"/>
          </a:xfrm>
          <a:prstGeom prst="rect">
            <a:avLst/>
          </a:prstGeom>
          <a:solidFill>
            <a:srgbClr val="C0C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5" name="矩形 44"/>
          <p:cNvSpPr/>
          <p:nvPr/>
        </p:nvSpPr>
        <p:spPr>
          <a:xfrm>
            <a:off x="10864091" y="4068042"/>
            <a:ext cx="358487" cy="358487"/>
          </a:xfrm>
          <a:prstGeom prst="rect">
            <a:avLst/>
          </a:prstGeom>
          <a:solidFill>
            <a:srgbClr val="FDD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6" name="矩形 45"/>
          <p:cNvSpPr/>
          <p:nvPr/>
        </p:nvSpPr>
        <p:spPr>
          <a:xfrm>
            <a:off x="10874483" y="5013614"/>
            <a:ext cx="358487" cy="358487"/>
          </a:xfrm>
          <a:prstGeom prst="rect">
            <a:avLst/>
          </a:prstGeom>
          <a:solidFill>
            <a:srgbClr val="F45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7" name="矩形 46"/>
          <p:cNvSpPr/>
          <p:nvPr/>
        </p:nvSpPr>
        <p:spPr>
          <a:xfrm>
            <a:off x="10866687" y="4540828"/>
            <a:ext cx="358487" cy="358487"/>
          </a:xfrm>
          <a:prstGeom prst="rect">
            <a:avLst/>
          </a:prstGeom>
          <a:solidFill>
            <a:srgbClr val="F6B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86937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063774"/>
              </p:ext>
            </p:extLst>
          </p:nvPr>
        </p:nvGraphicFramePr>
        <p:xfrm>
          <a:off x="1890714" y="1246258"/>
          <a:ext cx="8410573" cy="36748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9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8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97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41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45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45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45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450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496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型号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价格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容量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指示灯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选择方式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丰富度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面板位置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面板角度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前面板</a:t>
                      </a:r>
                    </a:p>
                  </a:txBody>
                  <a:tcPr marL="84106" marR="84106" marT="42053" marB="4205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2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kern="1200" dirty="0">
                          <a:effectLst/>
                        </a:rPr>
                        <a:t>ADE3TR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12600¥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10.5KG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rgbClr val="FF0000"/>
                          </a:solidFill>
                        </a:rPr>
                        <a:t>无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三旋钮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3*8</a:t>
                      </a:r>
                      <a:r>
                        <a:rPr lang="zh-CN" altLang="en-US" sz="1500" dirty="0"/>
                        <a:t>种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顶部高起部分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rgbClr val="00B050"/>
                          </a:solidFill>
                        </a:rPr>
                        <a:t>倾斜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不透明</a:t>
                      </a:r>
                    </a:p>
                  </a:txBody>
                  <a:tcPr marL="84106" marR="84106" marT="42053" marB="4205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500" kern="1200" dirty="0">
                          <a:effectLst/>
                        </a:rPr>
                        <a:t>T8007P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24000¥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8KG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超大显示屏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触控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24</a:t>
                      </a:r>
                      <a:r>
                        <a:rPr lang="zh-CN" altLang="en-US" sz="1500" dirty="0"/>
                        <a:t>种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前面板</a:t>
                      </a:r>
                    </a:p>
                    <a:p>
                      <a:pPr algn="ctr"/>
                      <a:r>
                        <a:rPr lang="zh-CN" altLang="en-US" sz="1500" dirty="0"/>
                        <a:t>中右侧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rgbClr val="00B050"/>
                          </a:solidFill>
                        </a:rPr>
                        <a:t>倾斜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不透明</a:t>
                      </a:r>
                    </a:p>
                  </a:txBody>
                  <a:tcPr marL="84106" marR="84106" marT="42053" marB="4205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49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500" dirty="0"/>
                        <a:t>DRY100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5200¥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10KG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显示屏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单旋钮</a:t>
                      </a:r>
                      <a:r>
                        <a:rPr lang="en-US" altLang="zh-CN" sz="1500" dirty="0"/>
                        <a:t>+</a:t>
                      </a:r>
                      <a:r>
                        <a:rPr lang="zh-CN" altLang="en-US" sz="1500" dirty="0"/>
                        <a:t>按键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zh-CN" altLang="en-US" sz="1500" dirty="0">
                          <a:solidFill>
                            <a:srgbClr val="FF0000"/>
                          </a:solidFill>
                        </a:rPr>
                        <a:t>种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前面板中右侧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平面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rgbClr val="00B050"/>
                          </a:solidFill>
                        </a:rPr>
                        <a:t>透明</a:t>
                      </a:r>
                    </a:p>
                  </a:txBody>
                  <a:tcPr marL="84106" marR="84106" marT="42053" marB="42053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49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GDZE5-1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2200¥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rgbClr val="FF0000"/>
                          </a:solidFill>
                        </a:rPr>
                        <a:t>5KG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点状单个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单旋钮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7</a:t>
                      </a:r>
                      <a:r>
                        <a:rPr lang="zh-CN" altLang="en-US" sz="1500" dirty="0"/>
                        <a:t>种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前面板</a:t>
                      </a:r>
                    </a:p>
                    <a:p>
                      <a:pPr algn="ctr"/>
                      <a:r>
                        <a:rPr lang="zh-CN" altLang="en-US" sz="1500" dirty="0"/>
                        <a:t>居中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平面</a:t>
                      </a:r>
                    </a:p>
                  </a:txBody>
                  <a:tcPr marL="84106" marR="84106" marT="42053" marB="42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rgbClr val="00B050"/>
                          </a:solidFill>
                        </a:rPr>
                        <a:t>透明</a:t>
                      </a:r>
                    </a:p>
                  </a:txBody>
                  <a:tcPr marL="84106" marR="84106" marT="42053" marB="42053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605" y="4425672"/>
            <a:ext cx="208458" cy="2084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777" y="4425672"/>
            <a:ext cx="208458" cy="20845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37619" y="220401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4.</a:t>
            </a:r>
            <a:r>
              <a:rPr lang="zh-CN" altLang="en-US" sz="20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汇总分析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605" y="3541125"/>
            <a:ext cx="208458" cy="2084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557" y="3541125"/>
            <a:ext cx="208458" cy="2084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891" y="2079969"/>
            <a:ext cx="208458" cy="20845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922" y="2797978"/>
            <a:ext cx="208458" cy="20845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922" y="2079969"/>
            <a:ext cx="208458" cy="20845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964263" y="5314076"/>
            <a:ext cx="8263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遥夜亭皋闲信步，乍过清明，渐觉伤春暮。数点雨声风约住，朦胧澹月云来去。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桃李依依春暗度，谁在秋千，笑里轻轻语。一片芳心千万绪，人间没个安排处。</a:t>
            </a:r>
          </a:p>
        </p:txBody>
      </p:sp>
    </p:spTree>
    <p:extLst>
      <p:ext uri="{BB962C8B-B14F-4D97-AF65-F5344CB8AC3E}">
        <p14:creationId xmlns:p14="http://schemas.microsoft.com/office/powerpoint/2010/main" val="308637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05184" y="2045616"/>
            <a:ext cx="198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Thanks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57197" y="2997724"/>
            <a:ext cx="367760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字体：思源黑体 思源宋体 等线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图片：</a:t>
            </a:r>
            <a:r>
              <a:rPr lang="en-US" altLang="zh-CN" dirty="0">
                <a:solidFill>
                  <a:schemeClr val="bg1"/>
                </a:solidFill>
              </a:rPr>
              <a:t>Stocksnap</a:t>
            </a:r>
            <a:r>
              <a:rPr lang="zh-CN" altLang="en-US" dirty="0">
                <a:solidFill>
                  <a:schemeClr val="bg1"/>
                </a:solidFill>
              </a:rPr>
              <a:t>每周</a:t>
            </a:r>
            <a:r>
              <a:rPr lang="en-US" altLang="zh-CN" dirty="0">
                <a:solidFill>
                  <a:schemeClr val="bg1"/>
                </a:solidFill>
              </a:rPr>
              <a:t>CC0</a:t>
            </a:r>
            <a:r>
              <a:rPr lang="zh-CN" altLang="en-US" dirty="0">
                <a:solidFill>
                  <a:schemeClr val="bg1"/>
                </a:solidFill>
              </a:rPr>
              <a:t>版权精选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配色：</a:t>
            </a:r>
            <a:r>
              <a:rPr lang="en-US" altLang="zh-CN" dirty="0">
                <a:solidFill>
                  <a:schemeClr val="bg1"/>
                </a:solidFill>
              </a:rPr>
              <a:t>Material design</a:t>
            </a:r>
          </a:p>
        </p:txBody>
      </p:sp>
    </p:spTree>
    <p:extLst>
      <p:ext uri="{BB962C8B-B14F-4D97-AF65-F5344CB8AC3E}">
        <p14:creationId xmlns:p14="http://schemas.microsoft.com/office/powerpoint/2010/main" val="1476475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431</Words>
  <Application>Microsoft Office PowerPoint</Application>
  <PresentationFormat>自定义</PresentationFormat>
  <Paragraphs>98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Noto Sans S Chinese Regular</vt:lpstr>
      <vt:lpstr>等线</vt:lpstr>
      <vt:lpstr>等线 Light</vt:lpstr>
      <vt:lpstr>思源宋体 CN Heavy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恒好美佳  </dc:subject>
  <dc:description>恒好美佳   https://sppt.taobao.com/</dc:description>
  <cp:lastModifiedBy>微软用户</cp:lastModifiedBy>
  <cp:revision>1</cp:revision>
  <dcterms:created xsi:type="dcterms:W3CDTF">2017-04-08T06:03:08Z</dcterms:created>
  <dcterms:modified xsi:type="dcterms:W3CDTF">2018-09-01T01:20:49Z</dcterms:modified>
</cp:coreProperties>
</file>