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67" r:id="rId4"/>
    <p:sldId id="268" r:id="rId5"/>
    <p:sldId id="312" r:id="rId6"/>
    <p:sldId id="269" r:id="rId7"/>
    <p:sldId id="270" r:id="rId8"/>
    <p:sldId id="278" r:id="rId9"/>
    <p:sldId id="276" r:id="rId10"/>
    <p:sldId id="279" r:id="rId11"/>
    <p:sldId id="281" r:id="rId12"/>
    <p:sldId id="280" r:id="rId13"/>
    <p:sldId id="282" r:id="rId14"/>
    <p:sldId id="283" r:id="rId15"/>
    <p:sldId id="285" r:id="rId16"/>
    <p:sldId id="273" r:id="rId17"/>
    <p:sldId id="263" r:id="rId18"/>
    <p:sldId id="272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955"/>
    <a:srgbClr val="95193D"/>
    <a:srgbClr val="276FA1"/>
    <a:srgbClr val="EEE9B9"/>
    <a:srgbClr val="F45552"/>
    <a:srgbClr val="2B2E33"/>
    <a:srgbClr val="85D2C5"/>
    <a:srgbClr val="1D446D"/>
    <a:srgbClr val="0B719B"/>
    <a:srgbClr val="053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80" autoAdjust="0"/>
  </p:normalViewPr>
  <p:slideViewPr>
    <p:cSldViewPr snapToGrid="0">
      <p:cViewPr>
        <p:scale>
          <a:sx n="70" d="100"/>
          <a:sy n="70" d="100"/>
        </p:scale>
        <p:origin x="2094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2018/8/31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2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652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47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F455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453390"/>
            <a:ext cx="5447030" cy="1238885"/>
          </a:xfrm>
          <a:prstGeom prst="rect">
            <a:avLst/>
          </a:prstGeom>
          <a:solidFill>
            <a:srgbClr val="276F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折角形 20"/>
          <p:cNvSpPr/>
          <p:nvPr/>
        </p:nvSpPr>
        <p:spPr>
          <a:xfrm rot="10800000">
            <a:off x="7011035" y="2438400"/>
            <a:ext cx="4166870" cy="4419600"/>
          </a:xfrm>
          <a:prstGeom prst="foldedCorner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342765" y="439420"/>
            <a:ext cx="1026795" cy="12661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板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606800" y="439420"/>
            <a:ext cx="1052195" cy="12661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模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877185" y="439420"/>
            <a:ext cx="1045845" cy="12661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例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092325" y="439420"/>
            <a:ext cx="1101090" cy="12661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案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384300" y="439420"/>
            <a:ext cx="1024255" cy="12661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年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040765" y="145148"/>
            <a:ext cx="66294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96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9</a:t>
            </a:r>
            <a:endParaRPr lang="en-US" altLang="zh-CN" sz="96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23900" y="145148"/>
            <a:ext cx="662940" cy="15544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96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1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340995" y="145148"/>
            <a:ext cx="662940" cy="15544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96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0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-58420" y="145148"/>
            <a:ext cx="662940" cy="15544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96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2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7728585" y="2787650"/>
            <a:ext cx="2731770" cy="3703320"/>
            <a:chOff x="12171" y="4247"/>
            <a:chExt cx="4302" cy="5832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12171" y="5721"/>
              <a:ext cx="4302" cy="0"/>
            </a:xfrm>
            <a:prstGeom prst="line">
              <a:avLst/>
            </a:prstGeom>
            <a:ln w="12700" cmpd="sng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2781" y="6209"/>
              <a:ext cx="3083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恒好美佳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2781" y="6986"/>
              <a:ext cx="3083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2449" y="7057"/>
              <a:ext cx="3747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2020.05.01</a:t>
              </a:r>
              <a:endParaRPr lang="en-US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2781" y="8626"/>
              <a:ext cx="3083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781" y="9449"/>
              <a:ext cx="3083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13341" y="4247"/>
              <a:ext cx="1963" cy="1376"/>
              <a:chOff x="11330" y="1995"/>
              <a:chExt cx="1963" cy="1376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2125" y="1995"/>
                <a:ext cx="1168" cy="13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800" b="1">
                    <a:solidFill>
                      <a:schemeClr val="bg1"/>
                    </a:solidFill>
                    <a:effectLst>
                      <a:outerShdw blurRad="50800" dist="38100" algn="l" rotWithShape="0">
                        <a:prstClr val="black">
                          <a:alpha val="40000"/>
                        </a:prstClr>
                      </a:out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告</a:t>
                </a: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11330" y="1995"/>
                <a:ext cx="1215" cy="13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800" b="1">
                    <a:solidFill>
                      <a:schemeClr val="bg1"/>
                    </a:solidFill>
                    <a:effectLst>
                      <a:outerShdw blurRad="50800" dist="38100" algn="l" rotWithShape="0">
                        <a:prstClr val="black">
                          <a:alpha val="40000"/>
                        </a:prstClr>
                      </a:out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报</a:t>
                </a:r>
              </a:p>
            </p:txBody>
          </p:sp>
        </p:grpSp>
      </p:grpSp>
      <p:pic>
        <p:nvPicPr>
          <p:cNvPr id="3" name="图片 2" descr="2d94231a779959b4c7b7e58bc1e4a0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655" y="1771650"/>
            <a:ext cx="7080885" cy="4959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8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0" accel="100000" fill="hold">
                                          <p:stCondLst>
                                            <p:cond delay="108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3" grpId="0" animBg="1"/>
      <p:bldP spid="14" grpId="0" animBg="1"/>
      <p:bldP spid="14" grpId="1" animBg="1"/>
      <p:bldP spid="14" grpId="2" animBg="1"/>
      <p:bldP spid="15" grpId="0" animBg="1"/>
      <p:bldP spid="16" grpId="0" animBg="1"/>
      <p:bldP spid="17" grpId="0" animBg="1"/>
      <p:bldP spid="18" grpId="0" animBg="1"/>
      <p:bldP spid="21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5" name="图片 4" descr="图片30"/>
          <p:cNvPicPr>
            <a:picLocks noChangeAspect="1"/>
          </p:cNvPicPr>
          <p:nvPr/>
        </p:nvPicPr>
        <p:blipFill>
          <a:blip r:embed="rId3"/>
          <a:srcRect l="7357" t="12371" r="9620" b="18331"/>
          <a:stretch>
            <a:fillRect/>
          </a:stretch>
        </p:blipFill>
        <p:spPr>
          <a:xfrm>
            <a:off x="3600450" y="635000"/>
            <a:ext cx="5661025" cy="302704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V="1">
            <a:off x="3509010" y="4175760"/>
            <a:ext cx="5189220" cy="635"/>
          </a:xfrm>
          <a:prstGeom prst="line">
            <a:avLst/>
          </a:prstGeom>
          <a:ln w="38100" cap="rnd" cmpd="sng">
            <a:solidFill>
              <a:srgbClr val="F8A955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4122420" y="3628390"/>
            <a:ext cx="3841115" cy="352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16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30岁前拥有的存款 </a:t>
            </a:r>
            <a:r>
              <a:rPr lang="en-US" altLang="zh-CN" sz="16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8" name="双括号 7"/>
          <p:cNvSpPr/>
          <p:nvPr/>
        </p:nvSpPr>
        <p:spPr>
          <a:xfrm>
            <a:off x="2892425" y="4997450"/>
            <a:ext cx="6326505" cy="1205865"/>
          </a:xfrm>
          <a:prstGeom prst="bracketPair">
            <a:avLst/>
          </a:prstGeom>
          <a:ln w="25400" cap="rnd" cmpd="sng">
            <a:solidFill>
              <a:srgbClr val="F8A95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635375" y="4881245"/>
            <a:ext cx="497713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520"/>
              </a:lnSpc>
            </a:pPr>
            <a:r>
              <a:rPr lang="zh-CN" altLang="en-US" sz="1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得出 </a:t>
            </a:r>
            <a:r>
              <a:rPr lang="en-US" altLang="zh-CN" sz="1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&gt;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同学们自信心不错，对自己未来的资产资金有着相当高的期望。同时，在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“50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万以上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选项上有着接近</a:t>
            </a:r>
            <a:r>
              <a:rPr lang="zh-CN" altLang="en-US" sz="1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平均</a:t>
            </a:r>
            <a:r>
              <a:rPr lang="en-US" altLang="zh-CN" sz="1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60%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的希望概率。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12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4" name="图片 3" descr="图片31"/>
          <p:cNvPicPr>
            <a:picLocks noChangeAspect="1"/>
          </p:cNvPicPr>
          <p:nvPr/>
        </p:nvPicPr>
        <p:blipFill>
          <a:blip r:embed="rId3"/>
          <a:srcRect r="16137"/>
          <a:stretch>
            <a:fillRect/>
          </a:stretch>
        </p:blipFill>
        <p:spPr>
          <a:xfrm>
            <a:off x="3669030" y="342265"/>
            <a:ext cx="4939665" cy="325374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 flipV="1">
            <a:off x="3509010" y="4175760"/>
            <a:ext cx="5189220" cy="635"/>
          </a:xfrm>
          <a:prstGeom prst="line">
            <a:avLst/>
          </a:prstGeom>
          <a:ln w="38100" cap="rnd" cmpd="sng">
            <a:solidFill>
              <a:srgbClr val="F45552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4112895" y="3628390"/>
            <a:ext cx="3841115" cy="352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工作后一个月休息的时间 </a:t>
            </a:r>
            <a:r>
              <a:rPr lang="en-US" altLang="zh-CN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8" name="双括号 7"/>
          <p:cNvSpPr/>
          <p:nvPr/>
        </p:nvSpPr>
        <p:spPr>
          <a:xfrm>
            <a:off x="2892425" y="4997450"/>
            <a:ext cx="6326505" cy="1205865"/>
          </a:xfrm>
          <a:prstGeom prst="bracketPair">
            <a:avLst/>
          </a:prstGeom>
          <a:ln w="25400" cap="rnd" cmpd="sng">
            <a:solidFill>
              <a:srgbClr val="F4555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635375" y="4881245"/>
            <a:ext cx="497713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520"/>
              </a:lnSpc>
            </a:pP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得出 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&gt;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目标价值越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，希望概率越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小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，因此的积极性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低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en-US" sz="16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当然，选项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当月减一天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的价值很高，不过大家都有一颗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懒惰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13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7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4" name="图片 3" descr="图片32"/>
          <p:cNvPicPr>
            <a:picLocks noChangeAspect="1"/>
          </p:cNvPicPr>
          <p:nvPr/>
        </p:nvPicPr>
        <p:blipFill>
          <a:blip r:embed="rId4"/>
          <a:srcRect r="13641"/>
          <a:stretch>
            <a:fillRect/>
          </a:stretch>
        </p:blipFill>
        <p:spPr>
          <a:xfrm>
            <a:off x="313690" y="1599565"/>
            <a:ext cx="5379085" cy="3447415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6229985" y="1640205"/>
            <a:ext cx="0" cy="3924935"/>
          </a:xfrm>
          <a:prstGeom prst="line">
            <a:avLst/>
          </a:prstGeom>
          <a:ln w="38100" cap="rnd" cmpd="sng">
            <a:solidFill>
              <a:srgbClr val="276FA1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723900" y="5227320"/>
            <a:ext cx="3905885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工作后每年跨省旅游的次数 </a:t>
            </a:r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pic>
        <p:nvPicPr>
          <p:cNvPr id="7" name="图片 6" descr="resizeApi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935" y="1487805"/>
            <a:ext cx="1013460" cy="97409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7389495" y="2755265"/>
            <a:ext cx="3275965" cy="0"/>
          </a:xfrm>
          <a:prstGeom prst="line">
            <a:avLst/>
          </a:prstGeom>
          <a:ln w="1270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944995" y="2923540"/>
            <a:ext cx="4087495" cy="265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如同前面几次数据展示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排除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“0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次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这个选项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规律还是</a:t>
            </a:r>
          </a:p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目标价值越高，希望概率越小，积极性越低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“1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次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“3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次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被调查者希望的概率相对更高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而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“5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次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似乎望而却步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2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4100"/>
                                  </p:stCondLst>
                                  <p:iterate type="lt">
                                    <p:tmPct val="62013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5" name="图片 4" descr="图片34"/>
          <p:cNvPicPr>
            <a:picLocks noChangeAspect="1"/>
          </p:cNvPicPr>
          <p:nvPr/>
        </p:nvPicPr>
        <p:blipFill>
          <a:blip r:embed="rId3"/>
          <a:srcRect l="21966" t="20230" r="5175" b="8601"/>
          <a:stretch>
            <a:fillRect/>
          </a:stretch>
        </p:blipFill>
        <p:spPr>
          <a:xfrm>
            <a:off x="760730" y="1304925"/>
            <a:ext cx="4121150" cy="416814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6229985" y="1640205"/>
            <a:ext cx="0" cy="3924935"/>
          </a:xfrm>
          <a:prstGeom prst="line">
            <a:avLst/>
          </a:prstGeom>
          <a:ln w="38100" cap="rnd" cmpd="sng">
            <a:solidFill>
              <a:srgbClr val="85D2C5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772795" y="5217795"/>
            <a:ext cx="3905885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生活质量达到的程度 </a:t>
            </a:r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pic>
        <p:nvPicPr>
          <p:cNvPr id="7" name="图片 6" descr="resizeAp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7090" y="1493520"/>
            <a:ext cx="1074420" cy="103251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7389495" y="2755265"/>
            <a:ext cx="3275965" cy="0"/>
          </a:xfrm>
          <a:prstGeom prst="line">
            <a:avLst/>
          </a:prstGeom>
          <a:ln w="1270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944995" y="2923540"/>
            <a:ext cx="4087495" cy="265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在消费问题上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我们似乎不能亏待自己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这一点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在数据上体现得淋漓尽致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所有的目标的希望概率</a:t>
            </a:r>
          </a:p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非常接近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想买啥就买啥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4200"/>
                                  </p:stCondLst>
                                  <p:iterate type="lt">
                                    <p:tmPct val="77727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4" name="图片 3" descr="图片35"/>
          <p:cNvPicPr>
            <a:picLocks noChangeAspect="1"/>
          </p:cNvPicPr>
          <p:nvPr/>
        </p:nvPicPr>
        <p:blipFill>
          <a:blip r:embed="rId3"/>
          <a:srcRect l="23373" t="27058" r="15661" b="33308"/>
          <a:stretch>
            <a:fillRect/>
          </a:stretch>
        </p:blipFill>
        <p:spPr>
          <a:xfrm>
            <a:off x="7121525" y="1183640"/>
            <a:ext cx="4432300" cy="398653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6229985" y="1640205"/>
            <a:ext cx="0" cy="3924935"/>
          </a:xfrm>
          <a:prstGeom prst="line">
            <a:avLst/>
          </a:prstGeom>
          <a:ln w="38100" cap="rnd" cmpd="sng">
            <a:solidFill>
              <a:srgbClr val="F45552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7100570" y="5198745"/>
            <a:ext cx="3905885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情感生活达到的程度 </a:t>
            </a:r>
            <a:r>
              <a:rPr lang="en-US" altLang="zh-CN" sz="16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pic>
        <p:nvPicPr>
          <p:cNvPr id="7" name="图片 6" descr="resizeAp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1120" y="1446530"/>
            <a:ext cx="1059815" cy="101790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1496060" y="2724785"/>
            <a:ext cx="3275965" cy="0"/>
          </a:xfrm>
          <a:prstGeom prst="line">
            <a:avLst/>
          </a:prstGeom>
          <a:ln w="1270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051560" y="2893060"/>
            <a:ext cx="4087495" cy="265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情感生活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一直是个令人纠结的问题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不过大家都希望和谐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因此</a:t>
            </a:r>
          </a:p>
          <a:p>
            <a:pPr algn="ctr">
              <a:lnSpc>
                <a:spcPct val="150000"/>
              </a:lnSpc>
            </a:pP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灰常稳定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小摩擦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的希望概率更高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不稳定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的希望概率</a:t>
            </a: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也许是种无奈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4300"/>
                                  </p:stCondLst>
                                  <p:iterate type="lt">
                                    <p:tmPct val="69167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resizeAp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05" y="287020"/>
            <a:ext cx="497205" cy="5670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9470" y="267335"/>
            <a:ext cx="252031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总结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期望值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小</a:t>
            </a: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估算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83970" y="1928495"/>
            <a:ext cx="974026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总体目标价值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低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的期望值：   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E</a:t>
            </a:r>
            <a:r>
              <a:rPr lang="en-US" altLang="zh-CN" sz="1600" b="1" baseline="-25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0.766+0.759+0.753+0.753+0.741+0.825+0.506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/ 7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0.729</a:t>
            </a:r>
            <a:endParaRPr lang="en-US" altLang="zh-CN" sz="1600" b="1" baseline="-25000">
              <a:solidFill>
                <a:srgbClr val="85D2C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86510" y="2470150"/>
            <a:ext cx="973137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总体目标价值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较高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的期望值：</a:t>
            </a:r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E</a:t>
            </a:r>
            <a:r>
              <a:rPr lang="en-US" altLang="zh-CN" sz="1600" b="1" baseline="-250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0.659+0.597+0.678+0.719+0.694+0.763+0.697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/ 7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0.687</a:t>
            </a:r>
            <a:endParaRPr lang="en-US" altLang="zh-CN" sz="1600" b="1" baseline="-25000">
              <a:solidFill>
                <a:srgbClr val="F8A9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87145" y="2991485"/>
            <a:ext cx="10010140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总体目标价值</a:t>
            </a: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高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的期望值：   </a:t>
            </a:r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E</a:t>
            </a:r>
            <a:r>
              <a:rPr lang="en-US" altLang="zh-CN" sz="1600" b="1" baseline="-250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0.453+0.434+0.566+0.603+0.525+0.681+0.769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/ 7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0.576</a:t>
            </a:r>
            <a:endParaRPr lang="en-US" altLang="zh-CN" sz="1600" b="1" baseline="-25000">
              <a:solidFill>
                <a:srgbClr val="F4555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08990" y="618490"/>
            <a:ext cx="554545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* 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备注：设总体的每个目标价值为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，希望概率的总值为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647565" y="1418590"/>
            <a:ext cx="512191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房子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汽车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存款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休息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旅游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生活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1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情感</a:t>
            </a:r>
            <a:r>
              <a:rPr lang="zh-CN" altLang="en-US" sz="1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</a:p>
        </p:txBody>
      </p:sp>
      <p:pic>
        <p:nvPicPr>
          <p:cNvPr id="22" name="图片 21" descr="resizeApi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1565" y="4081145"/>
            <a:ext cx="883285" cy="883285"/>
          </a:xfrm>
          <a:prstGeom prst="rect">
            <a:avLst/>
          </a:prstGeom>
        </p:spPr>
      </p:pic>
      <p:cxnSp>
        <p:nvCxnSpPr>
          <p:cNvPr id="23" name="直接连接符 22"/>
          <p:cNvCxnSpPr/>
          <p:nvPr/>
        </p:nvCxnSpPr>
        <p:spPr>
          <a:xfrm>
            <a:off x="1040765" y="3703955"/>
            <a:ext cx="10089515" cy="0"/>
          </a:xfrm>
          <a:prstGeom prst="line">
            <a:avLst/>
          </a:prstGeom>
          <a:ln w="25400" cap="rnd">
            <a:solidFill>
              <a:srgbClr val="EEE9B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0057765" y="5246370"/>
            <a:ext cx="0" cy="1070610"/>
          </a:xfrm>
          <a:prstGeom prst="line">
            <a:avLst/>
          </a:prstGeom>
          <a:ln w="19050" cap="rnd">
            <a:solidFill>
              <a:srgbClr val="EEE9B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217785" y="5343525"/>
            <a:ext cx="574675" cy="8489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结 论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380490" y="4389120"/>
            <a:ext cx="8477885" cy="181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spc="150">
                <a:solidFill>
                  <a:srgbClr val="F8A955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综合以上所有的数据得出 ：</a:t>
            </a:r>
          </a:p>
          <a:p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学生在对于总体目标价值低的期望值更高，并且在呈现一种趋势，</a:t>
            </a:r>
            <a:r>
              <a:rPr lang="zh-CN" altLang="en-US" sz="1600" spc="150">
                <a:solidFill>
                  <a:srgbClr val="F45552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总体价值越高，它的期望值越低</a:t>
            </a:r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。人们都希望生活越来越好，但现在的社会让我们更趋近于一种普通简单的生活，</a:t>
            </a:r>
            <a:r>
              <a:rPr lang="zh-CN" altLang="en-US" sz="1600" spc="150">
                <a:solidFill>
                  <a:srgbClr val="F45552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对于更高档的生活，我们只能努力地争取</a:t>
            </a:r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。虽然总体调查的数据量很少，甚至可怜。但以小见大的方式使我们看得到更多更深刻。</a:t>
            </a:r>
          </a:p>
          <a:p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当然，我们</a:t>
            </a:r>
            <a:r>
              <a:rPr lang="zh-CN" altLang="en-US" sz="1600" spc="150">
                <a:solidFill>
                  <a:srgbClr val="F45552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不能以调查中的内容来衡量未来生活的标准</a:t>
            </a:r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</a:p>
          <a:p>
            <a:r>
              <a:rPr lang="zh-CN" altLang="en-US" sz="1600" spc="150">
                <a:solidFill>
                  <a:schemeClr val="bg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但，少了这些是不是有点累呢？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113889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583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9203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8056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ntr" presetSubtype="0" fill="hold" grpId="0" nodeType="withEffect">
                                  <p:stCondLst>
                                    <p:cond delay="4600"/>
                                  </p:stCondLst>
                                  <p:iterate type="lt">
                                    <p:tmPct val="63021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610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grpId="0" nodeType="withEffect">
                                  <p:stCondLst>
                                    <p:cond delay="6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5" grpId="0"/>
      <p:bldP spid="6" grpId="0"/>
      <p:bldP spid="7" grpId="0"/>
      <p:bldP spid="8" grpId="0"/>
      <p:bldP spid="10" grpId="0"/>
      <p:bldP spid="20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>
            <p:custDataLst>
              <p:tags r:id="rId1"/>
            </p:custDataLst>
          </p:nvPr>
        </p:nvSpPr>
        <p:spPr>
          <a:xfrm>
            <a:off x="2864854" y="998828"/>
            <a:ext cx="362529" cy="2526011"/>
          </a:xfrm>
          <a:prstGeom prst="roundRect">
            <a:avLst>
              <a:gd name="adj" fmla="val 50000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ym typeface="Arial" panose="020B0604020202020204" pitchFamily="34" charset="0"/>
            </a:endParaRPr>
          </a:p>
        </p:txBody>
      </p:sp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>
            <a:off x="3047263" y="1171795"/>
            <a:ext cx="0" cy="2180075"/>
          </a:xfrm>
          <a:prstGeom prst="line">
            <a:avLst/>
          </a:prstGeom>
          <a:ln w="60325">
            <a:solidFill>
              <a:srgbClr val="2B2E3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>
            <p:custDataLst>
              <p:tags r:id="rId3"/>
            </p:custDataLst>
          </p:nvPr>
        </p:nvCxnSpPr>
        <p:spPr>
          <a:xfrm>
            <a:off x="3046730" y="1863725"/>
            <a:ext cx="635" cy="1487805"/>
          </a:xfrm>
          <a:prstGeom prst="line">
            <a:avLst/>
          </a:prstGeom>
          <a:ln w="82550" cap="rnd">
            <a:solidFill>
              <a:srgbClr val="276FA1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/>
          <p:cNvSpPr/>
          <p:nvPr>
            <p:custDataLst>
              <p:tags r:id="rId4"/>
            </p:custDataLst>
          </p:nvPr>
        </p:nvSpPr>
        <p:spPr>
          <a:xfrm>
            <a:off x="9322410" y="998828"/>
            <a:ext cx="362529" cy="2526011"/>
          </a:xfrm>
          <a:prstGeom prst="roundRect">
            <a:avLst>
              <a:gd name="adj" fmla="val 50000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ym typeface="Arial" panose="020B0604020202020204" pitchFamily="34" charset="0"/>
            </a:endParaRPr>
          </a:p>
        </p:txBody>
      </p:sp>
      <p:cxnSp>
        <p:nvCxnSpPr>
          <p:cNvPr id="9" name="直接连接符 8"/>
          <p:cNvCxnSpPr/>
          <p:nvPr>
            <p:custDataLst>
              <p:tags r:id="rId5"/>
            </p:custDataLst>
          </p:nvPr>
        </p:nvCxnSpPr>
        <p:spPr>
          <a:xfrm>
            <a:off x="9504819" y="1171795"/>
            <a:ext cx="0" cy="2180075"/>
          </a:xfrm>
          <a:prstGeom prst="line">
            <a:avLst/>
          </a:prstGeom>
          <a:ln w="60325">
            <a:solidFill>
              <a:srgbClr val="2B2E3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9503410" y="2312670"/>
            <a:ext cx="1270" cy="1039495"/>
          </a:xfrm>
          <a:prstGeom prst="line">
            <a:avLst/>
          </a:prstGeom>
          <a:ln w="82550" cap="rnd">
            <a:solidFill>
              <a:srgbClr val="F45552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>
            <p:custDataLst>
              <p:tags r:id="rId7"/>
            </p:custDataLst>
          </p:nvPr>
        </p:nvSpPr>
        <p:spPr>
          <a:xfrm>
            <a:off x="4479243" y="998828"/>
            <a:ext cx="362529" cy="2526011"/>
          </a:xfrm>
          <a:prstGeom prst="roundRect">
            <a:avLst>
              <a:gd name="adj" fmla="val 50000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ym typeface="Arial" panose="020B0604020202020204" pitchFamily="34" charset="0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4661652" y="1171795"/>
            <a:ext cx="0" cy="2180075"/>
          </a:xfrm>
          <a:prstGeom prst="line">
            <a:avLst/>
          </a:prstGeom>
          <a:ln w="60325">
            <a:solidFill>
              <a:srgbClr val="2B2E3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>
            <p:custDataLst>
              <p:tags r:id="rId9"/>
            </p:custDataLst>
          </p:nvPr>
        </p:nvCxnSpPr>
        <p:spPr>
          <a:xfrm>
            <a:off x="4657725" y="2800985"/>
            <a:ext cx="3810" cy="551180"/>
          </a:xfrm>
          <a:prstGeom prst="line">
            <a:avLst/>
          </a:prstGeom>
          <a:ln w="82550" cap="rnd">
            <a:solidFill>
              <a:srgbClr val="85D2C5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圆角矩形 5"/>
          <p:cNvSpPr/>
          <p:nvPr>
            <p:custDataLst>
              <p:tags r:id="rId10"/>
            </p:custDataLst>
          </p:nvPr>
        </p:nvSpPr>
        <p:spPr>
          <a:xfrm>
            <a:off x="6093632" y="998828"/>
            <a:ext cx="362529" cy="2526011"/>
          </a:xfrm>
          <a:prstGeom prst="roundRect">
            <a:avLst>
              <a:gd name="adj" fmla="val 50000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ym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>
            <p:custDataLst>
              <p:tags r:id="rId11"/>
            </p:custDataLst>
          </p:nvPr>
        </p:nvCxnSpPr>
        <p:spPr>
          <a:xfrm>
            <a:off x="6276041" y="1171795"/>
            <a:ext cx="0" cy="2180075"/>
          </a:xfrm>
          <a:prstGeom prst="line">
            <a:avLst/>
          </a:prstGeom>
          <a:ln w="60325">
            <a:solidFill>
              <a:srgbClr val="2B2E3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>
            <p:custDataLst>
              <p:tags r:id="rId12"/>
            </p:custDataLst>
          </p:nvPr>
        </p:nvCxnSpPr>
        <p:spPr>
          <a:xfrm>
            <a:off x="6275070" y="1954530"/>
            <a:ext cx="1270" cy="1397635"/>
          </a:xfrm>
          <a:prstGeom prst="line">
            <a:avLst/>
          </a:prstGeom>
          <a:ln w="82550" cap="rnd">
            <a:solidFill>
              <a:srgbClr val="EEE9B9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圆角矩形 19"/>
          <p:cNvSpPr/>
          <p:nvPr>
            <p:custDataLst>
              <p:tags r:id="rId13"/>
            </p:custDataLst>
          </p:nvPr>
        </p:nvSpPr>
        <p:spPr>
          <a:xfrm>
            <a:off x="7708021" y="998828"/>
            <a:ext cx="362529" cy="2526011"/>
          </a:xfrm>
          <a:prstGeom prst="roundRect">
            <a:avLst>
              <a:gd name="adj" fmla="val 50000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ym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>
            <p:custDataLst>
              <p:tags r:id="rId14"/>
            </p:custDataLst>
          </p:nvPr>
        </p:nvCxnSpPr>
        <p:spPr>
          <a:xfrm>
            <a:off x="7890430" y="1171795"/>
            <a:ext cx="0" cy="2180075"/>
          </a:xfrm>
          <a:prstGeom prst="line">
            <a:avLst/>
          </a:prstGeom>
          <a:ln w="60325">
            <a:solidFill>
              <a:srgbClr val="2B2E3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15"/>
            </p:custDataLst>
          </p:nvPr>
        </p:nvCxnSpPr>
        <p:spPr>
          <a:xfrm flipH="1">
            <a:off x="7890510" y="2090420"/>
            <a:ext cx="2540" cy="1261745"/>
          </a:xfrm>
          <a:prstGeom prst="line">
            <a:avLst/>
          </a:prstGeom>
          <a:ln w="82550" cap="rnd">
            <a:solidFill>
              <a:srgbClr val="F8A955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16"/>
            </p:custDataLst>
          </p:nvPr>
        </p:nvCxnSpPr>
        <p:spPr>
          <a:xfrm>
            <a:off x="2439147" y="3901818"/>
            <a:ext cx="7648723" cy="0"/>
          </a:xfrm>
          <a:prstGeom prst="line">
            <a:avLst/>
          </a:prstGeom>
          <a:ln w="44450">
            <a:solidFill>
              <a:srgbClr val="A5A5A5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2" idx="2"/>
          </p:cNvCxnSpPr>
          <p:nvPr>
            <p:custDataLst>
              <p:tags r:id="rId17"/>
            </p:custDataLst>
          </p:nvPr>
        </p:nvCxnSpPr>
        <p:spPr>
          <a:xfrm flipH="1">
            <a:off x="3046753" y="3524839"/>
            <a:ext cx="1" cy="376979"/>
          </a:xfrm>
          <a:prstGeom prst="line">
            <a:avLst/>
          </a:prstGeom>
          <a:ln w="44450">
            <a:solidFill>
              <a:srgbClr val="A5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>
            <p:custDataLst>
              <p:tags r:id="rId18"/>
            </p:custDataLst>
          </p:nvPr>
        </p:nvCxnSpPr>
        <p:spPr>
          <a:xfrm flipH="1">
            <a:off x="4660506" y="3524839"/>
            <a:ext cx="1" cy="376979"/>
          </a:xfrm>
          <a:prstGeom prst="line">
            <a:avLst/>
          </a:prstGeom>
          <a:ln w="44450">
            <a:solidFill>
              <a:srgbClr val="A5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>
            <p:custDataLst>
              <p:tags r:id="rId19"/>
            </p:custDataLst>
          </p:nvPr>
        </p:nvCxnSpPr>
        <p:spPr>
          <a:xfrm flipH="1">
            <a:off x="6274894" y="3524839"/>
            <a:ext cx="1" cy="376979"/>
          </a:xfrm>
          <a:prstGeom prst="line">
            <a:avLst/>
          </a:prstGeom>
          <a:ln w="44450">
            <a:solidFill>
              <a:srgbClr val="A5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>
            <p:custDataLst>
              <p:tags r:id="rId20"/>
            </p:custDataLst>
          </p:nvPr>
        </p:nvCxnSpPr>
        <p:spPr>
          <a:xfrm flipH="1">
            <a:off x="7889282" y="3524839"/>
            <a:ext cx="1" cy="376979"/>
          </a:xfrm>
          <a:prstGeom prst="line">
            <a:avLst/>
          </a:prstGeom>
          <a:ln w="44450">
            <a:solidFill>
              <a:srgbClr val="A5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21"/>
            </p:custDataLst>
          </p:nvPr>
        </p:nvCxnSpPr>
        <p:spPr>
          <a:xfrm flipH="1">
            <a:off x="9503140" y="3524839"/>
            <a:ext cx="1" cy="376979"/>
          </a:xfrm>
          <a:prstGeom prst="line">
            <a:avLst/>
          </a:prstGeom>
          <a:ln w="44450">
            <a:solidFill>
              <a:srgbClr val="A5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圆角矩形 28"/>
          <p:cNvSpPr/>
          <p:nvPr>
            <p:custDataLst>
              <p:tags r:id="rId22"/>
            </p:custDataLst>
          </p:nvPr>
        </p:nvSpPr>
        <p:spPr>
          <a:xfrm>
            <a:off x="2461918" y="4161286"/>
            <a:ext cx="1168400" cy="339054"/>
          </a:xfrm>
          <a:prstGeom prst="round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目标</a:t>
            </a:r>
          </a:p>
        </p:txBody>
      </p:sp>
      <p:sp>
        <p:nvSpPr>
          <p:cNvPr id="30" name="圆角矩形 29"/>
          <p:cNvSpPr/>
          <p:nvPr>
            <p:custDataLst>
              <p:tags r:id="rId23"/>
            </p:custDataLst>
          </p:nvPr>
        </p:nvSpPr>
        <p:spPr>
          <a:xfrm>
            <a:off x="4076306" y="4161286"/>
            <a:ext cx="1168400" cy="339054"/>
          </a:xfrm>
          <a:prstGeom prst="round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数量</a:t>
            </a:r>
          </a:p>
        </p:txBody>
      </p:sp>
      <p:sp>
        <p:nvSpPr>
          <p:cNvPr id="31" name="圆角矩形 30"/>
          <p:cNvSpPr/>
          <p:nvPr>
            <p:custDataLst>
              <p:tags r:id="rId24"/>
            </p:custDataLst>
          </p:nvPr>
        </p:nvSpPr>
        <p:spPr>
          <a:xfrm>
            <a:off x="5690694" y="4161286"/>
            <a:ext cx="1168400" cy="339054"/>
          </a:xfrm>
          <a:prstGeom prst="round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题目</a:t>
            </a:r>
          </a:p>
        </p:txBody>
      </p:sp>
      <p:sp>
        <p:nvSpPr>
          <p:cNvPr id="32" name="圆角矩形 31"/>
          <p:cNvSpPr/>
          <p:nvPr>
            <p:custDataLst>
              <p:tags r:id="rId25"/>
            </p:custDataLst>
          </p:nvPr>
        </p:nvSpPr>
        <p:spPr>
          <a:xfrm>
            <a:off x="7305082" y="4161286"/>
            <a:ext cx="1168400" cy="339054"/>
          </a:xfrm>
          <a:prstGeom prst="round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人群</a:t>
            </a:r>
          </a:p>
        </p:txBody>
      </p:sp>
      <p:sp>
        <p:nvSpPr>
          <p:cNvPr id="33" name="圆角矩形 32"/>
          <p:cNvSpPr/>
          <p:nvPr>
            <p:custDataLst>
              <p:tags r:id="rId26"/>
            </p:custDataLst>
          </p:nvPr>
        </p:nvSpPr>
        <p:spPr>
          <a:xfrm>
            <a:off x="8919470" y="4161286"/>
            <a:ext cx="1168400" cy="339054"/>
          </a:xfrm>
          <a:prstGeom prst="round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团队</a:t>
            </a:r>
          </a:p>
        </p:txBody>
      </p:sp>
      <p:sp>
        <p:nvSpPr>
          <p:cNvPr id="34" name="文本框 33"/>
          <p:cNvSpPr txBox="1"/>
          <p:nvPr>
            <p:custDataLst>
              <p:tags r:id="rId27"/>
            </p:custDataLst>
          </p:nvPr>
        </p:nvSpPr>
        <p:spPr>
          <a:xfrm>
            <a:off x="2454387" y="5195381"/>
            <a:ext cx="7567705" cy="11304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—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自我评价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 —</a:t>
            </a:r>
          </a:p>
          <a:p>
            <a:pPr algn="ctr">
              <a:lnSpc>
                <a:spcPts val="2000"/>
              </a:lnSpc>
            </a:pP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总结以上所有，做个简短自我评价</a:t>
            </a:r>
          </a:p>
        </p:txBody>
      </p:sp>
      <p:cxnSp>
        <p:nvCxnSpPr>
          <p:cNvPr id="35" name="直接连接符 34"/>
          <p:cNvCxnSpPr/>
          <p:nvPr>
            <p:custDataLst>
              <p:tags r:id="rId28"/>
            </p:custDataLst>
          </p:nvPr>
        </p:nvCxnSpPr>
        <p:spPr>
          <a:xfrm>
            <a:off x="2439147" y="4768921"/>
            <a:ext cx="7648723" cy="0"/>
          </a:xfrm>
          <a:prstGeom prst="line">
            <a:avLst/>
          </a:prstGeom>
          <a:ln w="44450">
            <a:solidFill>
              <a:srgbClr val="A5A5A5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26136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7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7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7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9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6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2" grpId="0" animBg="1"/>
      <p:bldP spid="8" grpId="0" animBg="1"/>
      <p:bldP spid="11" grpId="0" animBg="1"/>
      <p:bldP spid="6" grpId="0" animBg="1"/>
      <p:bldP spid="20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58470" y="2656205"/>
            <a:ext cx="11285220" cy="165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TH</a:t>
            </a:r>
            <a:r>
              <a:rPr lang="en-US" altLang="zh-CN" sz="9600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AN</a:t>
            </a:r>
            <a:r>
              <a:rPr lang="en-US" altLang="zh-CN" sz="9600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K</a:t>
            </a:r>
            <a:r>
              <a:rPr lang="en-US" altLang="zh-CN" sz="9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9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Y</a:t>
            </a:r>
            <a:r>
              <a:rPr lang="en-US" altLang="zh-CN" sz="9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O</a:t>
            </a:r>
            <a:r>
              <a:rPr lang="en-US" altLang="zh-CN" sz="9600" b="1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U</a:t>
            </a:r>
          </a:p>
        </p:txBody>
      </p:sp>
      <p:sp>
        <p:nvSpPr>
          <p:cNvPr id="3" name="双大括号 2"/>
          <p:cNvSpPr/>
          <p:nvPr/>
        </p:nvSpPr>
        <p:spPr>
          <a:xfrm>
            <a:off x="1289685" y="2656205"/>
            <a:ext cx="9584690" cy="1517650"/>
          </a:xfrm>
          <a:prstGeom prst="bracePair">
            <a:avLst/>
          </a:prstGeom>
          <a:ln w="2857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5000"/>
    </mc:Choice>
    <mc:Fallback xmlns="">
      <p:transition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190625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2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 descr="resizeApi (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580" y="2495550"/>
            <a:ext cx="1163320" cy="1163320"/>
          </a:xfrm>
          <a:prstGeom prst="rect">
            <a:avLst/>
          </a:prstGeom>
        </p:spPr>
      </p:pic>
      <p:pic>
        <p:nvPicPr>
          <p:cNvPr id="4" name="图片 3" descr="resizeApi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310" y="2496185"/>
            <a:ext cx="1163320" cy="1163320"/>
          </a:xfrm>
          <a:prstGeom prst="rect">
            <a:avLst/>
          </a:prstGeom>
        </p:spPr>
      </p:pic>
      <p:pic>
        <p:nvPicPr>
          <p:cNvPr id="5" name="图片 4" descr="resizeAp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5310" y="2497455"/>
            <a:ext cx="1163320" cy="11633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877945" y="4337050"/>
            <a:ext cx="4759960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&lt;</a:t>
            </a:r>
            <a:r>
              <a:rPr lang="en-US" altLang="zh-CN" sz="2800" u="sng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u="sng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提</a:t>
            </a:r>
            <a:r>
              <a:rPr lang="zh-CN" altLang="en-US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u="sng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问</a:t>
            </a:r>
            <a:r>
              <a:rPr lang="zh-CN" altLang="en-US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u="sng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zh-CN" altLang="en-US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u="sng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评</a:t>
            </a:r>
            <a:r>
              <a:rPr lang="zh-CN" altLang="en-US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u="sng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论 </a:t>
            </a:r>
            <a:r>
              <a:rPr lang="en-US" altLang="zh-CN" sz="2800" u="sng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17308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889000" y="545783"/>
            <a:ext cx="10414000" cy="5767070"/>
            <a:chOff x="1431" y="832"/>
            <a:chExt cx="16400" cy="9082"/>
          </a:xfrm>
        </p:grpSpPr>
        <p:sp>
          <p:nvSpPr>
            <p:cNvPr id="3" name="文本框 2"/>
            <p:cNvSpPr txBox="1"/>
            <p:nvPr/>
          </p:nvSpPr>
          <p:spPr>
            <a:xfrm>
              <a:off x="1431" y="832"/>
              <a:ext cx="16400" cy="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9600" b="1">
                  <a:solidFill>
                    <a:srgbClr val="276FA1"/>
                  </a:solidFill>
                  <a:latin typeface="微软雅黑" panose="020B0503020204020204" charset="-122"/>
                  <a:ea typeface="微软雅黑" panose="020B0503020204020204" charset="-122"/>
                </a:rPr>
                <a:t>WHAT</a:t>
              </a:r>
              <a:r>
                <a:rPr lang="en-US" altLang="zh-CN" sz="9600" b="1">
                  <a:solidFill>
                    <a:srgbClr val="85D2C5"/>
                  </a:solidFill>
                  <a:latin typeface="微软雅黑" panose="020B0503020204020204" charset="-122"/>
                  <a:ea typeface="微软雅黑" panose="020B0503020204020204" charset="-122"/>
                </a:rPr>
                <a:t>'S</a:t>
              </a:r>
            </a:p>
            <a:p>
              <a:pPr algn="l"/>
              <a:r>
                <a:rPr lang="en-US" altLang="zh-CN" sz="9600" b="1">
                  <a:solidFill>
                    <a:srgbClr val="EEE9B9"/>
                  </a:solidFill>
                  <a:latin typeface="微软雅黑" panose="020B0503020204020204" charset="-122"/>
                  <a:ea typeface="微软雅黑" panose="020B0503020204020204" charset="-122"/>
                </a:rPr>
                <a:t>THE</a:t>
              </a:r>
            </a:p>
            <a:p>
              <a:pPr algn="l"/>
              <a:r>
                <a:rPr lang="en-US" altLang="zh-CN" sz="9600" b="1">
                  <a:solidFill>
                    <a:srgbClr val="F8A955"/>
                  </a:solidFill>
                  <a:latin typeface="微软雅黑" panose="020B0503020204020204" charset="-122"/>
                  <a:ea typeface="微软雅黑" panose="020B0503020204020204" charset="-122"/>
                </a:rPr>
                <a:t>PURPOSE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431" y="8537"/>
              <a:ext cx="16400" cy="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4800" b="1">
                  <a:solidFill>
                    <a:srgbClr val="95193D"/>
                  </a:solidFill>
                  <a:latin typeface="微软雅黑" panose="020B0503020204020204" charset="-122"/>
                  <a:ea typeface="微软雅黑" panose="020B0503020204020204" charset="-122"/>
                </a:rPr>
                <a:t>什么是</a:t>
              </a:r>
              <a:r>
                <a:rPr lang="zh-CN" altLang="en-US" sz="4800" b="1">
                  <a:solidFill>
                    <a:srgbClr val="F45552"/>
                  </a:solidFill>
                  <a:latin typeface="微软雅黑" panose="020B0503020204020204" charset="-122"/>
                  <a:ea typeface="微软雅黑" panose="020B0503020204020204" charset="-122"/>
                </a:rPr>
                <a:t>期望值</a:t>
              </a:r>
              <a:r>
                <a:rPr lang="zh-CN" altLang="en-US" sz="4800" b="1">
                  <a:solidFill>
                    <a:srgbClr val="95193D"/>
                  </a:solidFill>
                  <a:latin typeface="微软雅黑" panose="020B0503020204020204" charset="-122"/>
                  <a:ea typeface="微软雅黑" panose="020B0503020204020204" charset="-122"/>
                </a:rPr>
                <a:t>呢？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26" y="8144"/>
              <a:ext cx="15566" cy="0"/>
            </a:xfrm>
            <a:prstGeom prst="line">
              <a:avLst/>
            </a:prstGeom>
            <a:ln w="25400" cap="rnd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614170" y="2152968"/>
            <a:ext cx="8963660" cy="2552065"/>
            <a:chOff x="2983" y="3814"/>
            <a:chExt cx="14116" cy="4019"/>
          </a:xfrm>
        </p:grpSpPr>
        <p:sp>
          <p:nvSpPr>
            <p:cNvPr id="2" name="文本框 1"/>
            <p:cNvSpPr txBox="1"/>
            <p:nvPr/>
          </p:nvSpPr>
          <p:spPr>
            <a:xfrm>
              <a:off x="2983" y="6969"/>
              <a:ext cx="14116" cy="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45552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&lt;</a:t>
              </a:r>
              <a:r>
                <a:rPr lang="en-US" altLang="zh-CN" sz="28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</a:t>
              </a:r>
              <a:r>
                <a:rPr lang="zh-CN" altLang="en-US" sz="28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期望值是可以指对某种激励效能的预测 </a:t>
              </a:r>
              <a:r>
                <a:rPr lang="en-US" altLang="zh-CN" sz="2800" b="1">
                  <a:solidFill>
                    <a:srgbClr val="F45552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/&gt;</a:t>
              </a:r>
            </a:p>
          </p:txBody>
        </p:sp>
        <p:pic>
          <p:nvPicPr>
            <p:cNvPr id="6" name="图片 5" descr="resizeApi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93" y="3814"/>
              <a:ext cx="1897" cy="189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2495550" y="1138873"/>
            <a:ext cx="7200900" cy="4580255"/>
            <a:chOff x="3899" y="2622"/>
            <a:chExt cx="11340" cy="7213"/>
          </a:xfrm>
        </p:grpSpPr>
        <p:grpSp>
          <p:nvGrpSpPr>
            <p:cNvPr id="6" name="组合 5"/>
            <p:cNvGrpSpPr/>
            <p:nvPr/>
          </p:nvGrpSpPr>
          <p:grpSpPr>
            <a:xfrm>
              <a:off x="3899" y="2622"/>
              <a:ext cx="11340" cy="1010"/>
              <a:chOff x="4170" y="2622"/>
              <a:chExt cx="11340" cy="1010"/>
            </a:xfrm>
          </p:grpSpPr>
          <p:pic>
            <p:nvPicPr>
              <p:cNvPr id="3" name="图片 2" descr="resizeApi (1)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170" y="2622"/>
                <a:ext cx="1010" cy="101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" name="文本框 3"/>
              <p:cNvSpPr txBox="1"/>
              <p:nvPr/>
            </p:nvSpPr>
            <p:spPr>
              <a:xfrm>
                <a:off x="5132" y="2746"/>
                <a:ext cx="10379" cy="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激发的力量</a:t>
                </a:r>
                <a:r>
                  <a:rPr lang="zh-CN" altLang="en-US" sz="2400" b="1">
                    <a:solidFill>
                      <a:srgbClr val="276FA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（或积极性）</a:t>
                </a:r>
                <a:r>
                  <a:rPr lang="zh-CN" altLang="en-US" sz="2400" b="1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＝目标价值×希望概率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4634" y="4482"/>
              <a:ext cx="9870" cy="3435"/>
              <a:chOff x="5110" y="4315"/>
              <a:chExt cx="9870" cy="3435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110" y="4315"/>
                <a:ext cx="9870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>
                    <a:solidFill>
                      <a:srgbClr val="85D2C5"/>
                    </a:solidFill>
                  </a:rPr>
                  <a:t>A.</a:t>
                </a:r>
                <a:r>
                  <a:rPr lang="en-US" altLang="zh-CN" sz="2400" b="1" i="1">
                    <a:solidFill>
                      <a:schemeClr val="bg1"/>
                    </a:solidFill>
                  </a:rPr>
                  <a:t> 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积极性高＝目标价值高×希望概率大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5110" y="5186"/>
                <a:ext cx="9870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>
                    <a:solidFill>
                      <a:srgbClr val="EEE9B9"/>
                    </a:solidFill>
                  </a:rPr>
                  <a:t>B.</a:t>
                </a:r>
                <a:r>
                  <a:rPr lang="en-US" altLang="zh-CN" sz="2400" b="1" i="1">
                    <a:solidFill>
                      <a:schemeClr val="bg1"/>
                    </a:solidFill>
                  </a:rPr>
                  <a:t> 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积极性低 </a:t>
                </a:r>
                <a:r>
                  <a:rPr lang="en-US" altLang="zh-CN" sz="2400" b="1" i="1">
                    <a:solidFill>
                      <a:srgbClr val="F45552"/>
                    </a:solidFill>
                  </a:rPr>
                  <a:t>1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＝目标价值高×希望概率小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110" y="6057"/>
                <a:ext cx="9870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>
                    <a:solidFill>
                      <a:srgbClr val="F8A955"/>
                    </a:solidFill>
                  </a:rPr>
                  <a:t>C.</a:t>
                </a:r>
                <a:r>
                  <a:rPr lang="en-US" altLang="zh-CN" sz="2400" b="1" i="1">
                    <a:solidFill>
                      <a:schemeClr val="bg1"/>
                    </a:solidFill>
                  </a:rPr>
                  <a:t> 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积极性低 </a:t>
                </a:r>
                <a:r>
                  <a:rPr lang="en-US" altLang="zh-CN" sz="2400" b="1" i="1">
                    <a:solidFill>
                      <a:srgbClr val="F45552"/>
                    </a:solidFill>
                  </a:rPr>
                  <a:t>2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＝目标价值低×希望概率大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5110" y="6928"/>
                <a:ext cx="9870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>
                    <a:solidFill>
                      <a:srgbClr val="F45552"/>
                    </a:solidFill>
                  </a:rPr>
                  <a:t>D.</a:t>
                </a:r>
                <a:r>
                  <a:rPr lang="en-US" altLang="zh-CN" sz="2400" b="1" i="1">
                    <a:solidFill>
                      <a:schemeClr val="bg1"/>
                    </a:solidFill>
                  </a:rPr>
                  <a:t> 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积极性低 </a:t>
                </a:r>
                <a:r>
                  <a:rPr lang="en-US" altLang="zh-CN" sz="2400" b="1" i="1">
                    <a:solidFill>
                      <a:srgbClr val="F45552"/>
                    </a:solidFill>
                  </a:rPr>
                  <a:t>3</a:t>
                </a:r>
                <a:r>
                  <a:rPr lang="zh-CN" altLang="en-US" sz="2400" b="1" i="1">
                    <a:solidFill>
                      <a:schemeClr val="bg1"/>
                    </a:solidFill>
                  </a:rPr>
                  <a:t>＝目标价值低×希望概率小</a:t>
                </a:r>
              </a:p>
            </p:txBody>
          </p:sp>
        </p:grpSp>
        <p:sp>
          <p:nvSpPr>
            <p:cNvPr id="2" name="文本框 1"/>
            <p:cNvSpPr txBox="1"/>
            <p:nvPr/>
          </p:nvSpPr>
          <p:spPr>
            <a:xfrm>
              <a:off x="5486" y="8767"/>
              <a:ext cx="8165" cy="1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u="sng">
                  <a:solidFill>
                    <a:srgbClr val="276FA1"/>
                  </a:solidFill>
                  <a:latin typeface="微软雅黑" panose="020B0503020204020204" charset="-122"/>
                  <a:ea typeface="微软雅黑" panose="020B0503020204020204" charset="-122"/>
                </a:rPr>
                <a:t>BY</a:t>
              </a:r>
              <a:r>
                <a:rPr lang="en-US" altLang="zh-CN" sz="3600" b="1" u="sng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en-US" altLang="zh-CN" sz="3600" b="1" u="sng">
                  <a:solidFill>
                    <a:srgbClr val="85D2C5"/>
                  </a:solidFill>
                  <a:latin typeface="微软雅黑" panose="020B0503020204020204" charset="-122"/>
                  <a:ea typeface="微软雅黑" panose="020B0503020204020204" charset="-122"/>
                </a:rPr>
                <a:t>T</a:t>
              </a:r>
              <a:r>
                <a:rPr lang="en-US" altLang="zh-CN" sz="3600" b="1" u="sng">
                  <a:solidFill>
                    <a:srgbClr val="EEE9B9"/>
                  </a:solidFill>
                  <a:latin typeface="微软雅黑" panose="020B0503020204020204" charset="-122"/>
                  <a:ea typeface="微软雅黑" panose="020B0503020204020204" charset="-122"/>
                </a:rPr>
                <a:t>HE</a:t>
              </a:r>
              <a:r>
                <a:rPr lang="en-US" altLang="zh-CN" sz="3600" b="1" u="sng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en-US" altLang="zh-CN" sz="3600" b="1" u="sng">
                  <a:solidFill>
                    <a:srgbClr val="F8A955"/>
                  </a:solidFill>
                  <a:latin typeface="微软雅黑" panose="020B0503020204020204" charset="-122"/>
                  <a:ea typeface="微软雅黑" panose="020B0503020204020204" charset="-122"/>
                </a:rPr>
                <a:t>W</a:t>
              </a:r>
              <a:r>
                <a:rPr lang="en-US" altLang="zh-CN" sz="3600" b="1" u="sng">
                  <a:solidFill>
                    <a:srgbClr val="F45552"/>
                  </a:solidFill>
                  <a:latin typeface="微软雅黑" panose="020B0503020204020204" charset="-122"/>
                  <a:ea typeface="微软雅黑" panose="020B0503020204020204" charset="-122"/>
                </a:rPr>
                <a:t>A</a:t>
              </a:r>
              <a:r>
                <a:rPr lang="en-US" altLang="zh-CN" sz="3600" b="1" u="sng">
                  <a:solidFill>
                    <a:srgbClr val="95193D"/>
                  </a:solidFill>
                  <a:latin typeface="微软雅黑" panose="020B0503020204020204" charset="-122"/>
                  <a:ea typeface="微软雅黑" panose="020B0503020204020204" charset="-122"/>
                </a:rPr>
                <a:t>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889000" y="545783"/>
            <a:ext cx="10414000" cy="5767070"/>
            <a:chOff x="1431" y="832"/>
            <a:chExt cx="16400" cy="9082"/>
          </a:xfrm>
        </p:grpSpPr>
        <p:sp>
          <p:nvSpPr>
            <p:cNvPr id="3" name="文本框 2"/>
            <p:cNvSpPr txBox="1"/>
            <p:nvPr/>
          </p:nvSpPr>
          <p:spPr>
            <a:xfrm>
              <a:off x="1431" y="832"/>
              <a:ext cx="16400" cy="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9600" b="1">
                  <a:solidFill>
                    <a:srgbClr val="276FA1"/>
                  </a:solidFill>
                  <a:latin typeface="微软雅黑" panose="020B0503020204020204" charset="-122"/>
                  <a:ea typeface="微软雅黑" panose="020B0503020204020204" charset="-122"/>
                </a:rPr>
                <a:t>THE </a:t>
              </a:r>
              <a:r>
                <a:rPr lang="en-US" altLang="zh-CN" sz="9600" b="1">
                  <a:solidFill>
                    <a:srgbClr val="85D2C5"/>
                  </a:solidFill>
                  <a:latin typeface="微软雅黑" panose="020B0503020204020204" charset="-122"/>
                  <a:ea typeface="微软雅黑" panose="020B0503020204020204" charset="-122"/>
                </a:rPr>
                <a:t>WAY</a:t>
              </a:r>
            </a:p>
            <a:p>
              <a:pPr algn="l"/>
              <a:r>
                <a:rPr lang="en-US" altLang="zh-CN" sz="9600" b="1">
                  <a:solidFill>
                    <a:srgbClr val="EEE9B9"/>
                  </a:solidFill>
                  <a:latin typeface="微软雅黑" panose="020B0503020204020204" charset="-122"/>
                  <a:ea typeface="微软雅黑" panose="020B0503020204020204" charset="-122"/>
                </a:rPr>
                <a:t>WE</a:t>
              </a:r>
            </a:p>
            <a:p>
              <a:pPr algn="l"/>
              <a:r>
                <a:rPr lang="en-US" altLang="zh-CN" sz="9600" b="1">
                  <a:solidFill>
                    <a:srgbClr val="F8A955"/>
                  </a:solidFill>
                  <a:latin typeface="微软雅黑" panose="020B0503020204020204" charset="-122"/>
                  <a:ea typeface="微软雅黑" panose="020B0503020204020204" charset="-122"/>
                </a:rPr>
                <a:t>INVESTIGATE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431" y="8537"/>
              <a:ext cx="16400" cy="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4800" b="1">
                  <a:solidFill>
                    <a:srgbClr val="95193D"/>
                  </a:solidFill>
                  <a:latin typeface="微软雅黑" panose="020B0503020204020204" charset="-122"/>
                  <a:ea typeface="微软雅黑" panose="020B0503020204020204" charset="-122"/>
                </a:rPr>
                <a:t>我们的</a:t>
              </a:r>
              <a:r>
                <a:rPr lang="zh-CN" altLang="en-US" sz="4800" b="1">
                  <a:solidFill>
                    <a:srgbClr val="F45552"/>
                  </a:solidFill>
                  <a:latin typeface="微软雅黑" panose="020B0503020204020204" charset="-122"/>
                  <a:ea typeface="微软雅黑" panose="020B0503020204020204" charset="-122"/>
                </a:rPr>
                <a:t>调查方式</a:t>
              </a:r>
              <a:r>
                <a:rPr lang="zh-CN" altLang="en-US" sz="4800" b="1">
                  <a:solidFill>
                    <a:srgbClr val="95193D"/>
                  </a:solidFill>
                  <a:latin typeface="微软雅黑" panose="020B0503020204020204" charset="-122"/>
                  <a:ea typeface="微软雅黑" panose="020B0503020204020204" charset="-122"/>
                </a:rPr>
                <a:t>？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26" y="8144"/>
              <a:ext cx="15566" cy="0"/>
            </a:xfrm>
            <a:prstGeom prst="line">
              <a:avLst/>
            </a:prstGeom>
            <a:ln w="25400" cap="rnd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944803" y="1021715"/>
            <a:ext cx="3036570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调查问卷 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pic>
        <p:nvPicPr>
          <p:cNvPr id="5" name="图片 4" descr="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" y="48895"/>
            <a:ext cx="6870065" cy="19975830"/>
          </a:xfrm>
          <a:prstGeom prst="rect">
            <a:avLst/>
          </a:prstGeom>
        </p:spPr>
      </p:pic>
      <p:sp>
        <p:nvSpPr>
          <p:cNvPr id="6" name="图文框 5"/>
          <p:cNvSpPr/>
          <p:nvPr/>
        </p:nvSpPr>
        <p:spPr>
          <a:xfrm>
            <a:off x="-2540" y="1270"/>
            <a:ext cx="7012305" cy="6844665"/>
          </a:xfrm>
          <a:prstGeom prst="frame">
            <a:avLst>
              <a:gd name="adj1" fmla="val 1014"/>
            </a:avLst>
          </a:prstGeom>
          <a:solidFill>
            <a:srgbClr val="276F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65085" y="1642745"/>
            <a:ext cx="3596005" cy="42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zh-CN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题目：</a:t>
            </a:r>
            <a:r>
              <a:rPr lang="en-US" altLang="zh-CN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13</a:t>
            </a:r>
            <a:r>
              <a:rPr lang="zh-CN" altLang="en-US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道     </a:t>
            </a:r>
            <a:r>
              <a:rPr lang="en-US" altLang="zh-CN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en-US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类型：</a:t>
            </a:r>
            <a:r>
              <a:rPr lang="en-US" altLang="zh-CN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sz="20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类</a:t>
            </a:r>
          </a:p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en-US" sz="2000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题型： 评分题</a:t>
            </a:r>
          </a:p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en-US" sz="2000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调查方式：网上发布</a:t>
            </a:r>
          </a:p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en-US" sz="20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收集量：</a:t>
            </a:r>
            <a:r>
              <a:rPr lang="en-US" altLang="zh-CN" sz="20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32</a:t>
            </a:r>
            <a:r>
              <a:rPr lang="zh-CN" altLang="en-US" sz="2000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份</a:t>
            </a:r>
          </a:p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en-US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平均填写时间：</a:t>
            </a:r>
            <a:r>
              <a:rPr lang="en-US" altLang="zh-CN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28</a:t>
            </a:r>
            <a:r>
              <a:rPr lang="zh-CN" altLang="en-US" sz="2000">
                <a:solidFill>
                  <a:srgbClr val="95193D"/>
                </a:solidFill>
                <a:latin typeface="微软雅黑" panose="020B0503020204020204" charset="-122"/>
                <a:ea typeface="微软雅黑" panose="020B0503020204020204" charset="-122"/>
              </a:rPr>
              <a:t>秒</a:t>
            </a:r>
          </a:p>
          <a:p>
            <a:pPr algn="l">
              <a:lnSpc>
                <a:spcPts val="5500"/>
              </a:lnSpc>
            </a:pPr>
            <a:r>
              <a:rPr lang="en-US" altLang="zh-CN" sz="20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| </a:t>
            </a:r>
            <a:r>
              <a:rPr lang="zh-CN" altLang="zh-CN" sz="20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完成率：</a:t>
            </a:r>
            <a:r>
              <a:rPr lang="en-US" altLang="zh-CN" sz="20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48.0%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0.000000 0.000000 L 0.000104 -1.904167 " pathEditMode="relative" rAng="0" ptsTypes="">
                                      <p:cBhvr>
                                        <p:cTn id="24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46429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919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8" name="图片 7" descr="图片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910" y="3557270"/>
            <a:ext cx="4936490" cy="2884805"/>
          </a:xfrm>
          <a:prstGeom prst="rect">
            <a:avLst/>
          </a:prstGeom>
        </p:spPr>
      </p:pic>
      <p:pic>
        <p:nvPicPr>
          <p:cNvPr id="9" name="图片 8" descr="图片9"/>
          <p:cNvPicPr>
            <a:picLocks noChangeAspect="1"/>
          </p:cNvPicPr>
          <p:nvPr/>
        </p:nvPicPr>
        <p:blipFill>
          <a:blip r:embed="rId4"/>
          <a:srcRect l="17508" r="14296"/>
          <a:stretch>
            <a:fillRect/>
          </a:stretch>
        </p:blipFill>
        <p:spPr>
          <a:xfrm>
            <a:off x="1726565" y="712470"/>
            <a:ext cx="2524760" cy="2441575"/>
          </a:xfrm>
          <a:prstGeom prst="rect">
            <a:avLst/>
          </a:prstGeom>
        </p:spPr>
      </p:pic>
      <p:pic>
        <p:nvPicPr>
          <p:cNvPr id="5" name="图片 4" descr="图片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9920" y="653415"/>
            <a:ext cx="3406775" cy="2400935"/>
          </a:xfrm>
          <a:prstGeom prst="rect">
            <a:avLst/>
          </a:prstGeom>
        </p:spPr>
      </p:pic>
      <p:pic>
        <p:nvPicPr>
          <p:cNvPr id="10" name="图片 9" descr="图片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6190" y="773430"/>
            <a:ext cx="3317240" cy="22701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069455" y="4243705"/>
            <a:ext cx="4860925" cy="171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60"/>
              </a:lnSpc>
            </a:pP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得出 </a:t>
            </a:r>
            <a:r>
              <a:rPr lang="en-US" altLang="zh-CN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&gt; </a:t>
            </a:r>
          </a:p>
          <a:p>
            <a:pPr>
              <a:lnSpc>
                <a:spcPts val="256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调查的男生数</a:t>
            </a: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多于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女生，</a:t>
            </a:r>
          </a:p>
          <a:p>
            <a:pPr>
              <a:lnSpc>
                <a:spcPts val="256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并且调查对象中</a:t>
            </a:r>
            <a:r>
              <a:rPr lang="en-US" altLang="zh-CN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大二</a:t>
            </a:r>
            <a:r>
              <a:rPr lang="en-US" altLang="zh-CN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占绝大多数，</a:t>
            </a:r>
          </a:p>
          <a:p>
            <a:pPr>
              <a:lnSpc>
                <a:spcPts val="256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调查时心情也都挺不错的，</a:t>
            </a:r>
          </a:p>
          <a:p>
            <a:pPr>
              <a:lnSpc>
                <a:spcPts val="256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不过大部分是由</a:t>
            </a:r>
            <a:r>
              <a:rPr lang="en-US" altLang="zh-CN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信息工程学院</a:t>
            </a:r>
            <a:r>
              <a:rPr lang="en-US" altLang="zh-CN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填写。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7011035" y="4378960"/>
            <a:ext cx="0" cy="1523365"/>
          </a:xfrm>
          <a:prstGeom prst="line">
            <a:avLst/>
          </a:prstGeom>
          <a:ln w="38100" cap="rnd">
            <a:solidFill>
              <a:srgbClr val="F8A9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grpId="0" nodeType="withEffect">
                                  <p:stCondLst>
                                    <p:cond delay="3300"/>
                                  </p:stCondLst>
                                  <p:iterate type="lt">
                                    <p:tmPct val="62903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7" name="图片 6" descr="图片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7355" y="975995"/>
            <a:ext cx="4991735" cy="2758440"/>
          </a:xfrm>
          <a:prstGeom prst="rect">
            <a:avLst/>
          </a:prstGeom>
        </p:spPr>
      </p:pic>
      <p:pic>
        <p:nvPicPr>
          <p:cNvPr id="11" name="图片 10" descr="图片20"/>
          <p:cNvPicPr>
            <a:picLocks noChangeAspect="1"/>
          </p:cNvPicPr>
          <p:nvPr/>
        </p:nvPicPr>
        <p:blipFill>
          <a:blip r:embed="rId4"/>
          <a:srcRect r="15230"/>
          <a:stretch>
            <a:fillRect/>
          </a:stretch>
        </p:blipFill>
        <p:spPr>
          <a:xfrm>
            <a:off x="952500" y="1148080"/>
            <a:ext cx="4449445" cy="256349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6047105" y="877570"/>
            <a:ext cx="0" cy="2710180"/>
          </a:xfrm>
          <a:prstGeom prst="line">
            <a:avLst/>
          </a:prstGeom>
          <a:ln w="38100" cap="rnd" cmpd="sng">
            <a:solidFill>
              <a:srgbClr val="276FA1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996440" y="3365500"/>
            <a:ext cx="207391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独立购买 </a:t>
            </a:r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871460" y="3300095"/>
            <a:ext cx="207391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父母帮助 </a:t>
            </a:r>
            <a:r>
              <a:rPr lang="en-US" altLang="zh-CN" sz="1600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8" name="双括号 7"/>
          <p:cNvSpPr/>
          <p:nvPr/>
        </p:nvSpPr>
        <p:spPr>
          <a:xfrm>
            <a:off x="2826385" y="4505325"/>
            <a:ext cx="6326505" cy="1205865"/>
          </a:xfrm>
          <a:prstGeom prst="bracketPair">
            <a:avLst/>
          </a:prstGeom>
          <a:ln w="25400" cap="rnd" cmpd="sng">
            <a:solidFill>
              <a:srgbClr val="276FA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569335" y="4389120"/>
            <a:ext cx="497713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520"/>
              </a:lnSpc>
            </a:pP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得出 </a:t>
            </a:r>
            <a:r>
              <a:rPr lang="en-US" altLang="zh-CN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&gt;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目标价值越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，希望概率越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小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，因此的积极性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低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在父母的帮助下，相对价值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低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的目标，希望概率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提高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了，而价值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的目标希望概率</a:t>
            </a:r>
            <a:r>
              <a:rPr lang="zh-CN" altLang="en-US" sz="1600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没有提升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92857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1900"/>
                                  </p:stCondLst>
                                  <p:iterate type="lt">
                                    <p:tmPct val="92857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5" grpId="0"/>
      <p:bldP spid="6" grpId="0"/>
      <p:bldP spid="8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1894820" y="1929130"/>
            <a:ext cx="295910" cy="295910"/>
          </a:xfrm>
          <a:prstGeom prst="rect">
            <a:avLst/>
          </a:prstGeom>
          <a:solidFill>
            <a:srgbClr val="951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94820" y="450850"/>
            <a:ext cx="295910" cy="295910"/>
          </a:xfrm>
          <a:prstGeom prst="rect">
            <a:avLst/>
          </a:prstGeom>
          <a:solidFill>
            <a:srgbClr val="276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95455" y="746125"/>
            <a:ext cx="295910" cy="295910"/>
          </a:xfrm>
          <a:prstGeom prst="rect">
            <a:avLst/>
          </a:prstGeom>
          <a:solidFill>
            <a:srgbClr val="85D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1894820" y="1042035"/>
            <a:ext cx="295910" cy="295910"/>
          </a:xfrm>
          <a:prstGeom prst="rect">
            <a:avLst/>
          </a:prstGeom>
          <a:solidFill>
            <a:srgbClr val="EEE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895455" y="1337945"/>
            <a:ext cx="295910" cy="295910"/>
          </a:xfrm>
          <a:prstGeom prst="rect">
            <a:avLst/>
          </a:prstGeom>
          <a:solidFill>
            <a:srgbClr val="F8A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894820" y="1633220"/>
            <a:ext cx="295910" cy="295910"/>
          </a:xfrm>
          <a:prstGeom prst="rect">
            <a:avLst/>
          </a:prstGeom>
          <a:solidFill>
            <a:srgbClr val="F45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48665" y="226695"/>
            <a:ext cx="680720" cy="65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276FA1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en-US" b="1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b="1">
                <a:solidFill>
                  <a:srgbClr val="EEE9B9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en-US" b="1">
                <a:solidFill>
                  <a:srgbClr val="F8A955"/>
                </a:solidFill>
                <a:latin typeface="微软雅黑" panose="020B0503020204020204" charset="-122"/>
                <a:ea typeface="微软雅黑" panose="020B0503020204020204" charset="-122"/>
              </a:rPr>
              <a:t>析</a:t>
            </a:r>
          </a:p>
        </p:txBody>
      </p:sp>
      <p:pic>
        <p:nvPicPr>
          <p:cNvPr id="3" name="图片 2" descr="resizeApi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05" y="306070"/>
            <a:ext cx="421640" cy="517525"/>
          </a:xfrm>
          <a:prstGeom prst="rect">
            <a:avLst/>
          </a:prstGeom>
        </p:spPr>
      </p:pic>
      <p:pic>
        <p:nvPicPr>
          <p:cNvPr id="8" name="图片 7" descr="图片25"/>
          <p:cNvPicPr>
            <a:picLocks noChangeAspect="1"/>
          </p:cNvPicPr>
          <p:nvPr/>
        </p:nvPicPr>
        <p:blipFill>
          <a:blip r:embed="rId3"/>
          <a:srcRect l="16546" r="14895" b="15356"/>
          <a:stretch>
            <a:fillRect/>
          </a:stretch>
        </p:blipFill>
        <p:spPr>
          <a:xfrm>
            <a:off x="966470" y="885190"/>
            <a:ext cx="4799330" cy="3192145"/>
          </a:xfrm>
          <a:prstGeom prst="rect">
            <a:avLst/>
          </a:prstGeom>
        </p:spPr>
      </p:pic>
      <p:pic>
        <p:nvPicPr>
          <p:cNvPr id="11" name="图片 10" descr="图片28"/>
          <p:cNvPicPr>
            <a:picLocks noChangeAspect="1"/>
          </p:cNvPicPr>
          <p:nvPr/>
        </p:nvPicPr>
        <p:blipFill>
          <a:blip r:embed="rId4"/>
          <a:srcRect l="16380" t="19426" r="18775" b="39047"/>
          <a:stretch>
            <a:fillRect/>
          </a:stretch>
        </p:blipFill>
        <p:spPr>
          <a:xfrm>
            <a:off x="7064375" y="356235"/>
            <a:ext cx="4568190" cy="369443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6047105" y="578485"/>
            <a:ext cx="0" cy="3433445"/>
          </a:xfrm>
          <a:prstGeom prst="line">
            <a:avLst/>
          </a:prstGeom>
          <a:ln w="38100" cap="rnd" cmpd="sng">
            <a:solidFill>
              <a:srgbClr val="85D2C5"/>
            </a:solidFill>
            <a:prstDash val="dash"/>
            <a:miter lim="800000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667510" y="3886835"/>
            <a:ext cx="207391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独立购买 </a:t>
            </a:r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51140" y="3733800"/>
            <a:ext cx="207391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 </a:t>
            </a:r>
            <a:r>
              <a:rPr lang="zh-CN" altLang="en-US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父母帮助 </a:t>
            </a:r>
            <a:r>
              <a:rPr lang="en-US" altLang="zh-CN" sz="1600">
                <a:solidFill>
                  <a:srgbClr val="85D2C5"/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</a:p>
        </p:txBody>
      </p:sp>
      <p:sp>
        <p:nvSpPr>
          <p:cNvPr id="5" name="双括号 4"/>
          <p:cNvSpPr/>
          <p:nvPr/>
        </p:nvSpPr>
        <p:spPr>
          <a:xfrm>
            <a:off x="2672080" y="4727575"/>
            <a:ext cx="6308090" cy="1485900"/>
          </a:xfrm>
          <a:prstGeom prst="bracketPair">
            <a:avLst/>
          </a:prstGeom>
          <a:ln w="25400" cap="rnd" cmpd="sng">
            <a:solidFill>
              <a:srgbClr val="85D2C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491865" y="4591050"/>
            <a:ext cx="497713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520"/>
              </a:lnSpc>
            </a:pP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得出 </a:t>
            </a:r>
            <a:r>
              <a:rPr lang="en-US" altLang="zh-CN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&gt;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目标价值越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，希望概率越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小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，因此的积极性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低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  <a:p>
            <a:pPr algn="l">
              <a:lnSpc>
                <a:spcPts val="252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在父母的帮助下，相对价值低的目标，希望概率反而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降低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了，而价值略高一点的目标的希望概率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提高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了，价值相对高的目标希望概率</a:t>
            </a:r>
            <a:r>
              <a:rPr lang="zh-CN" altLang="en-US" sz="1600" b="1">
                <a:solidFill>
                  <a:srgbClr val="F45552"/>
                </a:solidFill>
                <a:latin typeface="微软雅黑" panose="020B0503020204020204" charset="-122"/>
                <a:ea typeface="微软雅黑" panose="020B0503020204020204" charset="-122"/>
              </a:rPr>
              <a:t>没有提升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10714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28571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animBg="1"/>
      <p:bldP spid="14" grpId="1" animBg="1"/>
      <p:bldP spid="14" grpId="2" bldLvl="0" animBg="1"/>
      <p:bldP spid="15" grpId="0" bldLvl="0" animBg="1"/>
      <p:bldP spid="16" grpId="0" bldLvl="0" animBg="1"/>
      <p:bldP spid="17" grpId="0" bldLvl="0" animBg="1"/>
      <p:bldP spid="18" grpId="0" bldLvl="0" animBg="1"/>
      <p:bldP spid="6" grpId="0"/>
      <p:bldP spid="7" grpId="0"/>
      <p:bldP spid="5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"/>
  <p:tag name="KSO_WM_UNIT_ID" val="257*l_i*1_1"/>
  <p:tag name="KSO_WM_UNIT_CLEAR" val="1"/>
  <p:tag name="KSO_WM_UNIT_LAYERLEVEL" val="1_1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0"/>
  <p:tag name="KSO_WM_UNIT_ID" val="257*l_i*1_10"/>
  <p:tag name="KSO_WM_UNIT_CLEAR" val="1"/>
  <p:tag name="KSO_WM_UNIT_LAYERLEVEL" val="1_1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1"/>
  <p:tag name="KSO_WM_UNIT_ID" val="257*l_i*1_11"/>
  <p:tag name="KSO_WM_UNIT_CLEAR" val="1"/>
  <p:tag name="KSO_WM_UNIT_LAYERLEVEL" val="1_1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2"/>
  <p:tag name="KSO_WM_UNIT_ID" val="257*l_i*1_12"/>
  <p:tag name="KSO_WM_UNIT_CLEAR" val="1"/>
  <p:tag name="KSO_WM_UNIT_LAYERLEVEL" val="1_1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3"/>
  <p:tag name="KSO_WM_UNIT_ID" val="257*l_i*1_13"/>
  <p:tag name="KSO_WM_UNIT_CLEAR" val="1"/>
  <p:tag name="KSO_WM_UNIT_LAYERLEVEL" val="1_1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4"/>
  <p:tag name="KSO_WM_UNIT_ID" val="257*l_i*1_14"/>
  <p:tag name="KSO_WM_UNIT_CLEAR" val="1"/>
  <p:tag name="KSO_WM_UNIT_LAYERLEVEL" val="1_1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5"/>
  <p:tag name="KSO_WM_UNIT_ID" val="257*l_i*1_15"/>
  <p:tag name="KSO_WM_UNIT_CLEAR" val="1"/>
  <p:tag name="KSO_WM_UNIT_LAYERLEVEL" val="1_1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6"/>
  <p:tag name="KSO_WM_UNIT_ID" val="257*l_i*1_16"/>
  <p:tag name="KSO_WM_UNIT_CLEAR" val="1"/>
  <p:tag name="KSO_WM_UNIT_LAYERLEVEL" val="1_1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7"/>
  <p:tag name="KSO_WM_UNIT_ID" val="257*l_i*1_17"/>
  <p:tag name="KSO_WM_UNIT_CLEAR" val="1"/>
  <p:tag name="KSO_WM_UNIT_LAYERLEVEL" val="1_1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8"/>
  <p:tag name="KSO_WM_UNIT_ID" val="257*l_i*1_18"/>
  <p:tag name="KSO_WM_UNIT_CLEAR" val="1"/>
  <p:tag name="KSO_WM_UNIT_LAYERLEVEL" val="1_1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19"/>
  <p:tag name="KSO_WM_UNIT_ID" val="257*l_i*1_19"/>
  <p:tag name="KSO_WM_UNIT_CLEAR" val="1"/>
  <p:tag name="KSO_WM_UNIT_LAYERLEVEL" val="1_1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2"/>
  <p:tag name="KSO_WM_UNIT_ID" val="257*l_i*1_2"/>
  <p:tag name="KSO_WM_UNIT_CLEAR" val="1"/>
  <p:tag name="KSO_WM_UNIT_LAYERLEVEL" val="1_1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20"/>
  <p:tag name="KSO_WM_UNIT_ID" val="257*l_i*1_20"/>
  <p:tag name="KSO_WM_UNIT_CLEAR" val="1"/>
  <p:tag name="KSO_WM_UNIT_LAYERLEVEL" val="1_1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21"/>
  <p:tag name="KSO_WM_UNIT_ID" val="257*l_i*1_21"/>
  <p:tag name="KSO_WM_UNIT_CLEAR" val="1"/>
  <p:tag name="KSO_WM_UNIT_LAYERLEVEL" val="1_1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h_f"/>
  <p:tag name="KSO_WM_UNIT_INDEX" val="1_1_1"/>
  <p:tag name="KSO_WM_UNIT_ID" val="257*l_h_f*1_1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_INDEX" val="3"/>
  <p:tag name="KSO_WM_UNIT_PRESET_TEXT_LEN" val="5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h_f"/>
  <p:tag name="KSO_WM_UNIT_INDEX" val="1_2_1"/>
  <p:tag name="KSO_WM_UNIT_ID" val="257*l_h_f*1_2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_INDEX" val="3"/>
  <p:tag name="KSO_WM_UNIT_PRESET_TEXT_LEN" val="5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h_f"/>
  <p:tag name="KSO_WM_UNIT_INDEX" val="1_3_1"/>
  <p:tag name="KSO_WM_UNIT_ID" val="257*l_h_f*1_3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_INDEX" val="3"/>
  <p:tag name="KSO_WM_UNIT_PRESET_TEXT_LEN" val="5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h_f"/>
  <p:tag name="KSO_WM_UNIT_INDEX" val="1_4_1"/>
  <p:tag name="KSO_WM_UNIT_ID" val="257*l_h_f*1_4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_INDEX" val="3"/>
  <p:tag name="KSO_WM_UNIT_PRESET_TEXT_LEN" val="5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h_f"/>
  <p:tag name="KSO_WM_UNIT_INDEX" val="1_5_1"/>
  <p:tag name="KSO_WM_UNIT_ID" val="257*l_h_f*1_5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_INDEX" val="3"/>
  <p:tag name="KSO_WM_UNIT_PRESET_TEXT_LEN" val="5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764"/>
  <p:tag name="KSO_WM_UNIT_TYPE" val="f"/>
  <p:tag name="KSO_WM_UNIT_INDEX" val="1"/>
  <p:tag name="KSO_WM_UNIT_ID" val="257*f*1"/>
  <p:tag name="KSO_WM_UNIT_CLEAR" val="1"/>
  <p:tag name="KSO_WM_UNIT_LAYERLEVEL" val="1"/>
  <p:tag name="KSO_WM_UNIT_VALUE" val="64"/>
  <p:tag name="KSO_WM_UNIT_HIGHLIGHT" val="0"/>
  <p:tag name="KSO_WM_UNIT_COMPATIBLE" val="0"/>
  <p:tag name="KSO_WM_BEAUTIFY_FLAG" val="#wm#"/>
  <p:tag name="KSO_WM_UNIT_PRESET_TEXT_INDEX" val="4"/>
  <p:tag name="KSO_WM_UNIT_PRESET_TEXT_LEN" val="15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22"/>
  <p:tag name="KSO_WM_UNIT_ID" val="257*l_i*1_22"/>
  <p:tag name="KSO_WM_UNIT_CLEAR" val="1"/>
  <p:tag name="KSO_WM_UNIT_LAYERLEVEL" val="1_1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3"/>
  <p:tag name="KSO_WM_UNIT_ID" val="257*l_i*1_3"/>
  <p:tag name="KSO_WM_UNIT_CLEAR" val="1"/>
  <p:tag name="KSO_WM_UNIT_LAYERLEVEL" val="1_1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4"/>
  <p:tag name="KSO_WM_UNIT_ID" val="257*l_i*1_4"/>
  <p:tag name="KSO_WM_UNIT_CLEAR" val="1"/>
  <p:tag name="KSO_WM_UNIT_LAYERLEVEL" val="1_1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5"/>
  <p:tag name="KSO_WM_UNIT_ID" val="257*l_i*1_5"/>
  <p:tag name="KSO_WM_UNIT_CLEAR" val="1"/>
  <p:tag name="KSO_WM_UNIT_LAYERLEVEL" val="1_1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6"/>
  <p:tag name="KSO_WM_UNIT_ID" val="257*l_i*1_6"/>
  <p:tag name="KSO_WM_UNIT_CLEAR" val="1"/>
  <p:tag name="KSO_WM_UNIT_LAYERLEVEL" val="1_1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7"/>
  <p:tag name="KSO_WM_UNIT_ID" val="257*l_i*1_7"/>
  <p:tag name="KSO_WM_UNIT_CLEAR" val="1"/>
  <p:tag name="KSO_WM_UNIT_LAYERLEVEL" val="1_1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8"/>
  <p:tag name="KSO_WM_UNIT_ID" val="257*l_i*1_8"/>
  <p:tag name="KSO_WM_UNIT_CLEAR" val="1"/>
  <p:tag name="KSO_WM_UNIT_LAYERLEVEL" val="1_1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TEMPLATE_CATEGORY" val="diagram"/>
  <p:tag name="KSO_WM_TEMPLATE_INDEX" val="764"/>
  <p:tag name="KSO_WM_UNIT_TYPE" val="l_i"/>
  <p:tag name="KSO_WM_UNIT_INDEX" val="1_9"/>
  <p:tag name="KSO_WM_UNIT_ID" val="257*l_i*1_9"/>
  <p:tag name="KSO_WM_UNIT_CLEAR" val="1"/>
  <p:tag name="KSO_WM_UNIT_LAYERLEVEL" val="1_1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832</Words>
  <Application>Microsoft Office PowerPoint</Application>
  <PresentationFormat>宽屏</PresentationFormat>
  <Paragraphs>116</Paragraphs>
  <Slides>18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恒好美佳   </dc:title>
  <dc:description>恒好美佳   https://sppt.taobao.com/</dc:description>
  <cp:lastModifiedBy>微软用户</cp:lastModifiedBy>
  <cp:revision>2</cp:revision>
  <dcterms:created xsi:type="dcterms:W3CDTF">2016-02-28T08:49:00Z</dcterms:created>
  <dcterms:modified xsi:type="dcterms:W3CDTF">2018-08-31T12:23:43Z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